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64" r:id="rId1"/>
  </p:sldMasterIdLst>
  <p:notesMasterIdLst>
    <p:notesMasterId r:id="rId46"/>
  </p:notesMasterIdLst>
  <p:handoutMasterIdLst>
    <p:handoutMasterId r:id="rId47"/>
  </p:handoutMasterIdLst>
  <p:sldIdLst>
    <p:sldId id="463" r:id="rId2"/>
    <p:sldId id="465" r:id="rId3"/>
    <p:sldId id="501" r:id="rId4"/>
    <p:sldId id="464" r:id="rId5"/>
    <p:sldId id="467" r:id="rId6"/>
    <p:sldId id="469" r:id="rId7"/>
    <p:sldId id="470" r:id="rId8"/>
    <p:sldId id="471" r:id="rId9"/>
    <p:sldId id="472" r:id="rId10"/>
    <p:sldId id="473" r:id="rId11"/>
    <p:sldId id="474" r:id="rId12"/>
    <p:sldId id="502" r:id="rId13"/>
    <p:sldId id="476" r:id="rId14"/>
    <p:sldId id="477" r:id="rId15"/>
    <p:sldId id="517" r:id="rId16"/>
    <p:sldId id="516" r:id="rId17"/>
    <p:sldId id="478" r:id="rId18"/>
    <p:sldId id="479" r:id="rId19"/>
    <p:sldId id="480" r:id="rId20"/>
    <p:sldId id="481" r:id="rId21"/>
    <p:sldId id="482" r:id="rId22"/>
    <p:sldId id="483" r:id="rId23"/>
    <p:sldId id="484" r:id="rId24"/>
    <p:sldId id="503" r:id="rId25"/>
    <p:sldId id="504" r:id="rId26"/>
    <p:sldId id="510" r:id="rId27"/>
    <p:sldId id="495" r:id="rId28"/>
    <p:sldId id="493" r:id="rId29"/>
    <p:sldId id="494" r:id="rId30"/>
    <p:sldId id="488" r:id="rId31"/>
    <p:sldId id="490" r:id="rId32"/>
    <p:sldId id="489" r:id="rId33"/>
    <p:sldId id="491" r:id="rId34"/>
    <p:sldId id="492" r:id="rId35"/>
    <p:sldId id="515" r:id="rId36"/>
    <p:sldId id="511" r:id="rId37"/>
    <p:sldId id="512" r:id="rId38"/>
    <p:sldId id="513" r:id="rId39"/>
    <p:sldId id="514" r:id="rId40"/>
    <p:sldId id="496" r:id="rId41"/>
    <p:sldId id="497" r:id="rId42"/>
    <p:sldId id="498" r:id="rId43"/>
    <p:sldId id="499" r:id="rId44"/>
    <p:sldId id="500" r:id="rId4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E4B7"/>
    <a:srgbClr val="FF8000"/>
    <a:srgbClr val="97DF00"/>
    <a:srgbClr val="0E70A5"/>
    <a:srgbClr val="064B74"/>
    <a:srgbClr val="FFFF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9856" autoAdjust="0"/>
  </p:normalViewPr>
  <p:slideViewPr>
    <p:cSldViewPr snapToGrid="0">
      <p:cViewPr>
        <p:scale>
          <a:sx n="100" d="100"/>
          <a:sy n="100" d="100"/>
        </p:scale>
        <p:origin x="-70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6542"/>
    </p:cViewPr>
  </p:sorterViewPr>
  <p:notesViewPr>
    <p:cSldViewPr snapToGrid="0">
      <p:cViewPr>
        <p:scale>
          <a:sx n="100" d="100"/>
          <a:sy n="100" d="100"/>
        </p:scale>
        <p:origin x="-636" y="16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231775"/>
            <a:ext cx="7023100" cy="466725"/>
          </a:xfrm>
          <a:prstGeom prst="rect">
            <a:avLst/>
          </a:prstGeom>
          <a:noFill/>
          <a:ln w="9525">
            <a:noFill/>
            <a:miter lim="800000"/>
            <a:headEnd/>
            <a:tailEnd/>
          </a:ln>
          <a:effectLst/>
        </p:spPr>
        <p:txBody>
          <a:bodyPr vert="horz" wrap="square" lIns="93314" tIns="46657" rIns="93314" bIns="46657" numCol="1" anchor="t" anchorCtr="0" compatLnSpc="1">
            <a:prstTxWarp prst="textNoShape">
              <a:avLst/>
            </a:prstTxWarp>
          </a:bodyPr>
          <a:lstStyle>
            <a:lvl1pPr algn="ctr" defTabSz="933337" eaLnBrk="0" hangingPunct="0">
              <a:defRPr sz="1200">
                <a:latin typeface="Times" pitchFamily="18" charset="0"/>
                <a:ea typeface="+mn-ea"/>
              </a:defRPr>
            </a:lvl1pPr>
          </a:lstStyle>
          <a:p>
            <a:pPr>
              <a:defRPr/>
            </a:pPr>
            <a:endParaRPr lang="en-US"/>
          </a:p>
        </p:txBody>
      </p:sp>
      <p:sp>
        <p:nvSpPr>
          <p:cNvPr id="83973" name="Rectangle 5"/>
          <p:cNvSpPr>
            <a:spLocks noGrp="1" noChangeArrowheads="1"/>
          </p:cNvSpPr>
          <p:nvPr>
            <p:ph type="sldNum" sz="quarter" idx="3"/>
          </p:nvPr>
        </p:nvSpPr>
        <p:spPr bwMode="auto">
          <a:xfrm>
            <a:off x="3979863" y="8610600"/>
            <a:ext cx="3043237" cy="466725"/>
          </a:xfrm>
          <a:prstGeom prst="rect">
            <a:avLst/>
          </a:prstGeom>
          <a:noFill/>
          <a:ln w="9525">
            <a:noFill/>
            <a:miter lim="800000"/>
            <a:headEnd/>
            <a:tailEnd/>
          </a:ln>
          <a:effectLst/>
        </p:spPr>
        <p:txBody>
          <a:bodyPr vert="horz" wrap="square" lIns="93314" tIns="46657" rIns="93314" bIns="46657" numCol="1" anchor="b" anchorCtr="0" compatLnSpc="1">
            <a:prstTxWarp prst="textNoShape">
              <a:avLst/>
            </a:prstTxWarp>
          </a:bodyPr>
          <a:lstStyle>
            <a:lvl1pPr algn="r" defTabSz="933337" eaLnBrk="0" hangingPunct="0">
              <a:defRPr sz="1200">
                <a:latin typeface="Times" charset="0"/>
                <a:ea typeface="ＭＳ Ｐゴシック" charset="-128"/>
              </a:defRPr>
            </a:lvl1pPr>
          </a:lstStyle>
          <a:p>
            <a:pPr>
              <a:defRPr/>
            </a:pPr>
            <a:fld id="{04371732-CFD1-41D0-A19A-05E8243B2DE7}" type="slidenum">
              <a:rPr lang="en-US"/>
              <a:pPr>
                <a:defRPr/>
              </a:pPr>
              <a:t>‹#›</a:t>
            </a:fld>
            <a:endParaRPr lang="en-US" dirty="0"/>
          </a:p>
        </p:txBody>
      </p:sp>
    </p:spTree>
    <p:extLst>
      <p:ext uri="{BB962C8B-B14F-4D97-AF65-F5344CB8AC3E}">
        <p14:creationId xmlns:p14="http://schemas.microsoft.com/office/powerpoint/2010/main" val="53714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14" tIns="46657" rIns="93314" bIns="46657" numCol="1" anchor="t" anchorCtr="0" compatLnSpc="1">
            <a:prstTxWarp prst="textNoShape">
              <a:avLst/>
            </a:prstTxWarp>
          </a:bodyPr>
          <a:lstStyle>
            <a:lvl1pPr defTabSz="933337" eaLnBrk="0" hangingPunct="0">
              <a:defRPr sz="1200">
                <a:latin typeface="Times" pitchFamily="18" charset="0"/>
                <a:ea typeface="+mn-ea"/>
              </a:defRPr>
            </a:lvl1pPr>
          </a:lstStyle>
          <a:p>
            <a:pPr>
              <a:defRPr/>
            </a:pPr>
            <a:endParaRPr lang="en-US"/>
          </a:p>
        </p:txBody>
      </p:sp>
      <p:sp>
        <p:nvSpPr>
          <p:cNvPr id="8601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14" tIns="46657" rIns="93314" bIns="46657" numCol="1" anchor="t" anchorCtr="0" compatLnSpc="1">
            <a:prstTxWarp prst="textNoShape">
              <a:avLst/>
            </a:prstTxWarp>
          </a:bodyPr>
          <a:lstStyle>
            <a:lvl1pPr algn="r" defTabSz="933337" eaLnBrk="0" hangingPunct="0">
              <a:defRPr sz="1200">
                <a:latin typeface="Times" pitchFamily="18" charset="0"/>
                <a:ea typeface="+mn-ea"/>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703263" y="4422775"/>
            <a:ext cx="5616575" cy="4187825"/>
          </a:xfrm>
          <a:prstGeom prst="rect">
            <a:avLst/>
          </a:prstGeom>
          <a:noFill/>
          <a:ln w="9525">
            <a:noFill/>
            <a:miter lim="800000"/>
            <a:headEnd/>
            <a:tailEnd/>
          </a:ln>
          <a:effectLst/>
        </p:spPr>
        <p:txBody>
          <a:bodyPr vert="horz" wrap="square" lIns="93314" tIns="46657" rIns="93314" bIns="466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14" tIns="46657" rIns="93314" bIns="46657" numCol="1" anchor="b" anchorCtr="0" compatLnSpc="1">
            <a:prstTxWarp prst="textNoShape">
              <a:avLst/>
            </a:prstTxWarp>
          </a:bodyPr>
          <a:lstStyle>
            <a:lvl1pPr defTabSz="933337" eaLnBrk="0" hangingPunct="0">
              <a:defRPr sz="1200">
                <a:latin typeface="Times" pitchFamily="18" charset="0"/>
                <a:ea typeface="+mn-ea"/>
              </a:defRPr>
            </a:lvl1pPr>
          </a:lstStyle>
          <a:p>
            <a:pPr>
              <a:defRPr/>
            </a:pPr>
            <a:endParaRPr lang="en-US"/>
          </a:p>
        </p:txBody>
      </p:sp>
      <p:sp>
        <p:nvSpPr>
          <p:cNvPr id="8602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14" tIns="46657" rIns="93314" bIns="46657" numCol="1" anchor="b" anchorCtr="0" compatLnSpc="1">
            <a:prstTxWarp prst="textNoShape">
              <a:avLst/>
            </a:prstTxWarp>
          </a:bodyPr>
          <a:lstStyle>
            <a:lvl1pPr algn="r" defTabSz="933337" eaLnBrk="0" hangingPunct="0">
              <a:defRPr sz="1200">
                <a:latin typeface="Times" charset="0"/>
                <a:ea typeface="ＭＳ Ｐゴシック" charset="-128"/>
              </a:defRPr>
            </a:lvl1pPr>
          </a:lstStyle>
          <a:p>
            <a:pPr>
              <a:defRPr/>
            </a:pPr>
            <a:fld id="{58880CC1-43E2-4342-8E7B-36634A2A44C1}" type="slidenum">
              <a:rPr lang="en-US"/>
              <a:pPr>
                <a:defRPr/>
              </a:pPr>
              <a:t>‹#›</a:t>
            </a:fld>
            <a:endParaRPr lang="en-US" dirty="0"/>
          </a:p>
        </p:txBody>
      </p:sp>
    </p:spTree>
    <p:extLst>
      <p:ext uri="{BB962C8B-B14F-4D97-AF65-F5344CB8AC3E}">
        <p14:creationId xmlns:p14="http://schemas.microsoft.com/office/powerpoint/2010/main" val="2649228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lIns="93317" tIns="46659" rIns="93317" bIns="46659"/>
          <a:lstStyle/>
          <a:p>
            <a:endParaRPr lang="en-US" smtClean="0">
              <a:ea typeface="ＭＳ Ｐゴシック" pitchFamily="34" charset="-128"/>
            </a:endParaRPr>
          </a:p>
        </p:txBody>
      </p:sp>
      <p:sp>
        <p:nvSpPr>
          <p:cNvPr id="172036" name="Slide Number Placeholder 3"/>
          <p:cNvSpPr txBox="1">
            <a:spLocks noGrp="1"/>
          </p:cNvSpPr>
          <p:nvPr/>
        </p:nvSpPr>
        <p:spPr bwMode="auto">
          <a:xfrm>
            <a:off x="3978275" y="8842375"/>
            <a:ext cx="3043238" cy="465138"/>
          </a:xfrm>
          <a:prstGeom prst="rect">
            <a:avLst/>
          </a:prstGeom>
          <a:noFill/>
          <a:ln w="9525">
            <a:noFill/>
            <a:miter lim="800000"/>
            <a:headEnd/>
            <a:tailEnd/>
          </a:ln>
        </p:spPr>
        <p:txBody>
          <a:bodyPr lIns="93317" tIns="46659" rIns="93317" bIns="46659" anchor="b"/>
          <a:lstStyle/>
          <a:p>
            <a:pPr algn="r" defTabSz="933450"/>
            <a:fld id="{DB54F511-81D9-441B-A19A-44D24604F681}" type="slidenum">
              <a:rPr lang="en-US" sz="1300"/>
              <a:pPr algn="r" defTabSz="933450"/>
              <a:t>1</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222212" name="Slide Number Placeholder 3"/>
          <p:cNvSpPr txBox="1">
            <a:spLocks noGrp="1"/>
          </p:cNvSpPr>
          <p:nvPr/>
        </p:nvSpPr>
        <p:spPr bwMode="auto">
          <a:xfrm>
            <a:off x="3978275" y="8842375"/>
            <a:ext cx="3043238" cy="465138"/>
          </a:xfrm>
          <a:prstGeom prst="rect">
            <a:avLst/>
          </a:prstGeom>
          <a:noFill/>
          <a:ln w="9525">
            <a:noFill/>
            <a:miter lim="800000"/>
            <a:headEnd/>
            <a:tailEnd/>
          </a:ln>
        </p:spPr>
        <p:txBody>
          <a:bodyPr lIns="93314" tIns="46657" rIns="93314" bIns="46657" anchor="b"/>
          <a:lstStyle/>
          <a:p>
            <a:pPr algn="r" defTabSz="931863" eaLnBrk="0" hangingPunct="0"/>
            <a:fld id="{1709C33B-05D6-427F-9982-F08B2E715C0F}" type="slidenum">
              <a:rPr lang="en-US" sz="1200">
                <a:latin typeface="Times" pitchFamily="18" charset="0"/>
              </a:rPr>
              <a:pPr algn="r" defTabSz="931863" eaLnBrk="0" hangingPunct="0"/>
              <a:t>3</a:t>
            </a:fld>
            <a:endParaRPr lang="en-US" sz="120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7" tIns="46659" rIns="93317" bIns="46659" anchor="b"/>
          <a:lstStyle/>
          <a:p>
            <a:pPr algn="r" defTabSz="933450"/>
            <a:fld id="{61D98843-FA9A-4834-98BE-8C0BC5D95A45}" type="slidenum">
              <a:rPr lang="en-US" sz="1300"/>
              <a:pPr algn="r" defTabSz="933450"/>
              <a:t>29</a:t>
            </a:fld>
            <a:endParaRPr lang="en-US" sz="130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lIns="93317" tIns="46659" rIns="93317" bIns="46659"/>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317" tIns="46659" rIns="93317" bIns="46659" anchor="b"/>
          <a:lstStyle/>
          <a:p>
            <a:pPr algn="r" defTabSz="933450"/>
            <a:fld id="{77A84C8B-AE6C-4793-82A1-7FF868F1E68A}" type="slidenum">
              <a:rPr lang="en-US" sz="1300"/>
              <a:pPr algn="r" defTabSz="933450"/>
              <a:t>30</a:t>
            </a:fld>
            <a:endParaRPr lang="en-US" sz="13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lIns="93317" tIns="46659" rIns="93317" bIns="46659"/>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4391" name="Rectangle 2"/>
          <p:cNvSpPr>
            <a:spLocks noGrp="1" noChangeArrowheads="1"/>
          </p:cNvSpPr>
          <p:nvPr>
            <p:ph type="ctrTitle"/>
          </p:nvPr>
        </p:nvSpPr>
        <p:spPr>
          <a:xfrm>
            <a:off x="685800" y="2130425"/>
            <a:ext cx="7772400" cy="1470025"/>
          </a:xfrm>
        </p:spPr>
        <p:txBody>
          <a:bodyPr/>
          <a:lstStyle>
            <a:lvl1pPr>
              <a:defRPr smtClean="0">
                <a:latin typeface="Arial" pitchFamily="34" charset="0"/>
                <a:ea typeface="ＭＳ Ｐゴシック" pitchFamily="34" charset="-128"/>
              </a:defRPr>
            </a:lvl1pPr>
          </a:lstStyle>
          <a:p>
            <a:r>
              <a:rPr lang="en-US" smtClean="0"/>
              <a:t>Click to edit Master title style</a:t>
            </a:r>
          </a:p>
        </p:txBody>
      </p:sp>
      <p:sp>
        <p:nvSpPr>
          <p:cNvPr id="144392"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atin typeface="Arial" pitchFamily="34" charset="0"/>
                <a:ea typeface="ＭＳ Ｐゴシック" pitchFamily="34" charset="-128"/>
              </a:defRPr>
            </a:lvl1pPr>
          </a:lstStyle>
          <a:p>
            <a:r>
              <a:rPr lang="en-US" smtClean="0"/>
              <a:t>Click to edit Master subtitle style</a:t>
            </a: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6813" y="90488"/>
            <a:ext cx="15414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0" y="6477000"/>
            <a:ext cx="9144000" cy="3810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latin typeface="Arial" charset="0"/>
              <a:ea typeface="+mn-ea"/>
            </a:endParaRPr>
          </a:p>
        </p:txBody>
      </p:sp>
      <p:sp>
        <p:nvSpPr>
          <p:cNvPr id="8" name="Line 8"/>
          <p:cNvSpPr>
            <a:spLocks noChangeShapeType="1"/>
          </p:cNvSpPr>
          <p:nvPr/>
        </p:nvSpPr>
        <p:spPr bwMode="auto">
          <a:xfrm>
            <a:off x="492125" y="1449388"/>
            <a:ext cx="6856413" cy="0"/>
          </a:xfrm>
          <a:prstGeom prst="line">
            <a:avLst/>
          </a:prstGeom>
          <a:noFill/>
          <a:ln w="38100">
            <a:solidFill>
              <a:schemeClr val="tx1"/>
            </a:solidFill>
            <a:round/>
            <a:headEnd/>
            <a:tailEnd/>
          </a:ln>
          <a:effectLst/>
        </p:spPr>
        <p:txBody>
          <a:bodyPr/>
          <a:lstStyle/>
          <a:p>
            <a:pPr>
              <a:defRPr/>
            </a:pPr>
            <a:endParaRPr lang="en-US" dirty="0">
              <a:latin typeface="Arial" charset="0"/>
              <a:ea typeface="+mn-ea"/>
            </a:endParaRPr>
          </a:p>
        </p:txBody>
      </p:sp>
      <p:sp>
        <p:nvSpPr>
          <p:cNvPr id="9" name="Footer Placeholder 4"/>
          <p:cNvSpPr txBox="1">
            <a:spLocks noGrp="1"/>
          </p:cNvSpPr>
          <p:nvPr userDrawn="1"/>
        </p:nvSpPr>
        <p:spPr bwMode="auto">
          <a:xfrm>
            <a:off x="420624" y="6542016"/>
            <a:ext cx="7866919" cy="276999"/>
          </a:xfrm>
          <a:prstGeom prst="rect">
            <a:avLst/>
          </a:prstGeom>
          <a:noFill/>
          <a:ln w="9525">
            <a:noFill/>
            <a:miter lim="800000"/>
            <a:headEnd/>
            <a:tailEnd/>
          </a:ln>
        </p:spPr>
        <p:txBody>
          <a:bodyPr wrap="square">
            <a:spAutoFit/>
          </a:bodyPr>
          <a:lstStyle/>
          <a:p>
            <a:pPr algn="l"/>
            <a:r>
              <a:rPr lang="en-US" sz="1200" b="1" dirty="0" smtClean="0">
                <a:solidFill>
                  <a:srgbClr val="080B49"/>
                </a:solidFill>
              </a:rPr>
              <a:t>NCPSB October 2012 - Boosters </a:t>
            </a:r>
            <a:r>
              <a:rPr lang="en-US" sz="1200" b="1" dirty="0">
                <a:solidFill>
                  <a:srgbClr val="080B49"/>
                </a:solidFill>
              </a:rPr>
              <a:t>and Air Bags - </a:t>
            </a:r>
            <a:r>
              <a:rPr lang="en-US" sz="1200" b="1" i="1" dirty="0">
                <a:solidFill>
                  <a:srgbClr val="080B49"/>
                </a:solidFill>
              </a:rPr>
              <a:t>Vehicles and CRs Shown As Examples Only</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9768" y="1633919"/>
            <a:ext cx="8229600" cy="4525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1"/>
          </p:nvPr>
        </p:nvSpPr>
        <p:spPr>
          <a:xfrm>
            <a:off x="8558213" y="6543196"/>
            <a:ext cx="369887" cy="274638"/>
          </a:xfrm>
        </p:spPr>
        <p:txBody>
          <a:bodyPr/>
          <a:lstStyle>
            <a:lvl1pPr>
              <a:defRPr/>
            </a:lvl1pPr>
          </a:lstStyle>
          <a:p>
            <a:fld id="{0D344EBE-6B18-4946-9825-E4A3563E96B0}" type="slidenum">
              <a:rPr lang="en-US"/>
              <a:pPr/>
              <a:t>‹#›</a:t>
            </a:fld>
            <a:endParaRPr lang="en-US" dirty="0"/>
          </a:p>
        </p:txBody>
      </p:sp>
      <p:pic>
        <p:nvPicPr>
          <p:cNvPr id="1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6813" y="90488"/>
            <a:ext cx="15414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9768" y="163391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9768" y="227239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17593" y="163391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17593" y="227239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231775"/>
            <a:ext cx="6865938" cy="1143000"/>
          </a:xfrm>
        </p:spPr>
        <p:txBody>
          <a:bodyPr/>
          <a:lstStyle/>
          <a:p>
            <a:r>
              <a:rPr lang="en-US" smtClean="0"/>
              <a:t>Click to edit Master title style</a:t>
            </a:r>
            <a:endParaRPr lang="en-US"/>
          </a:p>
        </p:txBody>
      </p:sp>
      <p:sp>
        <p:nvSpPr>
          <p:cNvPr id="9" name="Line 8"/>
          <p:cNvSpPr>
            <a:spLocks noChangeShapeType="1"/>
          </p:cNvSpPr>
          <p:nvPr userDrawn="1"/>
        </p:nvSpPr>
        <p:spPr bwMode="auto">
          <a:xfrm>
            <a:off x="492125" y="1449388"/>
            <a:ext cx="6856413" cy="0"/>
          </a:xfrm>
          <a:prstGeom prst="line">
            <a:avLst/>
          </a:prstGeom>
          <a:noFill/>
          <a:ln w="38100">
            <a:solidFill>
              <a:schemeClr val="tx1"/>
            </a:solidFill>
            <a:round/>
            <a:headEnd/>
            <a:tailEnd/>
          </a:ln>
          <a:effectLst/>
        </p:spPr>
        <p:txBody>
          <a:bodyPr/>
          <a:lstStyle/>
          <a:p>
            <a:pPr>
              <a:defRPr/>
            </a:pPr>
            <a:endParaRPr lang="en-US" dirty="0">
              <a:latin typeface="Arial" charset="0"/>
              <a:ea typeface="+mn-ea"/>
            </a:endParaRPr>
          </a:p>
        </p:txBody>
      </p:sp>
      <p:sp>
        <p:nvSpPr>
          <p:cNvPr id="11" name="Rectangle 9"/>
          <p:cNvSpPr>
            <a:spLocks noChangeArrowheads="1"/>
          </p:cNvSpPr>
          <p:nvPr userDrawn="1"/>
        </p:nvSpPr>
        <p:spPr bwMode="auto">
          <a:xfrm>
            <a:off x="0" y="6477000"/>
            <a:ext cx="9144000" cy="3810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latin typeface="Arial" charset="0"/>
              <a:ea typeface="+mn-ea"/>
            </a:endParaRPr>
          </a:p>
        </p:txBody>
      </p:sp>
      <p:pic>
        <p:nvPicPr>
          <p:cNvPr id="1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6813" y="90488"/>
            <a:ext cx="15414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4"/>
          <p:cNvSpPr txBox="1">
            <a:spLocks noGrp="1"/>
          </p:cNvSpPr>
          <p:nvPr userDrawn="1"/>
        </p:nvSpPr>
        <p:spPr bwMode="auto">
          <a:xfrm>
            <a:off x="420624" y="6542016"/>
            <a:ext cx="7866919" cy="276999"/>
          </a:xfrm>
          <a:prstGeom prst="rect">
            <a:avLst/>
          </a:prstGeom>
          <a:noFill/>
          <a:ln w="9525">
            <a:noFill/>
            <a:miter lim="800000"/>
            <a:headEnd/>
            <a:tailEnd/>
          </a:ln>
        </p:spPr>
        <p:txBody>
          <a:bodyPr wrap="square">
            <a:spAutoFit/>
          </a:bodyPr>
          <a:lstStyle/>
          <a:p>
            <a:pPr algn="l"/>
            <a:r>
              <a:rPr lang="en-US" sz="1200" b="1" dirty="0" smtClean="0">
                <a:solidFill>
                  <a:srgbClr val="080B49"/>
                </a:solidFill>
              </a:rPr>
              <a:t>NCPSB October 2012 - Boosters </a:t>
            </a:r>
            <a:r>
              <a:rPr lang="en-US" sz="1200" b="1" dirty="0">
                <a:solidFill>
                  <a:srgbClr val="080B49"/>
                </a:solidFill>
              </a:rPr>
              <a:t>and Air Bags - </a:t>
            </a:r>
            <a:r>
              <a:rPr lang="en-US" sz="1200" b="1" i="1" dirty="0">
                <a:solidFill>
                  <a:srgbClr val="080B49"/>
                </a:solidFill>
              </a:rPr>
              <a:t>Vehicles and CRs Shown As Examples Only</a:t>
            </a:r>
          </a:p>
        </p:txBody>
      </p:sp>
      <p:sp>
        <p:nvSpPr>
          <p:cNvPr id="19" name="Rectangle 6"/>
          <p:cNvSpPr>
            <a:spLocks noGrp="1" noChangeArrowheads="1"/>
          </p:cNvSpPr>
          <p:nvPr>
            <p:ph type="sldNum" sz="quarter" idx="11"/>
          </p:nvPr>
        </p:nvSpPr>
        <p:spPr>
          <a:xfrm>
            <a:off x="8558213" y="6543196"/>
            <a:ext cx="369887" cy="274638"/>
          </a:xfrm>
        </p:spPr>
        <p:txBody>
          <a:bodyPr/>
          <a:lstStyle>
            <a:lvl1pPr>
              <a:defRPr/>
            </a:lvl1pPr>
          </a:lstStyle>
          <a:p>
            <a:fld id="{0D344EBE-6B18-4946-9825-E4A3563E96B0}" type="slidenum">
              <a:rPr lang="en-US"/>
              <a:pPr/>
              <a:t>‹#›</a:t>
            </a:fld>
            <a:endParaRPr lang="en-US" dirty="0"/>
          </a:p>
        </p:txBody>
      </p:sp>
    </p:spTree>
    <p:extLst>
      <p:ext uri="{BB962C8B-B14F-4D97-AF65-F5344CB8AC3E}">
        <p14:creationId xmlns:p14="http://schemas.microsoft.com/office/powerpoint/2010/main" val="3893456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0050"/>
        </a:solidFill>
        <a:effectLst/>
      </p:bgPr>
    </p:bg>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bwMode="auto">
          <a:xfrm>
            <a:off x="457200" y="231775"/>
            <a:ext cx="6865938" cy="1143000"/>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p>
            <a:pPr lvl="0"/>
            <a:r>
              <a:rPr lang="en-US" smtClean="0"/>
              <a:t>Click to edit Master title style</a:t>
            </a:r>
          </a:p>
        </p:txBody>
      </p:sp>
      <p:sp>
        <p:nvSpPr>
          <p:cNvPr id="3078" name="Rectangle 3"/>
          <p:cNvSpPr>
            <a:spLocks noGrp="1" noChangeArrowheads="1"/>
          </p:cNvSpPr>
          <p:nvPr>
            <p:ph type="body" idx="1"/>
          </p:nvPr>
        </p:nvSpPr>
        <p:spPr bwMode="auto">
          <a:xfrm>
            <a:off x="457200" y="16430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4"/>
          <p:cNvSpPr>
            <a:spLocks noGrp="1" noChangeArrowheads="1"/>
          </p:cNvSpPr>
          <p:nvPr>
            <p:ph type="dt" sz="half" idx="2"/>
          </p:nvPr>
        </p:nvSpPr>
        <p:spPr bwMode="auto">
          <a:xfrm>
            <a:off x="215900" y="6553200"/>
            <a:ext cx="1114408" cy="276999"/>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defRPr sz="1200">
                <a:solidFill>
                  <a:srgbClr val="080B49"/>
                </a:solidFill>
              </a:defRPr>
            </a:lvl1pPr>
          </a:lstStyle>
          <a:p>
            <a:r>
              <a:rPr lang="en-US" smtClean="0"/>
              <a:t>October 2012</a:t>
            </a:r>
            <a:endParaRPr lang="en-US" dirty="0"/>
          </a:p>
        </p:txBody>
      </p:sp>
      <p:sp>
        <p:nvSpPr>
          <p:cNvPr id="14" name="Rectangle 6"/>
          <p:cNvSpPr>
            <a:spLocks noGrp="1" noChangeArrowheads="1"/>
          </p:cNvSpPr>
          <p:nvPr>
            <p:ph type="sldNum" sz="quarter" idx="4"/>
          </p:nvPr>
        </p:nvSpPr>
        <p:spPr bwMode="auto">
          <a:xfrm>
            <a:off x="8558213" y="6553200"/>
            <a:ext cx="369887" cy="27463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r">
              <a:defRPr sz="1200">
                <a:solidFill>
                  <a:srgbClr val="080B49"/>
                </a:solidFill>
              </a:defRPr>
            </a:lvl1pPr>
          </a:lstStyle>
          <a:p>
            <a:fld id="{191244BA-F9C7-449A-951A-7482CE77A14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963" r:id="rId1"/>
    <p:sldLayoutId id="2147483965" r:id="rId2"/>
    <p:sldLayoutId id="2147483966" r:id="rId3"/>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afercar.gov/portal/site/safercar/menuitem.13dd5c887c7e1358fefe0a2f35a67789/?vgnextoid=9c0769fd5ec14110VgnVCM1000002fd17898RCRD"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eg"/><Relationship Id="rId7"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g"/><Relationship Id="rId9" Type="http://schemas.openxmlformats.org/officeDocument/2006/relationships/image" Target="../media/image4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psboard.org/ceus_quiz1.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bIns="45720" anchor="ctr"/>
          <a:lstStyle/>
          <a:p>
            <a:pPr algn="ctr" eaLnBrk="1" hangingPunct="1"/>
            <a:r>
              <a:rPr lang="en-US" sz="10800"/>
              <a:t>Boosters </a:t>
            </a:r>
            <a:br>
              <a:rPr lang="en-US" sz="10800"/>
            </a:br>
            <a:r>
              <a:rPr lang="en-US" sz="10800"/>
              <a:t>&amp; Air Bags</a:t>
            </a:r>
          </a:p>
        </p:txBody>
      </p:sp>
      <p:sp>
        <p:nvSpPr>
          <p:cNvPr id="171012" name="Rectangle 4"/>
          <p:cNvSpPr>
            <a:spLocks noGrp="1" noChangeArrowheads="1"/>
          </p:cNvSpPr>
          <p:nvPr>
            <p:ph type="subTitle" idx="1"/>
          </p:nvPr>
        </p:nvSpPr>
        <p:spPr>
          <a:xfrm>
            <a:off x="1371600" y="4610100"/>
            <a:ext cx="6400800" cy="1752600"/>
          </a:xfrm>
          <a:noFill/>
        </p:spPr>
        <p:txBody>
          <a:bodyPr anchor="ctr"/>
          <a:lstStyle/>
          <a:p>
            <a:pPr>
              <a:lnSpc>
                <a:spcPct val="80000"/>
              </a:lnSpc>
            </a:pPr>
            <a:r>
              <a:rPr lang="en-US" sz="2000" b="1" dirty="0"/>
              <a:t>Prepared/Revised by the</a:t>
            </a:r>
          </a:p>
          <a:p>
            <a:pPr>
              <a:lnSpc>
                <a:spcPct val="80000"/>
              </a:lnSpc>
            </a:pPr>
            <a:r>
              <a:rPr lang="en-US" sz="2000" b="1" dirty="0"/>
              <a:t>National Child Passenger Safety Board</a:t>
            </a:r>
          </a:p>
          <a:p>
            <a:pPr>
              <a:lnSpc>
                <a:spcPct val="80000"/>
              </a:lnSpc>
            </a:pPr>
            <a:r>
              <a:rPr lang="en-US" sz="2000" b="1" dirty="0" smtClean="0"/>
              <a:t> October 2012</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D6A2C5AB-3C1E-4107-83EB-D289BC916630}" type="slidenum">
              <a:rPr lang="en-US"/>
              <a:pPr/>
              <a:t>10</a:t>
            </a:fld>
            <a:endParaRPr lang="en-US"/>
          </a:p>
        </p:txBody>
      </p:sp>
      <p:sp>
        <p:nvSpPr>
          <p:cNvPr id="94210"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Backless Belt Positioning Booster</a:t>
            </a:r>
          </a:p>
        </p:txBody>
      </p:sp>
      <p:sp>
        <p:nvSpPr>
          <p:cNvPr id="94211" name="Rectangle 3"/>
          <p:cNvSpPr>
            <a:spLocks noGrp="1" noChangeArrowheads="1"/>
          </p:cNvSpPr>
          <p:nvPr>
            <p:ph type="body" idx="4294967295"/>
          </p:nvPr>
        </p:nvSpPr>
        <p:spPr/>
        <p:txBody>
          <a:bodyPr/>
          <a:lstStyle/>
          <a:p>
            <a:pPr eaLnBrk="1" hangingPunct="1"/>
            <a:r>
              <a:rPr lang="en-US" dirty="0" smtClean="0">
                <a:latin typeface="Arial" pitchFamily="34" charset="0"/>
                <a:ea typeface="ＭＳ Ｐゴシック" pitchFamily="34" charset="-128"/>
              </a:rPr>
              <a:t>Cautions:</a:t>
            </a:r>
          </a:p>
          <a:p>
            <a:pPr lvl="1" eaLnBrk="1" hangingPunct="1"/>
            <a:r>
              <a:rPr lang="en-US" dirty="0" smtClean="0">
                <a:latin typeface="Arial" pitchFamily="34" charset="0"/>
                <a:ea typeface="ＭＳ Ｐゴシック" pitchFamily="34" charset="-128"/>
              </a:rPr>
              <a:t>May require a belt guide for proper shoulder belt positioning.</a:t>
            </a:r>
          </a:p>
          <a:p>
            <a:pPr lvl="1" eaLnBrk="1" hangingPunct="1"/>
            <a:r>
              <a:rPr lang="en-US" dirty="0" smtClean="0">
                <a:latin typeface="Arial" pitchFamily="34" charset="0"/>
                <a:ea typeface="ＭＳ Ｐゴシック" pitchFamily="34" charset="-128"/>
              </a:rPr>
              <a:t>Belt guides may be difficult to use or lost.</a:t>
            </a:r>
          </a:p>
          <a:p>
            <a:pPr eaLnBrk="1" hangingPunct="1"/>
            <a:endParaRPr lang="en-US"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p:txBody>
          <a:bodyPr/>
          <a:lstStyle/>
          <a:p>
            <a:fld id="{93BD913A-6A1E-4E60-B96F-58334EB3CC55}" type="slidenum">
              <a:rPr lang="en-US"/>
              <a:pPr/>
              <a:t>11</a:t>
            </a:fld>
            <a:endParaRPr lang="en-US"/>
          </a:p>
        </p:txBody>
      </p:sp>
      <p:sp>
        <p:nvSpPr>
          <p:cNvPr id="11266" name="Rectangle 2"/>
          <p:cNvSpPr>
            <a:spLocks noGrp="1" noChangeArrowheads="1"/>
          </p:cNvSpPr>
          <p:nvPr>
            <p:ph type="title" idx="4294967295"/>
          </p:nvPr>
        </p:nvSpPr>
        <p:spPr/>
        <p:txBody>
          <a:bodyPr bIns="45720" anchor="ctr"/>
          <a:lstStyle/>
          <a:p>
            <a:pPr eaLnBrk="1" hangingPunct="1"/>
            <a:r>
              <a:rPr lang="en-US" sz="4000" smtClean="0">
                <a:latin typeface="Arial" pitchFamily="34" charset="0"/>
                <a:ea typeface="ＭＳ Ｐゴシック" pitchFamily="34" charset="-128"/>
              </a:rPr>
              <a:t>SAMPLE: Backless BPB Shoulder Belt  Guide</a:t>
            </a:r>
          </a:p>
        </p:txBody>
      </p:sp>
      <p:pic>
        <p:nvPicPr>
          <p:cNvPr id="183299" name="Picture 4" descr="belt adjuster on Backless boo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98663"/>
            <a:ext cx="2286000" cy="3429000"/>
          </a:xfrm>
          <a:prstGeom prst="rect">
            <a:avLst/>
          </a:prstGeom>
          <a:noFill/>
          <a:ln w="9525">
            <a:noFill/>
            <a:miter lim="800000"/>
            <a:headEnd/>
            <a:tailEnd/>
          </a:ln>
        </p:spPr>
      </p:pic>
      <p:pic>
        <p:nvPicPr>
          <p:cNvPr id="183300" name="Picture 6" descr="backless_BPB_strap_w_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863" y="1612900"/>
            <a:ext cx="4689475" cy="4202113"/>
          </a:xfrm>
          <a:prstGeom prst="rect">
            <a:avLst/>
          </a:prstGeom>
          <a:noFill/>
          <a:ln w="9525">
            <a:noFill/>
            <a:miter lim="800000"/>
            <a:headEnd/>
            <a:tailEnd/>
          </a:ln>
        </p:spPr>
      </p:pic>
      <p:sp>
        <p:nvSpPr>
          <p:cNvPr id="183301" name="Text Box 7"/>
          <p:cNvSpPr txBox="1">
            <a:spLocks noChangeArrowheads="1"/>
          </p:cNvSpPr>
          <p:nvPr/>
        </p:nvSpPr>
        <p:spPr bwMode="auto">
          <a:xfrm>
            <a:off x="3505200" y="5905500"/>
            <a:ext cx="4876800" cy="517525"/>
          </a:xfrm>
          <a:prstGeom prst="rect">
            <a:avLst/>
          </a:prstGeom>
          <a:noFill/>
          <a:ln w="9525">
            <a:noFill/>
            <a:miter lim="800000"/>
            <a:headEnd/>
            <a:tailEnd/>
          </a:ln>
        </p:spPr>
        <p:txBody>
          <a:bodyPr>
            <a:spAutoFit/>
          </a:bodyPr>
          <a:lstStyle/>
          <a:p>
            <a:pPr algn="ctr" eaLnBrk="0" hangingPunct="0">
              <a:spcBef>
                <a:spcPct val="50000"/>
              </a:spcBef>
            </a:pPr>
            <a:r>
              <a:rPr lang="en-US" sz="1400">
                <a:latin typeface="Tahoma" pitchFamily="34" charset="0"/>
              </a:rPr>
              <a:t>Source:  Partners for Child Passenger Safety Educational Illustrations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EF9E8924-1051-44E2-8E78-2D05FB0FE10D}" type="slidenum">
              <a:rPr lang="en-US"/>
              <a:pPr/>
              <a:t>12</a:t>
            </a:fld>
            <a:endParaRPr lang="en-US"/>
          </a:p>
        </p:txBody>
      </p:sp>
      <p:sp>
        <p:nvSpPr>
          <p:cNvPr id="228354" name="Rectangle 2"/>
          <p:cNvSpPr>
            <a:spLocks noGrp="1" noChangeArrowheads="1"/>
          </p:cNvSpPr>
          <p:nvPr>
            <p:ph type="title" idx="4294967295"/>
          </p:nvPr>
        </p:nvSpPr>
        <p:spPr/>
        <p:txBody>
          <a:bodyPr/>
          <a:lstStyle/>
          <a:p>
            <a:r>
              <a:rPr lang="en-US" smtClean="0">
                <a:latin typeface="Arial" pitchFamily="34" charset="0"/>
                <a:ea typeface="ＭＳ Ｐゴシック" pitchFamily="34" charset="-128"/>
              </a:rPr>
              <a:t>High Back BPB</a:t>
            </a:r>
          </a:p>
        </p:txBody>
      </p:sp>
      <p:sp>
        <p:nvSpPr>
          <p:cNvPr id="228355" name="Rectangle 3"/>
          <p:cNvSpPr>
            <a:spLocks noGrp="1" noChangeArrowheads="1"/>
          </p:cNvSpPr>
          <p:nvPr>
            <p:ph type="body" idx="4294967295"/>
          </p:nvPr>
        </p:nvSpPr>
        <p:spPr/>
        <p:txBody>
          <a:bodyPr/>
          <a:lstStyle/>
          <a:p>
            <a:pPr eaLnBrk="1" hangingPunct="1">
              <a:lnSpc>
                <a:spcPct val="90000"/>
              </a:lnSpc>
            </a:pPr>
            <a:r>
              <a:rPr lang="en-US" sz="2800" dirty="0" smtClean="0">
                <a:latin typeface="Arial" pitchFamily="34" charset="0"/>
                <a:ea typeface="ＭＳ Ｐゴシック" pitchFamily="34" charset="-128"/>
              </a:rPr>
              <a:t>Benefits:</a:t>
            </a:r>
          </a:p>
          <a:p>
            <a:pPr lvl="1" eaLnBrk="1" hangingPunct="1">
              <a:lnSpc>
                <a:spcPct val="90000"/>
              </a:lnSpc>
            </a:pPr>
            <a:r>
              <a:rPr lang="en-US" sz="2400" dirty="0" smtClean="0">
                <a:latin typeface="Calibri" pitchFamily="34" charset="0"/>
                <a:ea typeface="ＭＳ Ｐゴシック" pitchFamily="34" charset="-128"/>
              </a:rPr>
              <a:t>Built-in shoulder belt guides assist with proper positioning of the belt (across the shoulder).</a:t>
            </a:r>
          </a:p>
          <a:p>
            <a:pPr lvl="1" eaLnBrk="1" hangingPunct="1">
              <a:lnSpc>
                <a:spcPct val="90000"/>
              </a:lnSpc>
            </a:pPr>
            <a:r>
              <a:rPr lang="en-US" sz="2400" dirty="0" smtClean="0">
                <a:latin typeface="Calibri" pitchFamily="34" charset="0"/>
                <a:ea typeface="ＭＳ Ｐゴシック" pitchFamily="34" charset="-128"/>
              </a:rPr>
              <a:t>Adjustable headrests with side-wings help keep sleeping children upright with the shoulder belt positioned properly.</a:t>
            </a:r>
            <a:r>
              <a:rPr lang="en-US" sz="2400" dirty="0" smtClean="0">
                <a:latin typeface="Arial" pitchFamily="34" charset="0"/>
                <a:ea typeface="ＭＳ Ｐゴシック" pitchFamily="34" charset="-128"/>
              </a:rPr>
              <a:t> </a:t>
            </a:r>
          </a:p>
          <a:p>
            <a:pPr eaLnBrk="1" hangingPunct="1">
              <a:lnSpc>
                <a:spcPct val="90000"/>
              </a:lnSpc>
            </a:pPr>
            <a:r>
              <a:rPr lang="en-US" sz="2800" dirty="0" smtClean="0">
                <a:latin typeface="Arial" pitchFamily="34" charset="0"/>
                <a:ea typeface="ＭＳ Ｐゴシック" pitchFamily="34" charset="-128"/>
              </a:rPr>
              <a:t>Cautions:</a:t>
            </a:r>
          </a:p>
          <a:p>
            <a:pPr lvl="1" eaLnBrk="1" hangingPunct="1">
              <a:lnSpc>
                <a:spcPct val="90000"/>
              </a:lnSpc>
            </a:pPr>
            <a:r>
              <a:rPr lang="en-US" sz="2400" dirty="0" smtClean="0">
                <a:latin typeface="Calibri" pitchFamily="34" charset="0"/>
                <a:ea typeface="ＭＳ Ｐゴシック" pitchFamily="34" charset="-128"/>
              </a:rPr>
              <a:t>More expensive than backless BPBs</a:t>
            </a:r>
          </a:p>
          <a:p>
            <a:pPr lvl="1" eaLnBrk="1" hangingPunct="1">
              <a:lnSpc>
                <a:spcPct val="90000"/>
              </a:lnSpc>
            </a:pPr>
            <a:r>
              <a:rPr lang="en-US" sz="2400" dirty="0" smtClean="0">
                <a:latin typeface="Calibri" pitchFamily="34" charset="0"/>
                <a:ea typeface="ＭＳ Ｐゴシック" pitchFamily="34" charset="-128"/>
              </a:rPr>
              <a:t>Some guides don’t allow the shoulder belt to retract freely so belt will stay snug.  </a:t>
            </a:r>
          </a:p>
          <a:p>
            <a:pPr lvl="2" eaLnBrk="1" hangingPunct="1">
              <a:lnSpc>
                <a:spcPct val="90000"/>
              </a:lnSpc>
            </a:pPr>
            <a:r>
              <a:rPr lang="en-US" sz="2000" dirty="0" smtClean="0">
                <a:latin typeface="Calibri" pitchFamily="34" charset="0"/>
                <a:ea typeface="ＭＳ Ｐゴシック" pitchFamily="34" charset="-128"/>
              </a:rPr>
              <a:t>Always check to be sure the belt moves freely through the belt adjuster’s path. </a:t>
            </a:r>
            <a:endParaRPr lang="en-US" sz="2000"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p:txBody>
          <a:bodyPr/>
          <a:lstStyle/>
          <a:p>
            <a:fld id="{B3573284-1C5E-401B-A8FA-E1834503D2EE}" type="slidenum">
              <a:rPr lang="en-US"/>
              <a:pPr/>
              <a:t>13</a:t>
            </a:fld>
            <a:endParaRPr lang="en-US"/>
          </a:p>
        </p:txBody>
      </p:sp>
      <p:sp>
        <p:nvSpPr>
          <p:cNvPr id="13314" name="Rectangle 4"/>
          <p:cNvSpPr>
            <a:spLocks noGrp="1" noChangeArrowheads="1"/>
          </p:cNvSpPr>
          <p:nvPr>
            <p:ph type="title" idx="4294967295"/>
          </p:nvPr>
        </p:nvSpPr>
        <p:spPr/>
        <p:txBody>
          <a:bodyPr bIns="45720" anchor="ctr"/>
          <a:lstStyle/>
          <a:p>
            <a:pPr eaLnBrk="1" hangingPunct="1"/>
            <a:r>
              <a:rPr lang="en-US" sz="4000" smtClean="0">
                <a:latin typeface="Arial" pitchFamily="34" charset="0"/>
                <a:ea typeface="ＭＳ Ｐゴシック" pitchFamily="34" charset="-128"/>
              </a:rPr>
              <a:t>SAMPLE: </a:t>
            </a:r>
            <a:br>
              <a:rPr lang="en-US" sz="4000" smtClean="0">
                <a:latin typeface="Arial" pitchFamily="34" charset="0"/>
                <a:ea typeface="ＭＳ Ｐゴシック" pitchFamily="34" charset="-128"/>
              </a:rPr>
            </a:br>
            <a:r>
              <a:rPr lang="en-US" sz="3700" smtClean="0">
                <a:latin typeface="Arial" pitchFamily="34" charset="0"/>
                <a:ea typeface="ＭＳ Ｐゴシック" pitchFamily="34" charset="-128"/>
              </a:rPr>
              <a:t>High Back Shoulder Belt Guide</a:t>
            </a:r>
          </a:p>
        </p:txBody>
      </p:sp>
      <p:sp>
        <p:nvSpPr>
          <p:cNvPr id="185348" name="Rectangle 6"/>
          <p:cNvSpPr>
            <a:spLocks noChangeArrowheads="1"/>
          </p:cNvSpPr>
          <p:nvPr/>
        </p:nvSpPr>
        <p:spPr bwMode="auto">
          <a:xfrm>
            <a:off x="5181600" y="5969000"/>
            <a:ext cx="3241675" cy="457200"/>
          </a:xfrm>
          <a:prstGeom prst="rect">
            <a:avLst/>
          </a:prstGeom>
          <a:noFill/>
          <a:ln w="9525">
            <a:noFill/>
            <a:miter lim="800000"/>
            <a:headEnd/>
            <a:tailEnd/>
          </a:ln>
        </p:spPr>
        <p:txBody>
          <a:bodyPr>
            <a:spAutoFit/>
          </a:bodyPr>
          <a:lstStyle/>
          <a:p>
            <a:pPr algn="ctr" eaLnBrk="0" hangingPunct="0">
              <a:spcBef>
                <a:spcPct val="50000"/>
              </a:spcBef>
            </a:pPr>
            <a:r>
              <a:rPr lang="en-US" sz="1200">
                <a:latin typeface="Tahoma" pitchFamily="34" charset="0"/>
              </a:rPr>
              <a:t>Source:  CHOP Partners for Child Passenger Safety Educational Illustrations </a:t>
            </a:r>
          </a:p>
        </p:txBody>
      </p:sp>
      <p:pic>
        <p:nvPicPr>
          <p:cNvPr id="185349" name="Picture 8" descr="HB_BPB_w_chi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663700"/>
            <a:ext cx="3121025" cy="4341813"/>
          </a:xfrm>
          <a:prstGeom prst="rect">
            <a:avLst/>
          </a:prstGeom>
          <a:noFill/>
          <a:ln w="9525">
            <a:noFill/>
            <a:miter lim="800000"/>
            <a:headEnd/>
            <a:tailEnd/>
          </a:ln>
        </p:spPr>
      </p:pic>
      <p:pic>
        <p:nvPicPr>
          <p:cNvPr id="185352" name="Picture 5" descr="belt adjuster on HBB"/>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968375" y="1643063"/>
            <a:ext cx="2892425" cy="4341812"/>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2752BFB9-52B3-4331-B4B5-70FC0707B5DD}" type="slidenum">
              <a:rPr lang="en-US"/>
              <a:pPr/>
              <a:t>14</a:t>
            </a:fld>
            <a:endParaRPr lang="en-US"/>
          </a:p>
        </p:txBody>
      </p:sp>
      <p:sp>
        <p:nvSpPr>
          <p:cNvPr id="82947" name="Rectangle 3"/>
          <p:cNvSpPr>
            <a:spLocks noGrp="1" noChangeArrowheads="1"/>
          </p:cNvSpPr>
          <p:nvPr>
            <p:ph type="body" idx="4294967295"/>
          </p:nvPr>
        </p:nvSpPr>
        <p:spPr/>
        <p:txBody>
          <a:bodyPr/>
          <a:lstStyle/>
          <a:p>
            <a:pPr eaLnBrk="1" hangingPunct="1">
              <a:lnSpc>
                <a:spcPct val="80000"/>
              </a:lnSpc>
            </a:pPr>
            <a:r>
              <a:rPr lang="en-US" sz="2800" dirty="0" smtClean="0">
                <a:latin typeface="Arial" pitchFamily="34" charset="0"/>
                <a:ea typeface="ＭＳ Ｐゴシック" pitchFamily="34" charset="-128"/>
              </a:rPr>
              <a:t>Booster seat backs offer varying degrees of rear-impact head/neck protection</a:t>
            </a:r>
          </a:p>
          <a:p>
            <a:pPr lvl="1" eaLnBrk="1" hangingPunct="1">
              <a:lnSpc>
                <a:spcPct val="80000"/>
              </a:lnSpc>
            </a:pPr>
            <a:r>
              <a:rPr lang="en-US" sz="2400" dirty="0" smtClean="0">
                <a:latin typeface="Calibri" pitchFamily="34" charset="0"/>
                <a:ea typeface="ＭＳ Ｐゴシック" pitchFamily="34" charset="-128"/>
              </a:rPr>
              <a:t>Several HBBs do not allow use if the child’s head is above the vehicle seat back. </a:t>
            </a:r>
          </a:p>
          <a:p>
            <a:pPr lvl="1" eaLnBrk="1" hangingPunct="1">
              <a:lnSpc>
                <a:spcPct val="80000"/>
              </a:lnSpc>
            </a:pPr>
            <a:endParaRPr lang="en-US" sz="2400" dirty="0" smtClean="0">
              <a:latin typeface="Calibri" pitchFamily="34" charset="0"/>
              <a:ea typeface="ＭＳ Ｐゴシック" pitchFamily="34" charset="-128"/>
            </a:endParaRPr>
          </a:p>
          <a:p>
            <a:pPr eaLnBrk="1" hangingPunct="1">
              <a:lnSpc>
                <a:spcPct val="80000"/>
              </a:lnSpc>
            </a:pPr>
            <a:r>
              <a:rPr lang="en-US" sz="2800" dirty="0" smtClean="0">
                <a:latin typeface="Arial" pitchFamily="34" charset="0"/>
                <a:ea typeface="ＭＳ Ｐゴシック" pitchFamily="34" charset="-128"/>
              </a:rPr>
              <a:t>With new head restraints, some high back </a:t>
            </a:r>
            <a:r>
              <a:rPr lang="en-US" sz="2800" dirty="0">
                <a:latin typeface="Arial" pitchFamily="34" charset="0"/>
                <a:ea typeface="ＭＳ Ｐゴシック" pitchFamily="34" charset="-128"/>
              </a:rPr>
              <a:t>b</a:t>
            </a:r>
            <a:r>
              <a:rPr lang="en-US" sz="2800" dirty="0" smtClean="0">
                <a:latin typeface="Arial" pitchFamily="34" charset="0"/>
                <a:ea typeface="ＭＳ Ｐゴシック" pitchFamily="34" charset="-128"/>
              </a:rPr>
              <a:t>oosters may not sit flush against the vehicle seat back.   </a:t>
            </a:r>
          </a:p>
          <a:p>
            <a:pPr lvl="1" eaLnBrk="1" hangingPunct="1">
              <a:lnSpc>
                <a:spcPct val="80000"/>
              </a:lnSpc>
            </a:pPr>
            <a:r>
              <a:rPr lang="en-US" sz="2400" dirty="0" smtClean="0">
                <a:latin typeface="Calibri" pitchFamily="34" charset="0"/>
                <a:ea typeface="ＭＳ Ｐゴシック" pitchFamily="34" charset="-128"/>
              </a:rPr>
              <a:t>Consult </a:t>
            </a:r>
            <a:r>
              <a:rPr lang="en-US" sz="2400" b="1" dirty="0" smtClean="0">
                <a:latin typeface="Calibri" pitchFamily="34" charset="0"/>
                <a:ea typeface="ＭＳ Ｐゴシック" pitchFamily="34" charset="-128"/>
              </a:rPr>
              <a:t>both</a:t>
            </a:r>
            <a:r>
              <a:rPr lang="en-US" sz="2400" dirty="0" smtClean="0">
                <a:latin typeface="Calibri" pitchFamily="34" charset="0"/>
                <a:ea typeface="ＭＳ Ｐゴシック" pitchFamily="34" charset="-128"/>
              </a:rPr>
              <a:t> vehicle and 			           booster seat manuals for 				   how to handle this situation</a:t>
            </a:r>
          </a:p>
          <a:p>
            <a:pPr lvl="1" eaLnBrk="1" hangingPunct="1">
              <a:lnSpc>
                <a:spcPct val="80000"/>
              </a:lnSpc>
            </a:pPr>
            <a:endParaRPr lang="en-US" dirty="0" smtClean="0">
              <a:latin typeface="Calibri" pitchFamily="34" charset="0"/>
              <a:ea typeface="ＭＳ Ｐゴシック" pitchFamily="34" charset="-128"/>
            </a:endParaRPr>
          </a:p>
        </p:txBody>
      </p:sp>
      <p:pic>
        <p:nvPicPr>
          <p:cNvPr id="186372" name="Picture 4" descr="051Q2901_M_fatherinstal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3975" y="4169176"/>
            <a:ext cx="3427413" cy="2284413"/>
          </a:xfrm>
          <a:prstGeom prst="rect">
            <a:avLst/>
          </a:prstGeom>
          <a:noFill/>
        </p:spPr>
      </p:pic>
      <p:sp>
        <p:nvSpPr>
          <p:cNvPr id="14338" name="Rectangle 2"/>
          <p:cNvSpPr>
            <a:spLocks noGrp="1" noChangeArrowheads="1"/>
          </p:cNvSpPr>
          <p:nvPr>
            <p:ph type="title" idx="4294967295"/>
          </p:nvPr>
        </p:nvSpPr>
        <p:spPr/>
        <p:txBody>
          <a:bodyPr/>
          <a:lstStyle/>
          <a:p>
            <a:pPr eaLnBrk="1" hangingPunct="1"/>
            <a:r>
              <a:rPr lang="en-US" dirty="0" smtClean="0">
                <a:latin typeface="Arial" pitchFamily="34" charset="0"/>
                <a:ea typeface="ＭＳ Ｐゴシック" pitchFamily="34" charset="-128"/>
              </a:rPr>
              <a:t>Good to Know…</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9065453B-15ED-4712-8960-BEFBD7923B85}" type="slidenum">
              <a:rPr lang="en-US"/>
              <a:pPr/>
              <a:t>15</a:t>
            </a:fld>
            <a:endParaRPr lang="en-US"/>
          </a:p>
        </p:txBody>
      </p:sp>
      <p:sp>
        <p:nvSpPr>
          <p:cNvPr id="6146" name="Rectangle 2"/>
          <p:cNvSpPr>
            <a:spLocks noGrp="1" noChangeArrowheads="1"/>
          </p:cNvSpPr>
          <p:nvPr>
            <p:ph type="title" idx="4294967295"/>
          </p:nvPr>
        </p:nvSpPr>
        <p:spPr/>
        <p:txBody>
          <a:bodyPr bIns="45720" anchor="ctr"/>
          <a:lstStyle/>
          <a:p>
            <a:pPr eaLnBrk="1" hangingPunct="1"/>
            <a:r>
              <a:rPr lang="en-US" dirty="0" smtClean="0">
                <a:latin typeface="Arial" pitchFamily="34" charset="0"/>
                <a:ea typeface="ＭＳ Ｐゴシック" pitchFamily="34" charset="-128"/>
              </a:rPr>
              <a:t>Types of Booster Seats:</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A New Combo CR</a:t>
            </a:r>
          </a:p>
        </p:txBody>
      </p:sp>
      <p:sp>
        <p:nvSpPr>
          <p:cNvPr id="80899" name="Rectangle 3"/>
          <p:cNvSpPr>
            <a:spLocks noGrp="1" noChangeArrowheads="1"/>
          </p:cNvSpPr>
          <p:nvPr>
            <p:ph type="body" idx="4294967295"/>
          </p:nvPr>
        </p:nvSpPr>
        <p:spPr>
          <a:xfrm>
            <a:off x="368312" y="1753923"/>
            <a:ext cx="5029200" cy="4525962"/>
          </a:xfrm>
        </p:spPr>
        <p:txBody>
          <a:bodyPr/>
          <a:lstStyle/>
          <a:p>
            <a:pPr eaLnBrk="1" hangingPunct="1">
              <a:lnSpc>
                <a:spcPct val="90000"/>
              </a:lnSpc>
            </a:pPr>
            <a:r>
              <a:rPr lang="en-US" sz="2400" dirty="0" smtClean="0">
                <a:latin typeface="Calibri" pitchFamily="34" charset="0"/>
                <a:ea typeface="ＭＳ Ｐゴシック" pitchFamily="34" charset="-128"/>
              </a:rPr>
              <a:t>Kiddy is only manufacturer to distribute a child restraint with e “protection shield”.  </a:t>
            </a:r>
          </a:p>
          <a:p>
            <a:pPr eaLnBrk="1" hangingPunct="1">
              <a:lnSpc>
                <a:spcPct val="90000"/>
              </a:lnSpc>
            </a:pPr>
            <a:r>
              <a:rPr lang="en-US" sz="2400" b="1" dirty="0" smtClean="0">
                <a:latin typeface="Calibri" pitchFamily="34" charset="0"/>
                <a:ea typeface="ＭＳ Ｐゴシック" pitchFamily="34" charset="-128"/>
              </a:rPr>
              <a:t>It is not the same thing as the older, discontinued “shield” boosters.</a:t>
            </a:r>
          </a:p>
          <a:p>
            <a:pPr eaLnBrk="1" hangingPunct="1">
              <a:lnSpc>
                <a:spcPct val="90000"/>
              </a:lnSpc>
            </a:pPr>
            <a:r>
              <a:rPr lang="en-US" sz="2400" dirty="0" smtClean="0">
                <a:latin typeface="Calibri" pitchFamily="34" charset="0"/>
                <a:ea typeface="ＭＳ Ｐゴシック" pitchFamily="34" charset="-128"/>
              </a:rPr>
              <a:t>When the upper weight limit is met, the shield is removed and the CR becomes a belt positioning booster</a:t>
            </a:r>
          </a:p>
          <a:p>
            <a:pPr eaLnBrk="1" hangingPunct="1">
              <a:lnSpc>
                <a:spcPct val="90000"/>
              </a:lnSpc>
              <a:buFontTx/>
              <a:buNone/>
            </a:pPr>
            <a:endParaRPr lang="en-US" sz="1400" dirty="0" smtClean="0">
              <a:latin typeface="Calibri" pitchFamily="34" charset="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51" y="1546202"/>
            <a:ext cx="3253261" cy="43852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388" y="4589751"/>
            <a:ext cx="1272124" cy="1795940"/>
          </a:xfrm>
          <a:prstGeom prst="rect">
            <a:avLst/>
          </a:prstGeom>
          <a:ln>
            <a:solidFill>
              <a:schemeClr val="accent2">
                <a:lumMod val="50000"/>
              </a:schemeClr>
            </a:solidFill>
          </a:ln>
        </p:spPr>
      </p:pic>
    </p:spTree>
    <p:extLst>
      <p:ext uri="{BB962C8B-B14F-4D97-AF65-F5344CB8AC3E}">
        <p14:creationId xmlns:p14="http://schemas.microsoft.com/office/powerpoint/2010/main" val="3427762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86" y="196264"/>
            <a:ext cx="6865938" cy="1143000"/>
          </a:xfrm>
        </p:spPr>
        <p:txBody>
          <a:bodyPr/>
          <a:lstStyle/>
          <a:p>
            <a:r>
              <a:rPr lang="en-US" dirty="0" smtClean="0"/>
              <a:t>Always Review the Manual and Labeling</a:t>
            </a:r>
            <a:endParaRPr lang="en-US" dirty="0"/>
          </a:p>
        </p:txBody>
      </p:sp>
      <p:sp>
        <p:nvSpPr>
          <p:cNvPr id="4" name="Slide Number Placeholder 3"/>
          <p:cNvSpPr>
            <a:spLocks noGrp="1"/>
          </p:cNvSpPr>
          <p:nvPr>
            <p:ph type="sldNum" sz="quarter" idx="11"/>
          </p:nvPr>
        </p:nvSpPr>
        <p:spPr/>
        <p:txBody>
          <a:bodyPr/>
          <a:lstStyle/>
          <a:p>
            <a:fld id="{0D344EBE-6B18-4946-9825-E4A3563E96B0}" type="slidenum">
              <a:rPr lang="en-US" smtClean="0"/>
              <a:pPr/>
              <a:t>16</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085" y="1587486"/>
            <a:ext cx="38195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2808" y="1238111"/>
            <a:ext cx="38004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603504" y="2487168"/>
            <a:ext cx="3593592" cy="365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86249" y="3197352"/>
            <a:ext cx="3593592" cy="365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5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FD9F77A5-911E-4092-9143-0968BC1AE122}" type="slidenum">
              <a:rPr lang="en-US"/>
              <a:pPr/>
              <a:t>17</a:t>
            </a:fld>
            <a:endParaRPr lang="en-US"/>
          </a:p>
        </p:txBody>
      </p:sp>
      <p:sp>
        <p:nvSpPr>
          <p:cNvPr id="57347" name="Rectangle 3"/>
          <p:cNvSpPr>
            <a:spLocks noGrp="1" noChangeArrowheads="1"/>
          </p:cNvSpPr>
          <p:nvPr>
            <p:ph type="body" idx="4294967295"/>
          </p:nvPr>
        </p:nvSpPr>
        <p:spPr>
          <a:xfrm>
            <a:off x="457200" y="1574800"/>
            <a:ext cx="5334000" cy="3835400"/>
          </a:xfrm>
        </p:spPr>
        <p:txBody>
          <a:bodyPr/>
          <a:lstStyle/>
          <a:p>
            <a:pPr eaLnBrk="1" hangingPunct="1"/>
            <a:r>
              <a:rPr lang="en-US" sz="2400" dirty="0" smtClean="0">
                <a:latin typeface="Arial" pitchFamily="34" charset="0"/>
                <a:ea typeface="ＭＳ Ｐゴシック" pitchFamily="34" charset="-128"/>
              </a:rPr>
              <a:t>Don’t graduate kids to a booster seat too early</a:t>
            </a:r>
          </a:p>
          <a:p>
            <a:pPr lvl="1" eaLnBrk="1" hangingPunct="1"/>
            <a:r>
              <a:rPr lang="en-US" sz="2000" dirty="0" smtClean="0">
                <a:latin typeface="Calibri" pitchFamily="34" charset="0"/>
                <a:ea typeface="ＭＳ Ｐゴシック" pitchFamily="34" charset="-128"/>
              </a:rPr>
              <a:t>Keep kids in full harness</a:t>
            </a:r>
          </a:p>
          <a:p>
            <a:pPr lvl="1" eaLnBrk="1" hangingPunct="1">
              <a:buFontTx/>
              <a:buNone/>
            </a:pPr>
            <a:r>
              <a:rPr lang="en-US" sz="2000" dirty="0" smtClean="0">
                <a:latin typeface="Calibri" pitchFamily="34" charset="0"/>
                <a:ea typeface="ＭＳ Ｐゴシック" pitchFamily="34" charset="-128"/>
              </a:rPr>
              <a:t>    for as long as the seat allows</a:t>
            </a:r>
            <a:r>
              <a:rPr lang="en-US" sz="2000" dirty="0" smtClean="0">
                <a:latin typeface="Arial" pitchFamily="34" charset="0"/>
                <a:ea typeface="ＭＳ Ｐゴシック" pitchFamily="34" charset="-128"/>
              </a:rPr>
              <a:t> </a:t>
            </a:r>
          </a:p>
          <a:p>
            <a:pPr eaLnBrk="1" hangingPunct="1"/>
            <a:r>
              <a:rPr lang="en-US" sz="2400" dirty="0" smtClean="0">
                <a:latin typeface="Arial" pitchFamily="34" charset="0"/>
                <a:ea typeface="ＭＳ Ｐゴシック" pitchFamily="34" charset="-128"/>
              </a:rPr>
              <a:t>Weight limits vary</a:t>
            </a:r>
            <a:r>
              <a:rPr lang="en-US" sz="2000" dirty="0" smtClean="0">
                <a:latin typeface="Arial" pitchFamily="34" charset="0"/>
                <a:ea typeface="ＭＳ Ｐゴシック" pitchFamily="34" charset="-128"/>
              </a:rPr>
              <a:t> </a:t>
            </a:r>
          </a:p>
          <a:p>
            <a:pPr lvl="1" eaLnBrk="1" hangingPunct="1"/>
            <a:r>
              <a:rPr lang="en-US" sz="2000" dirty="0" smtClean="0">
                <a:latin typeface="Calibri" pitchFamily="34" charset="0"/>
                <a:ea typeface="ＭＳ Ｐゴシック" pitchFamily="34" charset="-128"/>
              </a:rPr>
              <a:t>Usually 30-100 pounds for </a:t>
            </a:r>
            <a:r>
              <a:rPr lang="en-US" sz="2000" b="1" dirty="0" smtClean="0">
                <a:latin typeface="Calibri" pitchFamily="34" charset="0"/>
                <a:ea typeface="ＭＳ Ｐゴシック" pitchFamily="34" charset="-128"/>
              </a:rPr>
              <a:t>high back</a:t>
            </a:r>
            <a:endParaRPr lang="en-US" sz="2000" dirty="0" smtClean="0">
              <a:latin typeface="Calibri" pitchFamily="34" charset="0"/>
              <a:ea typeface="ＭＳ Ｐゴシック" pitchFamily="34" charset="-128"/>
            </a:endParaRPr>
          </a:p>
          <a:p>
            <a:pPr lvl="1" eaLnBrk="1" hangingPunct="1"/>
            <a:r>
              <a:rPr lang="en-US" sz="2000" dirty="0" smtClean="0">
                <a:latin typeface="Calibri" pitchFamily="34" charset="0"/>
                <a:ea typeface="ＭＳ Ｐゴシック" pitchFamily="34" charset="-128"/>
              </a:rPr>
              <a:t>Usually 40-100 pounds for </a:t>
            </a:r>
            <a:r>
              <a:rPr lang="en-US" sz="2000" b="1" dirty="0" smtClean="0">
                <a:latin typeface="Calibri" pitchFamily="34" charset="0"/>
                <a:ea typeface="ＭＳ Ｐゴシック" pitchFamily="34" charset="-128"/>
              </a:rPr>
              <a:t>backless</a:t>
            </a:r>
          </a:p>
          <a:p>
            <a:pPr eaLnBrk="1" hangingPunct="1"/>
            <a:r>
              <a:rPr lang="en-US" sz="2400" dirty="0" smtClean="0">
                <a:latin typeface="Calibri" pitchFamily="34" charset="0"/>
                <a:ea typeface="ＭＳ Ｐゴシック" pitchFamily="34" charset="-128"/>
              </a:rPr>
              <a:t>Look on labels for specific </a:t>
            </a:r>
          </a:p>
          <a:p>
            <a:pPr eaLnBrk="1" hangingPunct="1">
              <a:buFontTx/>
              <a:buNone/>
            </a:pPr>
            <a:r>
              <a:rPr lang="en-US" sz="2400" dirty="0" smtClean="0">
                <a:latin typeface="Calibri" pitchFamily="34" charset="0"/>
                <a:ea typeface="ＭＳ Ｐゴシック" pitchFamily="34" charset="-128"/>
              </a:rPr>
              <a:t>      height and weight limits</a:t>
            </a:r>
          </a:p>
          <a:p>
            <a:pPr lvl="1" eaLnBrk="1" hangingPunct="1"/>
            <a:r>
              <a:rPr lang="en-US" sz="2000" dirty="0" smtClean="0">
                <a:latin typeface="Calibri" pitchFamily="34" charset="0"/>
                <a:ea typeface="ＭＳ Ｐゴシック" pitchFamily="34" charset="-128"/>
              </a:rPr>
              <a:t>Some no longer have height limits</a:t>
            </a:r>
          </a:p>
          <a:p>
            <a:pPr lvl="1" eaLnBrk="1" hangingPunct="1"/>
            <a:r>
              <a:rPr lang="en-US" sz="2000" dirty="0" smtClean="0">
                <a:latin typeface="Calibri" pitchFamily="34" charset="0"/>
                <a:ea typeface="ＭＳ Ｐゴシック" pitchFamily="34" charset="-128"/>
              </a:rPr>
              <a:t>Some BPBs go up to 120 pounds </a:t>
            </a:r>
          </a:p>
          <a:p>
            <a:pPr eaLnBrk="1" hangingPunct="1"/>
            <a:r>
              <a:rPr lang="en-US" sz="2400" dirty="0" smtClean="0">
                <a:latin typeface="Calibri" pitchFamily="34" charset="0"/>
                <a:ea typeface="ＭＳ Ｐゴシック" pitchFamily="34" charset="-128"/>
              </a:rPr>
              <a:t>Check for proper belt path and fit</a:t>
            </a:r>
          </a:p>
        </p:txBody>
      </p:sp>
      <p:pic>
        <p:nvPicPr>
          <p:cNvPr id="187396"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259388" y="1982589"/>
            <a:ext cx="3656012" cy="2742009"/>
          </a:xfrm>
          <a:noFill/>
        </p:spPr>
      </p:pic>
      <p:sp>
        <p:nvSpPr>
          <p:cNvPr id="16386" name="Rectangle 2"/>
          <p:cNvSpPr>
            <a:spLocks noGrp="1" noChangeArrowheads="1"/>
          </p:cNvSpPr>
          <p:nvPr>
            <p:ph type="title" idx="4294967295"/>
          </p:nvPr>
        </p:nvSpPr>
        <p:spPr/>
        <p:txBody>
          <a:bodyPr/>
          <a:lstStyle/>
          <a:p>
            <a:pPr eaLnBrk="1" hangingPunct="1"/>
            <a:r>
              <a:rPr lang="en-US" smtClean="0">
                <a:latin typeface="Arial" pitchFamily="34" charset="0"/>
                <a:ea typeface="ＭＳ Ｐゴシック" pitchFamily="34" charset="-128"/>
              </a:rPr>
              <a:t>Weight Limits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1"/>
          </p:nvPr>
        </p:nvSpPr>
        <p:spPr/>
        <p:txBody>
          <a:bodyPr/>
          <a:lstStyle/>
          <a:p>
            <a:fld id="{94445F76-43C9-4EC9-9828-2189E5B23E62}" type="slidenum">
              <a:rPr lang="en-US"/>
              <a:pPr/>
              <a:t>18</a:t>
            </a:fld>
            <a:endParaRPr lang="en-US"/>
          </a:p>
        </p:txBody>
      </p:sp>
      <p:pic>
        <p:nvPicPr>
          <p:cNvPr id="188420"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7288" y="1618192"/>
            <a:ext cx="1711325" cy="2281766"/>
          </a:xfrm>
          <a:prstGeom prst="rect">
            <a:avLst/>
          </a:prstGeom>
          <a:noFill/>
          <a:ln w="9525">
            <a:noFill/>
            <a:miter lim="800000"/>
            <a:headEnd/>
            <a:tailEnd/>
          </a:ln>
        </p:spPr>
      </p:pic>
      <p:pic>
        <p:nvPicPr>
          <p:cNvPr id="188421"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9975" y="4064000"/>
            <a:ext cx="1885950" cy="2286000"/>
          </a:xfrm>
          <a:prstGeom prst="rect">
            <a:avLst/>
          </a:prstGeom>
          <a:noFill/>
          <a:ln w="9525">
            <a:noFill/>
            <a:miter lim="800000"/>
            <a:headEnd/>
            <a:tailEnd/>
          </a:ln>
        </p:spPr>
      </p:pic>
      <p:pic>
        <p:nvPicPr>
          <p:cNvPr id="188423"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34907" y="1616075"/>
            <a:ext cx="1714500" cy="2286000"/>
          </a:xfrm>
          <a:prstGeom prst="rect">
            <a:avLst/>
          </a:prstGeom>
          <a:noFill/>
          <a:ln w="9525">
            <a:noFill/>
            <a:miter lim="800000"/>
            <a:headEnd/>
            <a:tailEnd/>
          </a:ln>
        </p:spPr>
      </p:pic>
      <p:pic>
        <p:nvPicPr>
          <p:cNvPr id="188424"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76963" y="4416425"/>
            <a:ext cx="1828800" cy="1581150"/>
          </a:xfrm>
          <a:prstGeom prst="rect">
            <a:avLst/>
          </a:prstGeom>
          <a:noFill/>
          <a:ln w="9525">
            <a:noFill/>
            <a:miter lim="800000"/>
            <a:headEnd/>
            <a:tailEnd/>
          </a:ln>
        </p:spPr>
      </p:pic>
      <p:sp>
        <p:nvSpPr>
          <p:cNvPr id="17410" name="Rectangle 2"/>
          <p:cNvSpPr>
            <a:spLocks noGrp="1" noChangeArrowheads="1"/>
          </p:cNvSpPr>
          <p:nvPr>
            <p:ph type="title" idx="4294967295"/>
          </p:nvPr>
        </p:nvSpPr>
        <p:spPr/>
        <p:txBody>
          <a:bodyPr/>
          <a:lstStyle/>
          <a:p>
            <a:pPr eaLnBrk="1" hangingPunct="1"/>
            <a:r>
              <a:rPr lang="en-US" smtClean="0">
                <a:latin typeface="Arial" pitchFamily="34" charset="0"/>
                <a:ea typeface="ＭＳ Ｐゴシック" pitchFamily="34" charset="-128"/>
              </a:rPr>
              <a:t>Lots to Choose From!</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599" y="1670718"/>
            <a:ext cx="1591056" cy="204437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273" y="4313055"/>
            <a:ext cx="1593336" cy="191772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33F3BE71-737B-4A9A-9FC6-9AD6920FB257}" type="slidenum">
              <a:rPr lang="en-US"/>
              <a:pPr/>
              <a:t>19</a:t>
            </a:fld>
            <a:endParaRPr lang="en-US"/>
          </a:p>
        </p:txBody>
      </p:sp>
      <p:sp>
        <p:nvSpPr>
          <p:cNvPr id="124930"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Boosters &amp; </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Side Impact Crashes</a:t>
            </a:r>
          </a:p>
        </p:txBody>
      </p:sp>
      <p:sp>
        <p:nvSpPr>
          <p:cNvPr id="124931" name="Rectangle 3"/>
          <p:cNvSpPr>
            <a:spLocks noGrp="1" noChangeArrowheads="1"/>
          </p:cNvSpPr>
          <p:nvPr>
            <p:ph type="body" idx="4294967295"/>
          </p:nvPr>
        </p:nvSpPr>
        <p:spPr/>
        <p:txBody>
          <a:bodyPr/>
          <a:lstStyle/>
          <a:p>
            <a:pPr eaLnBrk="1" hangingPunct="1"/>
            <a:r>
              <a:rPr lang="en-US" dirty="0" smtClean="0">
                <a:latin typeface="Arial" pitchFamily="34" charset="0"/>
                <a:ea typeface="ＭＳ Ｐゴシック" pitchFamily="34" charset="-128"/>
              </a:rPr>
              <a:t>According to NHTSA, 42 percent of child fatalities to rear-seated children ages 0 to 8 years occur in side-impact collisions. </a:t>
            </a:r>
          </a:p>
          <a:p>
            <a:pPr eaLnBrk="1" hangingPunct="1"/>
            <a:r>
              <a:rPr lang="en-US" dirty="0" smtClean="0">
                <a:latin typeface="Arial" pitchFamily="34" charset="0"/>
                <a:ea typeface="ＭＳ Ｐゴシック" pitchFamily="34" charset="-128"/>
              </a:rPr>
              <a:t>Overall, side-impact crashes kill about 300 American children under age 8 each year and result in more severe injuries at lower crash severities than frontal collisions.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5876C2B6-C684-4727-ADA5-752C573CFF2B}" type="slidenum">
              <a:rPr lang="en-US"/>
              <a:pPr/>
              <a:t>2</a:t>
            </a:fld>
            <a:endParaRPr lang="en-US"/>
          </a:p>
        </p:txBody>
      </p:sp>
      <p:sp>
        <p:nvSpPr>
          <p:cNvPr id="174083" name="Rectangle 3"/>
          <p:cNvSpPr>
            <a:spLocks noGrp="1" noChangeArrowheads="1"/>
          </p:cNvSpPr>
          <p:nvPr>
            <p:ph type="body" sz="half" idx="4294967295"/>
          </p:nvPr>
        </p:nvSpPr>
        <p:spPr>
          <a:xfrm>
            <a:off x="457200" y="1643063"/>
            <a:ext cx="5105400" cy="4525962"/>
          </a:xfrm>
        </p:spPr>
        <p:txBody>
          <a:bodyPr/>
          <a:lstStyle/>
          <a:p>
            <a:pPr marL="533400" indent="-533400">
              <a:lnSpc>
                <a:spcPct val="90000"/>
              </a:lnSpc>
              <a:buFontTx/>
              <a:buAutoNum type="arabicPeriod"/>
            </a:pPr>
            <a:r>
              <a:rPr lang="en-US" sz="2400" dirty="0" smtClean="0">
                <a:latin typeface="Arial" pitchFamily="34" charset="0"/>
                <a:ea typeface="ＭＳ Ｐゴシック" pitchFamily="34" charset="-128"/>
              </a:rPr>
              <a:t>Discuss the effectiveness of belt positioning booster (BPB) seats</a:t>
            </a:r>
          </a:p>
          <a:p>
            <a:pPr marL="533400" indent="-533400">
              <a:lnSpc>
                <a:spcPct val="90000"/>
              </a:lnSpc>
              <a:buFontTx/>
              <a:buAutoNum type="arabicPeriod"/>
            </a:pPr>
            <a:r>
              <a:rPr lang="en-US" sz="2400" dirty="0" smtClean="0">
                <a:latin typeface="Arial" pitchFamily="34" charset="0"/>
                <a:ea typeface="ＭＳ Ｐゴシック" pitchFamily="34" charset="-128"/>
              </a:rPr>
              <a:t>Explain the advantages of using different types of BPB seats with children of different ages and sizes</a:t>
            </a:r>
          </a:p>
          <a:p>
            <a:pPr marL="533400" indent="-533400">
              <a:lnSpc>
                <a:spcPct val="90000"/>
              </a:lnSpc>
              <a:buFontTx/>
              <a:buAutoNum type="arabicPeriod"/>
            </a:pPr>
            <a:r>
              <a:rPr lang="en-US" sz="2400" dirty="0" smtClean="0">
                <a:latin typeface="Arial" pitchFamily="34" charset="0"/>
                <a:ea typeface="ＭＳ Ｐゴシック" pitchFamily="34" charset="-128"/>
              </a:rPr>
              <a:t>Identify different types and locations of air bags in vehicles</a:t>
            </a:r>
          </a:p>
          <a:p>
            <a:pPr marL="533400" indent="-533400">
              <a:lnSpc>
                <a:spcPct val="90000"/>
              </a:lnSpc>
              <a:buFontTx/>
              <a:buAutoNum type="arabicPeriod"/>
            </a:pPr>
            <a:r>
              <a:rPr lang="en-US" sz="2400" dirty="0" smtClean="0">
                <a:latin typeface="Arial" pitchFamily="34" charset="0"/>
                <a:ea typeface="ＭＳ Ｐゴシック" pitchFamily="34" charset="-128"/>
              </a:rPr>
              <a:t>Identify advanced air bag systems commonly seen in family vehicles </a:t>
            </a:r>
          </a:p>
          <a:p>
            <a:pPr marL="533400" indent="-533400">
              <a:lnSpc>
                <a:spcPct val="90000"/>
              </a:lnSpc>
              <a:buFontTx/>
              <a:buAutoNum type="arabicPeriod"/>
            </a:pPr>
            <a:r>
              <a:rPr lang="en-US" sz="2400" dirty="0" smtClean="0">
                <a:latin typeface="Arial" pitchFamily="34" charset="0"/>
                <a:ea typeface="ＭＳ Ｐゴシック" pitchFamily="34" charset="-128"/>
              </a:rPr>
              <a:t>Discuss the NHTSA side air bag recommendations</a:t>
            </a:r>
          </a:p>
          <a:p>
            <a:pPr marL="533400" indent="-533400">
              <a:lnSpc>
                <a:spcPct val="90000"/>
              </a:lnSpc>
            </a:pPr>
            <a:endParaRPr lang="en-US" sz="2400" dirty="0" smtClean="0">
              <a:latin typeface="Arial" pitchFamily="34" charset="0"/>
              <a:ea typeface="ＭＳ Ｐゴシック" pitchFamily="34" charset="-128"/>
            </a:endParaRPr>
          </a:p>
        </p:txBody>
      </p:sp>
      <p:pic>
        <p:nvPicPr>
          <p:cNvPr id="174084"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856464" y="1643063"/>
            <a:ext cx="2677759" cy="4525962"/>
          </a:xfrm>
          <a:noFill/>
        </p:spPr>
      </p:pic>
      <p:sp>
        <p:nvSpPr>
          <p:cNvPr id="174086" name="Rectangle 6"/>
          <p:cNvSpPr>
            <a:spLocks noGrp="1" noChangeArrowheads="1"/>
          </p:cNvSpPr>
          <p:nvPr>
            <p:ph type="title" idx="4294967295"/>
          </p:nvPr>
        </p:nvSpPr>
        <p:spPr>
          <a:noFill/>
        </p:spPr>
        <p:txBody>
          <a:bodyPr/>
          <a:lstStyle/>
          <a:p>
            <a:r>
              <a:rPr lang="en-US" dirty="0" smtClean="0">
                <a:latin typeface="Arial" pitchFamily="34" charset="0"/>
                <a:ea typeface="ＭＳ Ｐゴシック" pitchFamily="34" charset="-128"/>
              </a:rPr>
              <a:t>Objectives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p:txBody>
          <a:bodyPr/>
          <a:lstStyle/>
          <a:p>
            <a:fld id="{AD1CE6C4-0906-4604-B216-8EF30E054852}" type="slidenum">
              <a:rPr lang="en-US"/>
              <a:pPr/>
              <a:t>20</a:t>
            </a:fld>
            <a:endParaRPr lang="en-US"/>
          </a:p>
        </p:txBody>
      </p:sp>
      <p:sp>
        <p:nvSpPr>
          <p:cNvPr id="125954"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Stay Updated: New to the Market…</a:t>
            </a:r>
          </a:p>
        </p:txBody>
      </p:sp>
      <p:sp>
        <p:nvSpPr>
          <p:cNvPr id="190471" name="Rectangle 7"/>
          <p:cNvSpPr>
            <a:spLocks noGrp="1" noChangeArrowheads="1"/>
          </p:cNvSpPr>
          <p:nvPr>
            <p:ph type="body" sz="half" idx="4294967295"/>
          </p:nvPr>
        </p:nvSpPr>
        <p:spPr>
          <a:xfrm>
            <a:off x="457200" y="1589088"/>
            <a:ext cx="8229600" cy="833437"/>
          </a:xfrm>
        </p:spPr>
        <p:txBody>
          <a:bodyPr/>
          <a:lstStyle/>
          <a:p>
            <a:pPr marL="0" indent="0" algn="ctr">
              <a:buFontTx/>
              <a:buNone/>
            </a:pPr>
            <a:r>
              <a:rPr lang="en-US" sz="2400" smtClean="0">
                <a:latin typeface="Arial" pitchFamily="34" charset="0"/>
                <a:ea typeface="ＭＳ Ｐゴシック" pitchFamily="34" charset="-128"/>
              </a:rPr>
              <a:t>More CR manufacturers are designing seats with added side-impact protection in the area of the head and neck.</a:t>
            </a:r>
          </a:p>
        </p:txBody>
      </p:sp>
      <p:pic>
        <p:nvPicPr>
          <p:cNvPr id="19046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1598" y="2636838"/>
            <a:ext cx="3107917" cy="3565525"/>
          </a:xfrm>
          <a:prstGeom prst="rect">
            <a:avLst/>
          </a:prstGeom>
          <a:noFill/>
          <a:ln w="9525">
            <a:noFill/>
            <a:miter lim="800000"/>
            <a:headEnd/>
            <a:tailEnd/>
          </a:ln>
        </p:spPr>
      </p:pic>
      <p:pic>
        <p:nvPicPr>
          <p:cNvPr id="1904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7229" y="2636838"/>
            <a:ext cx="3022116" cy="35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99952A58-DA5C-45F0-AB49-42EFF7E22709}" type="slidenum">
              <a:rPr lang="en-US"/>
              <a:pPr/>
              <a:t>21</a:t>
            </a:fld>
            <a:endParaRPr lang="en-US"/>
          </a:p>
        </p:txBody>
      </p:sp>
      <p:sp>
        <p:nvSpPr>
          <p:cNvPr id="126978" name="Rectangle 2"/>
          <p:cNvSpPr>
            <a:spLocks noGrp="1" noChangeArrowheads="1"/>
          </p:cNvSpPr>
          <p:nvPr>
            <p:ph type="body" idx="4294967295"/>
          </p:nvPr>
        </p:nvSpPr>
        <p:spPr>
          <a:xfrm>
            <a:off x="457200" y="1643063"/>
            <a:ext cx="4838700" cy="4525962"/>
          </a:xfrm>
        </p:spPr>
        <p:txBody>
          <a:bodyPr/>
          <a:lstStyle/>
          <a:p>
            <a:pPr eaLnBrk="1" hangingPunct="1">
              <a:lnSpc>
                <a:spcPct val="90000"/>
              </a:lnSpc>
            </a:pPr>
            <a:r>
              <a:rPr lang="en-US" sz="2800" smtClean="0">
                <a:latin typeface="Arial" pitchFamily="34" charset="0"/>
                <a:ea typeface="ＭＳ Ｐゴシック" pitchFamily="34" charset="-128"/>
              </a:rPr>
              <a:t>Although not federally mandated, more manufacturers are responding to </a:t>
            </a:r>
            <a:r>
              <a:rPr lang="en-US" sz="2800" b="1" smtClean="0">
                <a:latin typeface="Arial" pitchFamily="34" charset="0"/>
                <a:ea typeface="ＭＳ Ｐゴシック" pitchFamily="34" charset="-128"/>
              </a:rPr>
              <a:t>side-impact </a:t>
            </a:r>
            <a:r>
              <a:rPr lang="en-US" sz="2800" smtClean="0">
                <a:latin typeface="Arial" pitchFamily="34" charset="0"/>
                <a:ea typeface="ＭＳ Ｐゴシック" pitchFamily="34" charset="-128"/>
              </a:rPr>
              <a:t>crashes by designing seats with more protection in the area of the head and neck. </a:t>
            </a:r>
          </a:p>
          <a:p>
            <a:pPr eaLnBrk="1" hangingPunct="1">
              <a:lnSpc>
                <a:spcPct val="90000"/>
              </a:lnSpc>
            </a:pPr>
            <a:r>
              <a:rPr lang="en-US" sz="2800" smtClean="0">
                <a:latin typeface="Arial" pitchFamily="34" charset="0"/>
                <a:ea typeface="ＭＳ Ｐゴシック" pitchFamily="34" charset="-128"/>
              </a:rPr>
              <a:t>This diverts crash forces away from the head area, decreasing the severity of head trauma.</a:t>
            </a:r>
          </a:p>
          <a:p>
            <a:pPr eaLnBrk="1" hangingPunct="1">
              <a:lnSpc>
                <a:spcPct val="90000"/>
              </a:lnSpc>
            </a:pPr>
            <a:endParaRPr lang="en-US" sz="2800" smtClean="0">
              <a:latin typeface="Arial" pitchFamily="34" charset="0"/>
              <a:ea typeface="ＭＳ Ｐゴシック" pitchFamily="34" charset="-128"/>
            </a:endParaRPr>
          </a:p>
        </p:txBody>
      </p:sp>
      <p:sp>
        <p:nvSpPr>
          <p:cNvPr id="124930" name="Rectangle 2"/>
          <p:cNvSpPr>
            <a:spLocks noChangeArrowheads="1"/>
          </p:cNvSpPr>
          <p:nvPr/>
        </p:nvSpPr>
        <p:spPr bwMode="auto">
          <a:xfrm>
            <a:off x="457200" y="231775"/>
            <a:ext cx="6865938" cy="1143000"/>
          </a:xfrm>
          <a:prstGeom prst="rect">
            <a:avLst/>
          </a:prstGeom>
          <a:noFill/>
          <a:ln w="9525">
            <a:noFill/>
            <a:miter lim="800000"/>
            <a:headEnd/>
            <a:tailEnd/>
          </a:ln>
        </p:spPr>
        <p:txBody>
          <a:bodyPr anchor="ctr"/>
          <a:lstStyle/>
          <a:p>
            <a:r>
              <a:rPr lang="en-US" sz="4400">
                <a:solidFill>
                  <a:schemeClr val="tx2"/>
                </a:solidFill>
              </a:rPr>
              <a:t>Boosters &amp; </a:t>
            </a:r>
            <a:br>
              <a:rPr lang="en-US" sz="4400">
                <a:solidFill>
                  <a:schemeClr val="tx2"/>
                </a:solidFill>
              </a:rPr>
            </a:br>
            <a:r>
              <a:rPr lang="en-US" sz="4400">
                <a:solidFill>
                  <a:schemeClr val="tx2"/>
                </a:solidFill>
              </a:rPr>
              <a:t>Side Impact Crashes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253" y="2190929"/>
            <a:ext cx="2403957" cy="33256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36B5D606-CCDF-4DE4-864C-EB5E8CD64C98}" type="slidenum">
              <a:rPr lang="en-US"/>
              <a:pPr/>
              <a:t>22</a:t>
            </a:fld>
            <a:endParaRPr lang="en-US"/>
          </a:p>
        </p:txBody>
      </p:sp>
      <p:sp>
        <p:nvSpPr>
          <p:cNvPr id="128003" name="Rectangle 3"/>
          <p:cNvSpPr>
            <a:spLocks noGrp="1" noChangeArrowheads="1"/>
          </p:cNvSpPr>
          <p:nvPr>
            <p:ph type="body" idx="4294967295"/>
          </p:nvPr>
        </p:nvSpPr>
        <p:spPr/>
        <p:txBody>
          <a:bodyPr/>
          <a:lstStyle/>
          <a:p>
            <a:pPr eaLnBrk="1" hangingPunct="1">
              <a:lnSpc>
                <a:spcPct val="80000"/>
              </a:lnSpc>
            </a:pPr>
            <a:r>
              <a:rPr lang="en-US" sz="2800" dirty="0" smtClean="0">
                <a:latin typeface="Calibri" pitchFamily="34" charset="0"/>
                <a:ea typeface="ＭＳ Ｐゴシック" pitchFamily="34" charset="-128"/>
              </a:rPr>
              <a:t>Researchers at Children's Hospital of Philadelphia's Center for Injury Research and Prevention studied more than 7,000 children ages 4 to 8 involved in real-world crashes between 1998 and 2007.</a:t>
            </a:r>
          </a:p>
          <a:p>
            <a:pPr eaLnBrk="1" hangingPunct="1">
              <a:lnSpc>
                <a:spcPct val="80000"/>
              </a:lnSpc>
            </a:pPr>
            <a:r>
              <a:rPr lang="en-US" sz="2800" dirty="0" smtClean="0">
                <a:latin typeface="Calibri" pitchFamily="34" charset="0"/>
                <a:ea typeface="ＭＳ Ｐゴシック" pitchFamily="34" charset="-128"/>
              </a:rPr>
              <a:t>Their 2009 study, revealed of those riding in booster seats, </a:t>
            </a:r>
            <a:r>
              <a:rPr lang="en-US" sz="2800" b="1" dirty="0" smtClean="0">
                <a:latin typeface="Calibri" pitchFamily="34" charset="0"/>
                <a:ea typeface="ＭＳ Ｐゴシック" pitchFamily="34" charset="-128"/>
              </a:rPr>
              <a:t>children involved in side-impact crashes saw the greatest reduction in injury risk. </a:t>
            </a:r>
          </a:p>
          <a:p>
            <a:pPr eaLnBrk="1" hangingPunct="1">
              <a:lnSpc>
                <a:spcPct val="80000"/>
              </a:lnSpc>
            </a:pPr>
            <a:r>
              <a:rPr lang="en-US" sz="2800" dirty="0" smtClean="0">
                <a:latin typeface="Calibri" pitchFamily="34" charset="0"/>
                <a:ea typeface="ＭＳ Ｐゴシック" pitchFamily="34" charset="-128"/>
              </a:rPr>
              <a:t>This study shows a reduction in risk of  68% in near-side crashes and 82% in far-side crashes compared to children in standard (adult) seat belts.</a:t>
            </a:r>
            <a:endParaRPr lang="en-US" sz="2000" dirty="0" smtClean="0">
              <a:latin typeface="Calibri" pitchFamily="34" charset="0"/>
              <a:ea typeface="ＭＳ Ｐゴシック" pitchFamily="34" charset="-128"/>
            </a:endParaRPr>
          </a:p>
        </p:txBody>
      </p:sp>
      <p:sp>
        <p:nvSpPr>
          <p:cNvPr id="192516" name="Text Box 4"/>
          <p:cNvSpPr txBox="1">
            <a:spLocks noChangeArrowheads="1"/>
          </p:cNvSpPr>
          <p:nvPr/>
        </p:nvSpPr>
        <p:spPr bwMode="auto">
          <a:xfrm>
            <a:off x="1339850" y="5895975"/>
            <a:ext cx="6886575" cy="304800"/>
          </a:xfrm>
          <a:prstGeom prst="rect">
            <a:avLst/>
          </a:prstGeom>
          <a:noFill/>
          <a:ln w="9525">
            <a:noFill/>
            <a:miter lim="800000"/>
            <a:headEnd/>
            <a:tailEnd/>
          </a:ln>
          <a:effectLst/>
        </p:spPr>
        <p:txBody>
          <a:bodyPr wrap="none">
            <a:spAutoFit/>
          </a:bodyPr>
          <a:lstStyle/>
          <a:p>
            <a:r>
              <a:rPr lang="en-US" sz="1400" dirty="0"/>
              <a:t>Source: Pediatrics, Official  Journal  of the </a:t>
            </a:r>
            <a:r>
              <a:rPr lang="en-US" sz="1400" i="1" dirty="0"/>
              <a:t>A</a:t>
            </a:r>
            <a:r>
              <a:rPr lang="en-US" sz="1400" dirty="0"/>
              <a:t>merican Academy of Pediatrics, 10/19/09</a:t>
            </a:r>
          </a:p>
        </p:txBody>
      </p:sp>
      <p:sp>
        <p:nvSpPr>
          <p:cNvPr id="128002" name="Rectangle 2"/>
          <p:cNvSpPr>
            <a:spLocks noGrp="1" noChangeArrowheads="1"/>
          </p:cNvSpPr>
          <p:nvPr>
            <p:ph type="title" idx="4294967295"/>
          </p:nvPr>
        </p:nvSpPr>
        <p:spPr/>
        <p:txBody>
          <a:bodyPr/>
          <a:lstStyle/>
          <a:p>
            <a:pPr eaLnBrk="1" hangingPunct="1"/>
            <a:r>
              <a:rPr lang="en-US" smtClean="0">
                <a:latin typeface="Arial" pitchFamily="34" charset="0"/>
                <a:ea typeface="ＭＳ Ｐゴシック" pitchFamily="34" charset="-128"/>
              </a:rPr>
              <a:t>Side Impact Protection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990725"/>
            <a:ext cx="7772400" cy="1470025"/>
          </a:xfrm>
        </p:spPr>
        <p:txBody>
          <a:bodyPr bIns="45720" anchor="ctr"/>
          <a:lstStyle/>
          <a:p>
            <a:pPr eaLnBrk="1" hangingPunct="1"/>
            <a:r>
              <a:rPr lang="en-US" sz="15800"/>
              <a:t>Air Bags</a:t>
            </a:r>
          </a:p>
        </p:txBody>
      </p:sp>
      <p:sp>
        <p:nvSpPr>
          <p:cNvPr id="63491" name="Rectangle 3"/>
          <p:cNvSpPr>
            <a:spLocks noGrp="1" noChangeArrowheads="1"/>
          </p:cNvSpPr>
          <p:nvPr>
            <p:ph type="subTitle" idx="1"/>
          </p:nvPr>
        </p:nvSpPr>
        <p:spPr/>
        <p:txBody>
          <a:bodyPr/>
          <a:lstStyle/>
          <a:p>
            <a:pPr eaLnBrk="1" hangingPunct="1"/>
            <a:r>
              <a:rPr lang="en-US"/>
              <a:t>That’s a nice bag you have, but you need a belt to go with it.</a:t>
            </a:r>
          </a:p>
        </p:txBody>
      </p:sp>
      <p:pic>
        <p:nvPicPr>
          <p:cNvPr id="193540" name="Picture 4" descr="airb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4350" y="5005388"/>
            <a:ext cx="2000250" cy="1674812"/>
          </a:xfrm>
          <a:prstGeom prst="rect">
            <a:avLst/>
          </a:prstGeom>
          <a:solidFill>
            <a:srgbClr val="EAEAEA"/>
          </a:solid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Bags in Vehicles</a:t>
            </a:r>
            <a:endParaRPr lang="en-US" dirty="0"/>
          </a:p>
        </p:txBody>
      </p:sp>
      <p:sp>
        <p:nvSpPr>
          <p:cNvPr id="3" name="Content Placeholder 2"/>
          <p:cNvSpPr>
            <a:spLocks noGrp="1"/>
          </p:cNvSpPr>
          <p:nvPr>
            <p:ph idx="1"/>
          </p:nvPr>
        </p:nvSpPr>
        <p:spPr>
          <a:xfrm>
            <a:off x="429768" y="1633919"/>
            <a:ext cx="8229600" cy="1448131"/>
          </a:xfrm>
        </p:spPr>
        <p:txBody>
          <a:bodyPr/>
          <a:lstStyle/>
          <a:p>
            <a:r>
              <a:rPr lang="en-US" sz="2400" dirty="0" smtClean="0"/>
              <a:t>Air Bags may be found throughout the vehicle.</a:t>
            </a:r>
          </a:p>
          <a:p>
            <a:r>
              <a:rPr lang="en-US" sz="2400" dirty="0" smtClean="0"/>
              <a:t>Different air bags provide protection for different types of crashes.</a:t>
            </a:r>
            <a:endParaRPr lang="en-US" sz="2400" dirty="0"/>
          </a:p>
        </p:txBody>
      </p:sp>
      <p:sp>
        <p:nvSpPr>
          <p:cNvPr id="5" name="Slide Number Placeholder 4"/>
          <p:cNvSpPr>
            <a:spLocks noGrp="1"/>
          </p:cNvSpPr>
          <p:nvPr>
            <p:ph type="sldNum" sz="quarter" idx="11"/>
          </p:nvPr>
        </p:nvSpPr>
        <p:spPr/>
        <p:txBody>
          <a:bodyPr/>
          <a:lstStyle/>
          <a:p>
            <a:fld id="{0D344EBE-6B18-4946-9825-E4A3563E96B0}" type="slidenum">
              <a:rPr lang="en-US" smtClean="0"/>
              <a:pPr/>
              <a:t>24</a:t>
            </a:fld>
            <a:endParaRPr lang="en-US"/>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381" y="3082050"/>
            <a:ext cx="129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8413" y="3086315"/>
            <a:ext cx="2544762" cy="273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93875" y="3084497"/>
            <a:ext cx="4440238" cy="27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138113" y="5814138"/>
            <a:ext cx="178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r>
              <a:rPr lang="en-US"/>
              <a:t>Inflatable Seat Belt</a:t>
            </a:r>
          </a:p>
        </p:txBody>
      </p:sp>
      <p:sp>
        <p:nvSpPr>
          <p:cNvPr id="10" name="TextBox 3"/>
          <p:cNvSpPr txBox="1">
            <a:spLocks noChangeArrowheads="1"/>
          </p:cNvSpPr>
          <p:nvPr/>
        </p:nvSpPr>
        <p:spPr bwMode="auto">
          <a:xfrm>
            <a:off x="2941638" y="5814138"/>
            <a:ext cx="22170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dirty="0"/>
              <a:t>Front and Side </a:t>
            </a:r>
            <a:r>
              <a:rPr lang="en-US" dirty="0" smtClean="0"/>
              <a:t>Air Bags</a:t>
            </a:r>
            <a:endParaRPr lang="en-US" dirty="0"/>
          </a:p>
        </p:txBody>
      </p:sp>
      <p:sp>
        <p:nvSpPr>
          <p:cNvPr id="11" name="TextBox 4"/>
          <p:cNvSpPr txBox="1">
            <a:spLocks noChangeArrowheads="1"/>
          </p:cNvSpPr>
          <p:nvPr/>
        </p:nvSpPr>
        <p:spPr bwMode="auto">
          <a:xfrm>
            <a:off x="6651625" y="5825250"/>
            <a:ext cx="1938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a:t>Front Center Air Bag</a:t>
            </a:r>
          </a:p>
        </p:txBody>
      </p:sp>
      <p:sp>
        <p:nvSpPr>
          <p:cNvPr id="12" name="Text Box 4"/>
          <p:cNvSpPr txBox="1">
            <a:spLocks noChangeArrowheads="1"/>
          </p:cNvSpPr>
          <p:nvPr/>
        </p:nvSpPr>
        <p:spPr bwMode="auto">
          <a:xfrm>
            <a:off x="0" y="6221801"/>
            <a:ext cx="5077031" cy="307777"/>
          </a:xfrm>
          <a:prstGeom prst="rect">
            <a:avLst/>
          </a:prstGeom>
          <a:noFill/>
          <a:ln w="9525">
            <a:noFill/>
            <a:miter lim="800000"/>
            <a:headEnd/>
            <a:tailEnd/>
          </a:ln>
          <a:effectLst/>
        </p:spPr>
        <p:txBody>
          <a:bodyPr wrap="none">
            <a:spAutoFit/>
          </a:bodyPr>
          <a:lstStyle/>
          <a:p>
            <a:r>
              <a:rPr lang="en-US" sz="1400" dirty="0" smtClean="0"/>
              <a:t>Photos Courtesy of Ford Motor Company and General Motors</a:t>
            </a:r>
            <a:endParaRPr lang="en-US" sz="1400" dirty="0"/>
          </a:p>
        </p:txBody>
      </p:sp>
    </p:spTree>
    <p:extLst>
      <p:ext uri="{BB962C8B-B14F-4D97-AF65-F5344CB8AC3E}">
        <p14:creationId xmlns:p14="http://schemas.microsoft.com/office/powerpoint/2010/main" val="3948993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Bags for Front Crashes</a:t>
            </a:r>
            <a:endParaRPr lang="en-US" dirty="0"/>
          </a:p>
        </p:txBody>
      </p:sp>
      <p:sp>
        <p:nvSpPr>
          <p:cNvPr id="3" name="Content Placeholder 2"/>
          <p:cNvSpPr>
            <a:spLocks noGrp="1"/>
          </p:cNvSpPr>
          <p:nvPr>
            <p:ph idx="1"/>
          </p:nvPr>
        </p:nvSpPr>
        <p:spPr>
          <a:xfrm>
            <a:off x="429768" y="1633919"/>
            <a:ext cx="4437507" cy="4525962"/>
          </a:xfrm>
        </p:spPr>
        <p:txBody>
          <a:bodyPr/>
          <a:lstStyle/>
          <a:p>
            <a:pPr lvl="0"/>
            <a:r>
              <a:rPr lang="en-US" sz="2400" dirty="0" smtClean="0"/>
              <a:t>Air Bags for front crashes work with seat belts to protect front occupants.</a:t>
            </a:r>
            <a:endParaRPr lang="en-US" sz="2400" dirty="0"/>
          </a:p>
          <a:p>
            <a:pPr lvl="0"/>
            <a:r>
              <a:rPr lang="en-US" sz="2400" dirty="0"/>
              <a:t>Newer vehicles </a:t>
            </a:r>
            <a:r>
              <a:rPr lang="en-US" sz="2400" dirty="0" smtClean="0"/>
              <a:t>may also have knee air bags to protect occupants’ legs, located below the steering wheel and the glove box.</a:t>
            </a:r>
          </a:p>
          <a:p>
            <a:pPr lvl="0"/>
            <a:r>
              <a:rPr lang="en-US" sz="2400" dirty="0" smtClean="0"/>
              <a:t>Front air bags in the passenger seat, even in newer vehicles, still pose a risk to children.</a:t>
            </a:r>
          </a:p>
        </p:txBody>
      </p:sp>
      <p:sp>
        <p:nvSpPr>
          <p:cNvPr id="5" name="Slide Number Placeholder 4"/>
          <p:cNvSpPr>
            <a:spLocks noGrp="1"/>
          </p:cNvSpPr>
          <p:nvPr>
            <p:ph type="sldNum" sz="quarter" idx="11"/>
          </p:nvPr>
        </p:nvSpPr>
        <p:spPr/>
        <p:txBody>
          <a:bodyPr/>
          <a:lstStyle/>
          <a:p>
            <a:fld id="{0D344EBE-6B18-4946-9825-E4A3563E96B0}" type="slidenum">
              <a:rPr lang="en-US" smtClean="0"/>
              <a:pPr/>
              <a:t>25</a:t>
            </a:fld>
            <a:endParaRPr lang="en-US"/>
          </a:p>
        </p:txBody>
      </p:sp>
      <p:pic>
        <p:nvPicPr>
          <p:cNvPr id="6" name="Picture 4" descr="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089" y="1828800"/>
            <a:ext cx="3947441" cy="2838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4"/>
          <p:cNvSpPr txBox="1">
            <a:spLocks noChangeArrowheads="1"/>
          </p:cNvSpPr>
          <p:nvPr/>
        </p:nvSpPr>
        <p:spPr bwMode="auto">
          <a:xfrm>
            <a:off x="6621054" y="2679696"/>
            <a:ext cx="2276475"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dirty="0">
                <a:solidFill>
                  <a:schemeClr val="accent6"/>
                </a:solidFill>
              </a:rPr>
              <a:t>Front Passenger Air Bag</a:t>
            </a:r>
          </a:p>
        </p:txBody>
      </p:sp>
      <p:sp>
        <p:nvSpPr>
          <p:cNvPr id="8" name="TextBox 5"/>
          <p:cNvSpPr txBox="1">
            <a:spLocks noChangeArrowheads="1"/>
          </p:cNvSpPr>
          <p:nvPr/>
        </p:nvSpPr>
        <p:spPr bwMode="auto">
          <a:xfrm>
            <a:off x="5539509" y="2174870"/>
            <a:ext cx="138430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dirty="0">
                <a:solidFill>
                  <a:schemeClr val="accent6"/>
                </a:solidFill>
              </a:rPr>
              <a:t>Driver Air Bag</a:t>
            </a:r>
          </a:p>
        </p:txBody>
      </p:sp>
      <p:cxnSp>
        <p:nvCxnSpPr>
          <p:cNvPr id="10" name="Straight Arrow Connector 2"/>
          <p:cNvCxnSpPr>
            <a:cxnSpLocks noChangeShapeType="1"/>
          </p:cNvCxnSpPr>
          <p:nvPr/>
        </p:nvCxnSpPr>
        <p:spPr bwMode="auto">
          <a:xfrm flipV="1">
            <a:off x="7334250" y="3511550"/>
            <a:ext cx="508000" cy="6096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4"/>
          <p:cNvCxnSpPr>
            <a:cxnSpLocks noChangeShapeType="1"/>
          </p:cNvCxnSpPr>
          <p:nvPr/>
        </p:nvCxnSpPr>
        <p:spPr bwMode="auto">
          <a:xfrm flipH="1" flipV="1">
            <a:off x="6191251" y="3511550"/>
            <a:ext cx="507999" cy="609600"/>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5"/>
          <p:cNvSpPr txBox="1">
            <a:spLocks noChangeArrowheads="1"/>
          </p:cNvSpPr>
          <p:nvPr/>
        </p:nvSpPr>
        <p:spPr bwMode="auto">
          <a:xfrm>
            <a:off x="6313081" y="4051298"/>
            <a:ext cx="1402692"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r>
              <a:rPr lang="en-US" dirty="0">
                <a:solidFill>
                  <a:schemeClr val="accent6"/>
                </a:solidFill>
              </a:rPr>
              <a:t>Knee Air </a:t>
            </a:r>
            <a:r>
              <a:rPr lang="en-US" dirty="0" smtClean="0">
                <a:solidFill>
                  <a:schemeClr val="accent6"/>
                </a:solidFill>
              </a:rPr>
              <a:t>Bags</a:t>
            </a:r>
          </a:p>
          <a:p>
            <a:pPr algn="ctr" eaLnBrk="1" hangingPunct="1"/>
            <a:r>
              <a:rPr lang="en-US" dirty="0" smtClean="0">
                <a:solidFill>
                  <a:schemeClr val="accent6"/>
                </a:solidFill>
              </a:rPr>
              <a:t>(not shown)</a:t>
            </a:r>
            <a:endParaRPr lang="en-US" dirty="0">
              <a:solidFill>
                <a:schemeClr val="accent6"/>
              </a:solidFill>
            </a:endParaRPr>
          </a:p>
        </p:txBody>
      </p:sp>
    </p:spTree>
    <p:extLst>
      <p:ext uri="{BB962C8B-B14F-4D97-AF65-F5344CB8AC3E}">
        <p14:creationId xmlns:p14="http://schemas.microsoft.com/office/powerpoint/2010/main" val="2374284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sz="2800" dirty="0" smtClean="0"/>
              <a:t>Before 2004:</a:t>
            </a:r>
            <a:endParaRPr lang="en-US" sz="2800" dirty="0"/>
          </a:p>
        </p:txBody>
      </p:sp>
      <p:sp>
        <p:nvSpPr>
          <p:cNvPr id="9" name="Content Placeholder 8"/>
          <p:cNvSpPr>
            <a:spLocks noGrp="1"/>
          </p:cNvSpPr>
          <p:nvPr>
            <p:ph sz="half" idx="2"/>
          </p:nvPr>
        </p:nvSpPr>
        <p:spPr/>
        <p:txBody>
          <a:bodyPr/>
          <a:lstStyle/>
          <a:p>
            <a:r>
              <a:rPr lang="en-US" sz="2200" dirty="0" smtClean="0"/>
              <a:t>Passenger Air Bag Systems with more powerful </a:t>
            </a:r>
            <a:r>
              <a:rPr lang="en-US" sz="2200" dirty="0"/>
              <a:t>output force</a:t>
            </a:r>
          </a:p>
          <a:p>
            <a:r>
              <a:rPr lang="en-US" sz="2200" dirty="0"/>
              <a:t>Higher risk to small or out-of-position </a:t>
            </a:r>
            <a:r>
              <a:rPr lang="en-US" sz="2200" dirty="0" smtClean="0"/>
              <a:t>occupants in the front passenger seat</a:t>
            </a:r>
            <a:endParaRPr lang="en-US" sz="2200" dirty="0"/>
          </a:p>
          <a:p>
            <a:endParaRPr lang="en-US" sz="2200" dirty="0"/>
          </a:p>
        </p:txBody>
      </p:sp>
      <p:sp>
        <p:nvSpPr>
          <p:cNvPr id="10" name="Text Placeholder 9"/>
          <p:cNvSpPr>
            <a:spLocks noGrp="1"/>
          </p:cNvSpPr>
          <p:nvPr>
            <p:ph type="body" sz="quarter" idx="3"/>
          </p:nvPr>
        </p:nvSpPr>
        <p:spPr/>
        <p:txBody>
          <a:bodyPr/>
          <a:lstStyle/>
          <a:p>
            <a:r>
              <a:rPr lang="en-US" sz="2800" dirty="0" smtClean="0"/>
              <a:t>Starting in 2004:</a:t>
            </a:r>
            <a:endParaRPr lang="en-US" sz="2800" dirty="0"/>
          </a:p>
        </p:txBody>
      </p:sp>
      <p:sp>
        <p:nvSpPr>
          <p:cNvPr id="11" name="Content Placeholder 10"/>
          <p:cNvSpPr>
            <a:spLocks noGrp="1"/>
          </p:cNvSpPr>
          <p:nvPr>
            <p:ph sz="quarter" idx="4"/>
          </p:nvPr>
        </p:nvSpPr>
        <p:spPr/>
        <p:txBody>
          <a:bodyPr/>
          <a:lstStyle/>
          <a:p>
            <a:r>
              <a:rPr lang="en-US" sz="2200" dirty="0" smtClean="0"/>
              <a:t>“Advanced</a:t>
            </a:r>
            <a:r>
              <a:rPr lang="en-US" sz="2200" dirty="0"/>
              <a:t>” Air Bag </a:t>
            </a:r>
            <a:r>
              <a:rPr lang="en-US" sz="2200" dirty="0" smtClean="0"/>
              <a:t>Systems for Passenger Air Bags</a:t>
            </a:r>
            <a:endParaRPr lang="en-US" sz="2200" dirty="0"/>
          </a:p>
          <a:p>
            <a:r>
              <a:rPr lang="en-US" sz="2200" dirty="0"/>
              <a:t>Reduced risk to small or out-of-position </a:t>
            </a:r>
            <a:r>
              <a:rPr lang="en-US" sz="2200" dirty="0" smtClean="0"/>
              <a:t>occupants</a:t>
            </a:r>
          </a:p>
          <a:p>
            <a:endParaRPr lang="en-US" sz="2200" dirty="0"/>
          </a:p>
          <a:p>
            <a:endParaRPr lang="en-US" sz="2200" dirty="0"/>
          </a:p>
        </p:txBody>
      </p:sp>
      <p:sp>
        <p:nvSpPr>
          <p:cNvPr id="2" name="Title 1"/>
          <p:cNvSpPr>
            <a:spLocks noGrp="1"/>
          </p:cNvSpPr>
          <p:nvPr>
            <p:ph type="title"/>
          </p:nvPr>
        </p:nvSpPr>
        <p:spPr/>
        <p:txBody>
          <a:bodyPr/>
          <a:lstStyle/>
          <a:p>
            <a:r>
              <a:rPr lang="en-US" sz="3600" dirty="0"/>
              <a:t>“Advanced” </a:t>
            </a:r>
            <a:r>
              <a:rPr lang="en-US" sz="3600" dirty="0" smtClean="0"/>
              <a:t>Frontal Air </a:t>
            </a:r>
            <a:r>
              <a:rPr lang="en-US" sz="3600" dirty="0"/>
              <a:t>Bag Systems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5910" y="4574883"/>
            <a:ext cx="8252180" cy="17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a:xfrm>
            <a:off x="8558213" y="6534912"/>
            <a:ext cx="369887" cy="274638"/>
          </a:xfrm>
        </p:spPr>
        <p:txBody>
          <a:bodyPr/>
          <a:lstStyle/>
          <a:p>
            <a:fld id="{0D344EBE-6B18-4946-9825-E4A3563E96B0}" type="slidenum">
              <a:rPr lang="en-US" smtClean="0"/>
              <a:pPr/>
              <a:t>26</a:t>
            </a:fld>
            <a:endParaRPr lang="en-US"/>
          </a:p>
        </p:txBody>
      </p:sp>
    </p:spTree>
    <p:extLst>
      <p:ext uri="{BB962C8B-B14F-4D97-AF65-F5344CB8AC3E}">
        <p14:creationId xmlns:p14="http://schemas.microsoft.com/office/powerpoint/2010/main" val="1525780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B8B002E2-C6E2-49A9-A775-82E6F1C84AE6}" type="slidenum">
              <a:rPr lang="en-US"/>
              <a:pPr/>
              <a:t>27</a:t>
            </a:fld>
            <a:endParaRPr lang="en-US"/>
          </a:p>
        </p:txBody>
      </p:sp>
      <p:sp>
        <p:nvSpPr>
          <p:cNvPr id="23554" name="Rectangle 2"/>
          <p:cNvSpPr>
            <a:spLocks noGrp="1" noChangeArrowheads="1"/>
          </p:cNvSpPr>
          <p:nvPr>
            <p:ph type="title" idx="4294967295"/>
          </p:nvPr>
        </p:nvSpPr>
        <p:spPr/>
        <p:txBody>
          <a:bodyPr bIns="45720" anchor="ctr"/>
          <a:lstStyle/>
          <a:p>
            <a:pPr eaLnBrk="1" hangingPunct="1"/>
            <a:r>
              <a:rPr lang="en-US" sz="2800" dirty="0" smtClean="0">
                <a:latin typeface="Arial" pitchFamily="34" charset="0"/>
                <a:ea typeface="ＭＳ Ｐゴシック" pitchFamily="34" charset="-128"/>
              </a:rPr>
              <a:t>Meeting FMVSS 208 Requirements For Children: “Advanced” Frontal Air Bags</a:t>
            </a:r>
          </a:p>
        </p:txBody>
      </p:sp>
      <p:sp>
        <p:nvSpPr>
          <p:cNvPr id="68611" name="Rectangle 3"/>
          <p:cNvSpPr>
            <a:spLocks noGrp="1" noChangeArrowheads="1"/>
          </p:cNvSpPr>
          <p:nvPr>
            <p:ph type="body" idx="4294967295"/>
          </p:nvPr>
        </p:nvSpPr>
        <p:spPr>
          <a:xfrm>
            <a:off x="457200" y="1579055"/>
            <a:ext cx="8229600" cy="4668090"/>
          </a:xfrm>
        </p:spPr>
        <p:txBody>
          <a:bodyPr/>
          <a:lstStyle/>
          <a:p>
            <a:pPr marL="533400" indent="-533400" eaLnBrk="1" hangingPunct="1">
              <a:lnSpc>
                <a:spcPct val="95000"/>
              </a:lnSpc>
              <a:buFontTx/>
              <a:buAutoNum type="arabicPeriod"/>
            </a:pPr>
            <a:r>
              <a:rPr lang="en-US" sz="2400" b="1" dirty="0" smtClean="0">
                <a:solidFill>
                  <a:srgbClr val="FFFF00"/>
                </a:solidFill>
                <a:latin typeface="Calibri" pitchFamily="34" charset="0"/>
                <a:ea typeface="ＭＳ Ｐゴシック" pitchFamily="34" charset="-128"/>
              </a:rPr>
              <a:t>PASSIVE SUPPRESSION</a:t>
            </a:r>
            <a:r>
              <a:rPr lang="en-US" sz="2400" dirty="0" smtClean="0">
                <a:solidFill>
                  <a:srgbClr val="FFFF00"/>
                </a:solidFill>
                <a:latin typeface="Calibri" pitchFamily="34" charset="0"/>
                <a:ea typeface="ＭＳ Ｐゴシック" pitchFamily="34" charset="-128"/>
              </a:rPr>
              <a:t>: </a:t>
            </a:r>
            <a:r>
              <a:rPr lang="en-US" sz="2400" dirty="0" smtClean="0">
                <a:latin typeface="Calibri" pitchFamily="34" charset="0"/>
                <a:ea typeface="ＭＳ Ｐゴシック" pitchFamily="34" charset="-128"/>
              </a:rPr>
              <a:t>The frontal air bag system is automatically disabled for the front passenger if sensors in the vehicle detect a child or child-sized person in the front passenger seat.  It is enabled when larger children or small adults are in the front passenger seat.</a:t>
            </a:r>
          </a:p>
          <a:p>
            <a:pPr marL="533400" indent="-533400" eaLnBrk="1" hangingPunct="1">
              <a:lnSpc>
                <a:spcPct val="95000"/>
              </a:lnSpc>
              <a:spcBef>
                <a:spcPts val="1200"/>
              </a:spcBef>
              <a:buFontTx/>
              <a:buAutoNum type="arabicPeriod"/>
            </a:pPr>
            <a:r>
              <a:rPr lang="en-US" sz="2400" b="1" dirty="0" smtClean="0">
                <a:solidFill>
                  <a:srgbClr val="FFFF00"/>
                </a:solidFill>
                <a:latin typeface="Calibri" pitchFamily="34" charset="0"/>
                <a:ea typeface="ＭＳ Ｐゴシック" pitchFamily="34" charset="-128"/>
              </a:rPr>
              <a:t>LOW RISK DEPLOYMENT</a:t>
            </a:r>
            <a:r>
              <a:rPr lang="en-US" sz="2400" dirty="0" smtClean="0">
                <a:solidFill>
                  <a:srgbClr val="FFFF00"/>
                </a:solidFill>
                <a:latin typeface="Calibri" pitchFamily="34" charset="0"/>
                <a:ea typeface="ＭＳ Ｐゴシック" pitchFamily="34" charset="-128"/>
              </a:rPr>
              <a:t>: </a:t>
            </a:r>
            <a:r>
              <a:rPr lang="en-US" sz="2400" dirty="0" smtClean="0">
                <a:latin typeface="Calibri" pitchFamily="34" charset="0"/>
                <a:ea typeface="ＭＳ Ｐゴシック" pitchFamily="34" charset="-128"/>
              </a:rPr>
              <a:t>The frontal air bag is deployed in a way that's less likely to cause harm to an occupant (including a child in child restraint or an out-of-position small occupant).</a:t>
            </a:r>
            <a:endParaRPr lang="en-US" sz="2400" dirty="0">
              <a:latin typeface="Calibri" pitchFamily="34" charset="0"/>
              <a:ea typeface="ＭＳ Ｐゴシック" pitchFamily="34" charset="-128"/>
            </a:endParaRPr>
          </a:p>
          <a:p>
            <a:pPr marL="400050" lvl="1" indent="0" eaLnBrk="1" hangingPunct="1">
              <a:lnSpc>
                <a:spcPct val="95000"/>
              </a:lnSpc>
              <a:spcBef>
                <a:spcPts val="1200"/>
              </a:spcBef>
              <a:buNone/>
            </a:pPr>
            <a:r>
              <a:rPr lang="en-US" sz="2000" dirty="0">
                <a:latin typeface="Calibri" pitchFamily="34" charset="0"/>
                <a:ea typeface="ＭＳ Ｐゴシック" pitchFamily="34" charset="-128"/>
              </a:rPr>
              <a:t>Vehicle </a:t>
            </a:r>
            <a:r>
              <a:rPr lang="en-US" sz="2000" dirty="0" smtClean="0">
                <a:latin typeface="Calibri" pitchFamily="34" charset="0"/>
                <a:ea typeface="ＭＳ Ｐゴシック" pitchFamily="34" charset="-128"/>
              </a:rPr>
              <a:t>manufacturers may </a:t>
            </a:r>
            <a:r>
              <a:rPr lang="en-US" sz="2000" dirty="0">
                <a:latin typeface="Calibri" pitchFamily="34" charset="0"/>
                <a:ea typeface="ＭＳ Ｐゴシック" pitchFamily="34" charset="-128"/>
              </a:rPr>
              <a:t>use one or both of these </a:t>
            </a:r>
            <a:r>
              <a:rPr lang="en-US" sz="2000" dirty="0" smtClean="0">
                <a:latin typeface="Calibri" pitchFamily="34" charset="0"/>
                <a:ea typeface="ＭＳ Ｐゴシック" pitchFamily="34" charset="-128"/>
              </a:rPr>
              <a:t>types </a:t>
            </a:r>
            <a:r>
              <a:rPr lang="en-US" sz="2000" dirty="0">
                <a:latin typeface="Calibri" pitchFamily="34" charset="0"/>
                <a:ea typeface="ＭＳ Ｐゴシック" pitchFamily="34" charset="-128"/>
              </a:rPr>
              <a:t>of systems to </a:t>
            </a:r>
            <a:r>
              <a:rPr lang="en-US" sz="2000" dirty="0" smtClean="0">
                <a:latin typeface="Calibri" pitchFamily="34" charset="0"/>
                <a:ea typeface="ＭＳ Ｐゴシック" pitchFamily="34" charset="-128"/>
              </a:rPr>
              <a:t>certify </a:t>
            </a:r>
            <a:r>
              <a:rPr lang="en-US" sz="2000" dirty="0">
                <a:latin typeface="Calibri" pitchFamily="34" charset="0"/>
                <a:ea typeface="ＭＳ Ｐゴシック" pitchFamily="34" charset="-128"/>
              </a:rPr>
              <a:t>their vehicles to FMVSS 208 </a:t>
            </a:r>
            <a:r>
              <a:rPr lang="en-US" sz="2000" dirty="0" smtClean="0">
                <a:latin typeface="Calibri" pitchFamily="34" charset="0"/>
                <a:ea typeface="ＭＳ Ｐゴシック" pitchFamily="34" charset="-128"/>
              </a:rPr>
              <a:t>requirements.</a:t>
            </a:r>
          </a:p>
        </p:txBody>
      </p:sp>
      <p:sp>
        <p:nvSpPr>
          <p:cNvPr id="206852" name="Text Box 4"/>
          <p:cNvSpPr txBox="1">
            <a:spLocks noChangeArrowheads="1"/>
          </p:cNvSpPr>
          <p:nvPr/>
        </p:nvSpPr>
        <p:spPr bwMode="auto">
          <a:xfrm>
            <a:off x="381000" y="5705073"/>
            <a:ext cx="8610600" cy="707886"/>
          </a:xfrm>
          <a:prstGeom prst="rect">
            <a:avLst/>
          </a:prstGeom>
          <a:solidFill>
            <a:schemeClr val="tx1"/>
          </a:solidFill>
          <a:ln w="9525">
            <a:noFill/>
            <a:miter lim="800000"/>
            <a:headEnd/>
            <a:tailEnd/>
          </a:ln>
        </p:spPr>
        <p:txBody>
          <a:bodyPr lIns="45720" rIns="45720">
            <a:spAutoFit/>
          </a:bodyPr>
          <a:lstStyle/>
          <a:p>
            <a:pPr algn="ctr" eaLnBrk="0" hangingPunct="0">
              <a:spcBef>
                <a:spcPct val="50000"/>
              </a:spcBef>
            </a:pPr>
            <a:r>
              <a:rPr lang="en-US" sz="2000" b="1" dirty="0">
                <a:solidFill>
                  <a:schemeClr val="bg1"/>
                </a:solidFill>
                <a:latin typeface="Tahoma" pitchFamily="34" charset="0"/>
              </a:rPr>
              <a:t>NOTE: Our message is the same – </a:t>
            </a:r>
            <a:r>
              <a:rPr lang="en-US" sz="2000" b="1" dirty="0" smtClean="0">
                <a:solidFill>
                  <a:schemeClr val="bg1"/>
                </a:solidFill>
                <a:latin typeface="Tahoma" pitchFamily="34" charset="0"/>
              </a:rPr>
              <a:t>CHILDREN </a:t>
            </a:r>
            <a:r>
              <a:rPr lang="en-US" sz="2000" b="1" dirty="0">
                <a:solidFill>
                  <a:schemeClr val="bg1"/>
                </a:solidFill>
                <a:latin typeface="Tahoma" pitchFamily="34" charset="0"/>
              </a:rPr>
              <a:t>12 </a:t>
            </a:r>
            <a:r>
              <a:rPr lang="en-US" sz="2000" b="1" dirty="0" smtClean="0">
                <a:solidFill>
                  <a:schemeClr val="bg1"/>
                </a:solidFill>
                <a:latin typeface="Tahoma" pitchFamily="34" charset="0"/>
              </a:rPr>
              <a:t>YEARS OLD and YOUNGER BELONG </a:t>
            </a:r>
            <a:r>
              <a:rPr lang="en-US" sz="2000" b="1" dirty="0">
                <a:solidFill>
                  <a:schemeClr val="bg1"/>
                </a:solidFill>
                <a:latin typeface="Tahoma" pitchFamily="34" charset="0"/>
              </a:rPr>
              <a:t>IN THE BACK SEAT.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1"/>
          </p:nvPr>
        </p:nvSpPr>
        <p:spPr/>
        <p:txBody>
          <a:bodyPr/>
          <a:lstStyle/>
          <a:p>
            <a:fld id="{7A2CEA2B-6045-4D5C-9B5A-8B9B048D2462}" type="slidenum">
              <a:rPr lang="en-US"/>
              <a:pPr/>
              <a:t>28</a:t>
            </a:fld>
            <a:endParaRPr lang="en-US"/>
          </a:p>
        </p:txBody>
      </p:sp>
      <p:sp>
        <p:nvSpPr>
          <p:cNvPr id="66563" name="Rectangle 3"/>
          <p:cNvSpPr>
            <a:spLocks noGrp="1" noChangeArrowheads="1"/>
          </p:cNvSpPr>
          <p:nvPr>
            <p:ph type="body" idx="4294967295"/>
          </p:nvPr>
        </p:nvSpPr>
        <p:spPr/>
        <p:txBody>
          <a:bodyPr/>
          <a:lstStyle/>
          <a:p>
            <a:pPr eaLnBrk="1" hangingPunct="1">
              <a:lnSpc>
                <a:spcPct val="90000"/>
              </a:lnSpc>
              <a:buFontTx/>
              <a:buNone/>
            </a:pPr>
            <a:r>
              <a:rPr lang="en-US" sz="2800" dirty="0" smtClean="0">
                <a:latin typeface="Calibri" pitchFamily="34" charset="0"/>
                <a:ea typeface="ＭＳ Ｐゴシック" pitchFamily="34" charset="-128"/>
              </a:rPr>
              <a:t>The passenger air bag must be turned on/off manually</a:t>
            </a:r>
          </a:p>
          <a:p>
            <a:pPr eaLnBrk="1" hangingPunct="1">
              <a:lnSpc>
                <a:spcPct val="90000"/>
              </a:lnSpc>
              <a:buFontTx/>
              <a:buNone/>
            </a:pPr>
            <a:r>
              <a:rPr lang="en-US" sz="2800" dirty="0" smtClean="0">
                <a:latin typeface="Calibri" pitchFamily="34" charset="0"/>
                <a:ea typeface="ＭＳ Ｐゴシック" pitchFamily="34" charset="-128"/>
              </a:rPr>
              <a:t>(person must do something)</a:t>
            </a:r>
          </a:p>
          <a:p>
            <a:pPr eaLnBrk="1" hangingPunct="1">
              <a:lnSpc>
                <a:spcPct val="90000"/>
              </a:lnSpc>
            </a:pPr>
            <a:r>
              <a:rPr lang="en-US" sz="2400" dirty="0" smtClean="0">
                <a:latin typeface="Calibri" pitchFamily="34" charset="0"/>
                <a:ea typeface="ＭＳ Ｐゴシック" pitchFamily="34" charset="-128"/>
              </a:rPr>
              <a:t>Manual</a:t>
            </a:r>
            <a:r>
              <a:rPr lang="en-US" sz="2400" b="1" dirty="0" smtClean="0">
                <a:latin typeface="Calibri" pitchFamily="34" charset="0"/>
                <a:ea typeface="ＭＳ Ｐゴシック" pitchFamily="34" charset="-128"/>
              </a:rPr>
              <a:t> </a:t>
            </a:r>
            <a:r>
              <a:rPr lang="en-US" sz="2400" dirty="0" smtClean="0">
                <a:latin typeface="Calibri" pitchFamily="34" charset="0"/>
                <a:ea typeface="ＭＳ Ｐゴシック" pitchFamily="34" charset="-128"/>
              </a:rPr>
              <a:t>ON/OFF switch, uses the vehicle key to operate</a:t>
            </a:r>
          </a:p>
          <a:p>
            <a:pPr lvl="1" eaLnBrk="1" hangingPunct="1">
              <a:lnSpc>
                <a:spcPct val="90000"/>
              </a:lnSpc>
            </a:pPr>
            <a:r>
              <a:rPr lang="en-US" sz="2000" dirty="0">
                <a:latin typeface="Calibri" pitchFamily="34" charset="0"/>
                <a:ea typeface="ＭＳ Ｐゴシック" pitchFamily="34" charset="-128"/>
              </a:rPr>
              <a:t>Must be OFF for younger children in the front passenger seat</a:t>
            </a:r>
          </a:p>
          <a:p>
            <a:pPr lvl="1" eaLnBrk="1" hangingPunct="1">
              <a:lnSpc>
                <a:spcPct val="90000"/>
              </a:lnSpc>
            </a:pPr>
            <a:r>
              <a:rPr lang="en-US" sz="2000" dirty="0" smtClean="0">
                <a:latin typeface="Calibri" pitchFamily="34" charset="0"/>
                <a:ea typeface="ＭＳ Ｐゴシック" pitchFamily="34" charset="-128"/>
              </a:rPr>
              <a:t>Must </a:t>
            </a:r>
            <a:r>
              <a:rPr lang="en-US" sz="2000" dirty="0">
                <a:latin typeface="Calibri" pitchFamily="34" charset="0"/>
                <a:ea typeface="ＭＳ Ｐゴシック" pitchFamily="34" charset="-128"/>
              </a:rPr>
              <a:t>be ON for older kids and adults</a:t>
            </a:r>
          </a:p>
          <a:p>
            <a:pPr lvl="1" eaLnBrk="1" hangingPunct="1">
              <a:lnSpc>
                <a:spcPct val="90000"/>
              </a:lnSpc>
            </a:pPr>
            <a:r>
              <a:rPr lang="en-US" sz="2000" dirty="0" smtClean="0">
                <a:latin typeface="Calibri" pitchFamily="34" charset="0"/>
                <a:ea typeface="ＭＳ Ｐゴシック" pitchFamily="34" charset="-128"/>
              </a:rPr>
              <a:t>Frontal passenger air bags only </a:t>
            </a:r>
          </a:p>
        </p:txBody>
      </p:sp>
      <p:pic>
        <p:nvPicPr>
          <p:cNvPr id="203781" name="Picture 4" descr="onoffswitch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360" y="3442448"/>
            <a:ext cx="2214851" cy="2360816"/>
          </a:xfrm>
          <a:prstGeom prst="rect">
            <a:avLst/>
          </a:prstGeom>
          <a:noFill/>
          <a:ln w="3175">
            <a:solidFill>
              <a:schemeClr val="tx1"/>
            </a:solidFill>
            <a:miter lim="800000"/>
            <a:headEnd/>
            <a:tailEnd/>
          </a:ln>
        </p:spPr>
      </p:pic>
      <p:sp>
        <p:nvSpPr>
          <p:cNvPr id="203782" name="Text Box 5"/>
          <p:cNvSpPr txBox="1">
            <a:spLocks noChangeArrowheads="1"/>
          </p:cNvSpPr>
          <p:nvPr/>
        </p:nvSpPr>
        <p:spPr bwMode="auto">
          <a:xfrm>
            <a:off x="457200" y="4114800"/>
            <a:ext cx="4572000" cy="2092325"/>
          </a:xfrm>
          <a:prstGeom prst="rect">
            <a:avLst/>
          </a:prstGeom>
          <a:solidFill>
            <a:schemeClr val="tx1"/>
          </a:solidFill>
          <a:ln w="9525">
            <a:noFill/>
            <a:miter lim="800000"/>
            <a:headEnd/>
            <a:tailEnd/>
          </a:ln>
        </p:spPr>
        <p:txBody>
          <a:bodyPr>
            <a:spAutoFit/>
          </a:bodyPr>
          <a:lstStyle/>
          <a:p>
            <a:pPr algn="ctr" eaLnBrk="0" hangingPunct="0">
              <a:spcBef>
                <a:spcPct val="50000"/>
              </a:spcBef>
            </a:pPr>
            <a:r>
              <a:rPr lang="en-US" sz="2000" b="1">
                <a:solidFill>
                  <a:schemeClr val="bg1"/>
                </a:solidFill>
                <a:latin typeface="Tahoma" pitchFamily="34" charset="0"/>
              </a:rPr>
              <a:t>For detailed information on the switch and when to use – see the Vehicle Owner’s Manual</a:t>
            </a:r>
          </a:p>
          <a:p>
            <a:pPr algn="ctr" eaLnBrk="0" hangingPunct="0">
              <a:spcBef>
                <a:spcPct val="50000"/>
              </a:spcBef>
            </a:pPr>
            <a:r>
              <a:rPr lang="en-US" sz="2000" b="1" u="sng">
                <a:solidFill>
                  <a:schemeClr val="bg1"/>
                </a:solidFill>
                <a:latin typeface="Tahoma" pitchFamily="34" charset="0"/>
              </a:rPr>
              <a:t>48%</a:t>
            </a:r>
            <a:r>
              <a:rPr lang="en-US" sz="2000" b="1">
                <a:solidFill>
                  <a:schemeClr val="bg1"/>
                </a:solidFill>
                <a:latin typeface="Tahoma" pitchFamily="34" charset="0"/>
              </a:rPr>
              <a:t> of all Manual ON/OFF switches are erroneously left ON even with child passengers *</a:t>
            </a:r>
          </a:p>
        </p:txBody>
      </p:sp>
      <p:sp>
        <p:nvSpPr>
          <p:cNvPr id="203783" name="TextBox 8"/>
          <p:cNvSpPr txBox="1">
            <a:spLocks noChangeArrowheads="1"/>
          </p:cNvSpPr>
          <p:nvPr/>
        </p:nvSpPr>
        <p:spPr bwMode="auto">
          <a:xfrm>
            <a:off x="5410200" y="5902325"/>
            <a:ext cx="3276600" cy="304800"/>
          </a:xfrm>
          <a:prstGeom prst="rect">
            <a:avLst/>
          </a:prstGeom>
          <a:noFill/>
          <a:ln w="9525">
            <a:noFill/>
            <a:miter lim="800000"/>
            <a:headEnd/>
            <a:tailEnd/>
          </a:ln>
        </p:spPr>
        <p:txBody>
          <a:bodyPr>
            <a:spAutoFit/>
          </a:bodyPr>
          <a:lstStyle/>
          <a:p>
            <a:pPr eaLnBrk="0" hangingPunct="0"/>
            <a:r>
              <a:rPr lang="en-US" sz="1400" dirty="0">
                <a:latin typeface="Tahoma" pitchFamily="34" charset="0"/>
              </a:rPr>
              <a:t>*Source: </a:t>
            </a:r>
            <a:r>
              <a:rPr lang="en-US" sz="1400" dirty="0">
                <a:latin typeface="Tahoma" pitchFamily="34" charset="0"/>
                <a:hlinkClick r:id="rId3"/>
              </a:rPr>
              <a:t>www.safercar.gov</a:t>
            </a:r>
            <a:endParaRPr lang="en-US" sz="1400" dirty="0">
              <a:latin typeface="Tahoma" pitchFamily="34" charset="0"/>
            </a:endParaRPr>
          </a:p>
        </p:txBody>
      </p:sp>
      <p:sp>
        <p:nvSpPr>
          <p:cNvPr id="21506" name="Rectangle 2"/>
          <p:cNvSpPr>
            <a:spLocks noGrp="1" noChangeArrowheads="1"/>
          </p:cNvSpPr>
          <p:nvPr>
            <p:ph type="title" idx="4294967295"/>
          </p:nvPr>
        </p:nvSpPr>
        <p:spPr/>
        <p:txBody>
          <a:bodyPr/>
          <a:lstStyle/>
          <a:p>
            <a:pPr eaLnBrk="1" hangingPunct="1"/>
            <a:r>
              <a:rPr lang="en-US" sz="3600" dirty="0" smtClean="0">
                <a:latin typeface="Arial" pitchFamily="34" charset="0"/>
                <a:ea typeface="ＭＳ Ｐゴシック" pitchFamily="34" charset="-128"/>
              </a:rPr>
              <a:t>ACTIVE Air Bag Suppression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bIns="45720" anchor="ctr"/>
          <a:lstStyle/>
          <a:p>
            <a:pPr eaLnBrk="1" hangingPunct="1"/>
            <a:r>
              <a:rPr lang="en-US" sz="3600" dirty="0" smtClean="0">
                <a:latin typeface="Arial" pitchFamily="34" charset="0"/>
                <a:ea typeface="ＭＳ Ｐゴシック" pitchFamily="34" charset="-128"/>
              </a:rPr>
              <a:t>PASSIVE (or Automatic) Air Bag Suppression</a:t>
            </a:r>
          </a:p>
        </p:txBody>
      </p:sp>
      <p:sp>
        <p:nvSpPr>
          <p:cNvPr id="67587" name="Rectangle 3"/>
          <p:cNvSpPr>
            <a:spLocks noGrp="1" noChangeArrowheads="1"/>
          </p:cNvSpPr>
          <p:nvPr>
            <p:ph idx="1"/>
          </p:nvPr>
        </p:nvSpPr>
        <p:spPr>
          <a:xfrm>
            <a:off x="429768" y="1633919"/>
            <a:ext cx="6204948" cy="4525962"/>
          </a:xfrm>
        </p:spPr>
        <p:txBody>
          <a:bodyPr/>
          <a:lstStyle/>
          <a:p>
            <a:pPr eaLnBrk="1" hangingPunct="1"/>
            <a:r>
              <a:rPr lang="en-US" sz="2800" dirty="0" smtClean="0">
                <a:latin typeface="Calibri" pitchFamily="34" charset="0"/>
                <a:ea typeface="ＭＳ Ｐゴシック" pitchFamily="34" charset="-128"/>
              </a:rPr>
              <a:t>Front passenger air bag system</a:t>
            </a:r>
          </a:p>
          <a:p>
            <a:pPr eaLnBrk="1" hangingPunct="1"/>
            <a:r>
              <a:rPr lang="en-US" sz="2800" dirty="0" smtClean="0">
                <a:latin typeface="Calibri" pitchFamily="34" charset="0"/>
                <a:ea typeface="ＭＳ Ｐゴシック" pitchFamily="34" charset="-128"/>
              </a:rPr>
              <a:t>Turns off the frontal and/or side passenger air bag systems under specific conditions.</a:t>
            </a:r>
          </a:p>
          <a:p>
            <a:pPr eaLnBrk="1" hangingPunct="1"/>
            <a:r>
              <a:rPr lang="en-US" sz="2800" dirty="0" smtClean="0">
                <a:latin typeface="Calibri" pitchFamily="34" charset="0"/>
                <a:ea typeface="ＭＳ Ｐゴシック" pitchFamily="34" charset="-128"/>
              </a:rPr>
              <a:t>Read the Owner’s Manual to understand:</a:t>
            </a:r>
          </a:p>
          <a:p>
            <a:pPr lvl="1" eaLnBrk="1" hangingPunct="1"/>
            <a:r>
              <a:rPr lang="en-US" sz="2400" dirty="0" smtClean="0">
                <a:latin typeface="Calibri" pitchFamily="34" charset="0"/>
                <a:ea typeface="ＭＳ Ｐゴシック" pitchFamily="34" charset="-128"/>
              </a:rPr>
              <a:t>Is it present in the vehicle</a:t>
            </a:r>
          </a:p>
          <a:p>
            <a:pPr lvl="1" eaLnBrk="1" hangingPunct="1"/>
            <a:r>
              <a:rPr lang="en-US" sz="2400" dirty="0" smtClean="0">
                <a:latin typeface="Calibri" pitchFamily="34" charset="0"/>
                <a:ea typeface="ＭＳ Ｐゴシック" pitchFamily="34" charset="-128"/>
              </a:rPr>
              <a:t>How status is indicated by the light(s)</a:t>
            </a:r>
          </a:p>
          <a:p>
            <a:pPr lvl="1" eaLnBrk="1" hangingPunct="1"/>
            <a:r>
              <a:rPr lang="en-US" sz="2400" dirty="0" smtClean="0">
                <a:latin typeface="Calibri" pitchFamily="34" charset="0"/>
                <a:ea typeface="ＭＳ Ｐゴシック" pitchFamily="34" charset="-128"/>
              </a:rPr>
              <a:t>What size occupants turn “on” the air bag</a:t>
            </a:r>
          </a:p>
          <a:p>
            <a:pPr lvl="1" eaLnBrk="1" hangingPunct="1"/>
            <a:r>
              <a:rPr lang="en-US" sz="2400" dirty="0" smtClean="0">
                <a:latin typeface="Calibri" pitchFamily="34" charset="0"/>
                <a:ea typeface="ＭＳ Ｐゴシック" pitchFamily="34" charset="-128"/>
              </a:rPr>
              <a:t>Any warnings about using this system</a:t>
            </a:r>
          </a:p>
          <a:p>
            <a:pPr eaLnBrk="1" hangingPunct="1"/>
            <a:endParaRPr lang="en-US" sz="2800" dirty="0" smtClean="0">
              <a:latin typeface="Calibri" pitchFamily="34" charset="0"/>
              <a:ea typeface="ＭＳ Ｐゴシック" pitchFamily="34" charset="-128"/>
            </a:endParaRPr>
          </a:p>
        </p:txBody>
      </p:sp>
      <p:sp>
        <p:nvSpPr>
          <p:cNvPr id="7" name="Rectangle 6"/>
          <p:cNvSpPr>
            <a:spLocks noGrp="1" noChangeArrowheads="1"/>
          </p:cNvSpPr>
          <p:nvPr>
            <p:ph type="sldNum" sz="quarter" idx="11"/>
          </p:nvPr>
        </p:nvSpPr>
        <p:spPr/>
        <p:txBody>
          <a:bodyPr/>
          <a:lstStyle/>
          <a:p>
            <a:fld id="{5B3F54BE-85AF-405F-9F14-DA18EE56B76E}" type="slidenum">
              <a:rPr lang="en-US"/>
              <a:pPr/>
              <a:t>29</a:t>
            </a:fld>
            <a:endParaRPr lang="en-US"/>
          </a:p>
        </p:txBody>
      </p:sp>
      <p:pic>
        <p:nvPicPr>
          <p:cNvPr id="204804" name="Picture 4" descr="AB of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68656" y="3398985"/>
            <a:ext cx="2667000" cy="1552575"/>
          </a:xfrm>
          <a:prstGeom prst="rect">
            <a:avLst/>
          </a:prstGeom>
          <a:noFill/>
          <a:ln w="9525">
            <a:solidFill>
              <a:schemeClr val="tx1"/>
            </a:solidFill>
            <a:miter lim="800000"/>
            <a:headEnd/>
            <a:tailEnd/>
          </a:ln>
        </p:spPr>
      </p:pic>
      <p:pic>
        <p:nvPicPr>
          <p:cNvPr id="204805" name="Picture 5" descr="AB 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8656" y="1720701"/>
            <a:ext cx="2667000" cy="15811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42A42E20-80BE-457F-B85B-A2C0221F21AA}" type="slidenum">
              <a:rPr lang="en-US"/>
              <a:pPr/>
              <a:t>3</a:t>
            </a:fld>
            <a:endParaRPr lang="en-US"/>
          </a:p>
        </p:txBody>
      </p:sp>
      <p:sp>
        <p:nvSpPr>
          <p:cNvPr id="221186" name="Title 1"/>
          <p:cNvSpPr>
            <a:spLocks noGrp="1"/>
          </p:cNvSpPr>
          <p:nvPr>
            <p:ph type="title" idx="4294967295"/>
          </p:nvPr>
        </p:nvSpPr>
        <p:spPr/>
        <p:txBody>
          <a:bodyPr/>
          <a:lstStyle/>
          <a:p>
            <a:r>
              <a:rPr lang="en-US" smtClean="0">
                <a:latin typeface="Arial" pitchFamily="34" charset="0"/>
                <a:ea typeface="ＭＳ Ｐゴシック" pitchFamily="34" charset="-128"/>
              </a:rPr>
              <a:t>Important Notice </a:t>
            </a:r>
          </a:p>
        </p:txBody>
      </p:sp>
      <p:sp>
        <p:nvSpPr>
          <p:cNvPr id="221187" name="Content Placeholder 2"/>
          <p:cNvSpPr>
            <a:spLocks noGrp="1"/>
          </p:cNvSpPr>
          <p:nvPr>
            <p:ph idx="4294967295"/>
          </p:nvPr>
        </p:nvSpPr>
        <p:spPr>
          <a:xfrm>
            <a:off x="484188" y="1517650"/>
            <a:ext cx="8232775" cy="4941888"/>
          </a:xfrm>
        </p:spPr>
        <p:txBody>
          <a:bodyPr/>
          <a:lstStyle/>
          <a:p>
            <a:r>
              <a:rPr lang="en-US" dirty="0" smtClean="0">
                <a:latin typeface="Arial" pitchFamily="34" charset="0"/>
                <a:ea typeface="ＭＳ Ｐゴシック" pitchFamily="34" charset="-128"/>
              </a:rPr>
              <a:t>Sponsoring organizations do not endorse or support products included in any modules.</a:t>
            </a:r>
          </a:p>
          <a:p>
            <a:r>
              <a:rPr lang="en-US" dirty="0" smtClean="0">
                <a:latin typeface="Arial" pitchFamily="34" charset="0"/>
                <a:ea typeface="ＭＳ Ｐゴシック" pitchFamily="34" charset="-128"/>
              </a:rPr>
              <a:t>Products included in this or any other module are used only as examples.</a:t>
            </a:r>
          </a:p>
          <a:p>
            <a:r>
              <a:rPr lang="en-US" dirty="0" smtClean="0">
                <a:latin typeface="Arial" pitchFamily="34" charset="0"/>
                <a:ea typeface="ＭＳ Ｐゴシック" pitchFamily="34" charset="-128"/>
              </a:rPr>
              <a:t>Examples do not represent all products on the market.</a:t>
            </a:r>
          </a:p>
          <a:p>
            <a:r>
              <a:rPr lang="en-US" dirty="0" smtClean="0">
                <a:latin typeface="Arial" pitchFamily="34" charset="0"/>
                <a:ea typeface="ＭＳ Ｐゴシック" pitchFamily="34" charset="-128"/>
              </a:rPr>
              <a:t>Check manufacturer’s websites for more products, explanations, and details.</a:t>
            </a:r>
          </a:p>
          <a:p>
            <a:endParaRPr lang="en-US" dirty="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33-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957" y="2789296"/>
            <a:ext cx="3448843" cy="36043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a:spLocks noGrp="1" noChangeArrowheads="1"/>
          </p:cNvSpPr>
          <p:nvPr>
            <p:ph type="sldNum" sz="quarter" idx="11"/>
          </p:nvPr>
        </p:nvSpPr>
        <p:spPr/>
        <p:txBody>
          <a:bodyPr/>
          <a:lstStyle/>
          <a:p>
            <a:fld id="{5DC48227-C67C-4663-ADC0-14F416CE0FDD}" type="slidenum">
              <a:rPr lang="en-US"/>
              <a:pPr/>
              <a:t>30</a:t>
            </a:fld>
            <a:endParaRPr lang="en-US"/>
          </a:p>
        </p:txBody>
      </p:sp>
      <p:sp>
        <p:nvSpPr>
          <p:cNvPr id="20482" name="Rectangle 2"/>
          <p:cNvSpPr>
            <a:spLocks noGrp="1" noChangeArrowheads="1"/>
          </p:cNvSpPr>
          <p:nvPr>
            <p:ph type="title" idx="4294967295"/>
          </p:nvPr>
        </p:nvSpPr>
        <p:spPr/>
        <p:txBody>
          <a:bodyPr bIns="45720" anchor="ctr"/>
          <a:lstStyle/>
          <a:p>
            <a:pPr eaLnBrk="1" hangingPunct="1"/>
            <a:r>
              <a:rPr lang="en-US" sz="3200" dirty="0" smtClean="0">
                <a:latin typeface="Arial" pitchFamily="34" charset="0"/>
                <a:ea typeface="ＭＳ Ｐゴシック" pitchFamily="34" charset="-128"/>
              </a:rPr>
              <a:t>Air Bag Warning Labels &amp; Markings (on visor and other locations)</a:t>
            </a:r>
          </a:p>
        </p:txBody>
      </p:sp>
      <p:pic>
        <p:nvPicPr>
          <p:cNvPr id="19763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81446" y="2306241"/>
            <a:ext cx="3427809" cy="2285206"/>
          </a:xfrm>
          <a:prstGeom prst="rect">
            <a:avLst/>
          </a:prstGeom>
          <a:noFill/>
          <a:ln w="9525">
            <a:solidFill>
              <a:schemeClr val="tx1"/>
            </a:solidFill>
            <a:miter lim="800000"/>
            <a:headEnd/>
            <a:tailEnd/>
          </a:ln>
        </p:spPr>
      </p:pic>
      <p:pic>
        <p:nvPicPr>
          <p:cNvPr id="8" name="Picture 5" descr="33-2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957" y="1688079"/>
            <a:ext cx="3448843" cy="16708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25423" y="1561064"/>
            <a:ext cx="1937231" cy="25734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225424" y="3672401"/>
            <a:ext cx="1937231" cy="27159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9"/>
          <p:cNvCxnSpPr>
            <a:cxnSpLocks noChangeShapeType="1"/>
          </p:cNvCxnSpPr>
          <p:nvPr/>
        </p:nvCxnSpPr>
        <p:spPr bwMode="auto">
          <a:xfrm flipH="1">
            <a:off x="1587498" y="2385077"/>
            <a:ext cx="515938" cy="720073"/>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5945" y="1770715"/>
            <a:ext cx="963006" cy="787400"/>
          </a:xfrm>
          <a:prstGeom prst="rect">
            <a:avLst/>
          </a:prstGeom>
          <a:ln w="28575">
            <a:noFill/>
          </a:ln>
          <a:effectLst>
            <a:outerShdw blurRad="292100" dist="139700" dir="2700000" algn="tl" rotWithShape="0">
              <a:srgbClr val="333333">
                <a:alpha val="65000"/>
              </a:srgbClr>
            </a:outerShdw>
          </a:effectLst>
        </p:spPr>
      </p:pic>
      <p:cxnSp>
        <p:nvCxnSpPr>
          <p:cNvPr id="13" name="Straight Arrow Connector 16"/>
          <p:cNvCxnSpPr>
            <a:cxnSpLocks noChangeShapeType="1"/>
          </p:cNvCxnSpPr>
          <p:nvPr/>
        </p:nvCxnSpPr>
        <p:spPr bwMode="auto">
          <a:xfrm flipH="1" flipV="1">
            <a:off x="1333500" y="4219575"/>
            <a:ext cx="994634" cy="703263"/>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3560" y="4533503"/>
            <a:ext cx="1155375" cy="870801"/>
          </a:xfrm>
          <a:prstGeom prst="rect">
            <a:avLst/>
          </a:prstGeom>
          <a:ln w="28575">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734505" y="4359700"/>
            <a:ext cx="1369391"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A339DE33-88A8-41BC-B019-6F21ED417FDB}" type="slidenum">
              <a:rPr lang="en-US"/>
              <a:pPr/>
              <a:t>31</a:t>
            </a:fld>
            <a:endParaRPr lang="en-US"/>
          </a:p>
        </p:txBody>
      </p:sp>
      <p:sp>
        <p:nvSpPr>
          <p:cNvPr id="84995" name="Rectangle 3"/>
          <p:cNvSpPr>
            <a:spLocks noGrp="1" noChangeArrowheads="1"/>
          </p:cNvSpPr>
          <p:nvPr>
            <p:ph type="body" idx="4294967295"/>
          </p:nvPr>
        </p:nvSpPr>
        <p:spPr/>
        <p:txBody>
          <a:bodyPr/>
          <a:lstStyle/>
          <a:p>
            <a:pPr eaLnBrk="1" hangingPunct="1"/>
            <a:r>
              <a:rPr lang="en-US" dirty="0" smtClean="0">
                <a:latin typeface="Calibri" pitchFamily="34" charset="0"/>
                <a:ea typeface="ＭＳ Ｐゴシック" pitchFamily="34" charset="-128"/>
              </a:rPr>
              <a:t>When working with caregivers, CPSTs should investigate whether the vehicle has an Advanced Air Bag System (AABS):  </a:t>
            </a:r>
          </a:p>
          <a:p>
            <a:pPr lvl="1" eaLnBrk="1" hangingPunct="1"/>
            <a:r>
              <a:rPr lang="en-US" sz="2400" dirty="0" smtClean="0">
                <a:latin typeface="Calibri" pitchFamily="34" charset="0"/>
                <a:ea typeface="ＭＳ Ｐゴシック" pitchFamily="34" charset="-128"/>
              </a:rPr>
              <a:t>Read the visor label.</a:t>
            </a:r>
          </a:p>
          <a:p>
            <a:pPr lvl="1" eaLnBrk="1" hangingPunct="1"/>
            <a:r>
              <a:rPr lang="en-US" sz="2400" dirty="0" smtClean="0">
                <a:latin typeface="Calibri" pitchFamily="34" charset="0"/>
                <a:ea typeface="ＭＳ Ｐゴシック" pitchFamily="34" charset="-128"/>
              </a:rPr>
              <a:t>Check the vehicle owner’s manual.</a:t>
            </a:r>
          </a:p>
          <a:p>
            <a:pPr lvl="1" eaLnBrk="1" hangingPunct="1"/>
            <a:r>
              <a:rPr lang="en-US" sz="2400" dirty="0">
                <a:latin typeface="Calibri" pitchFamily="34" charset="0"/>
                <a:ea typeface="ＭＳ Ｐゴシック" pitchFamily="34" charset="-128"/>
              </a:rPr>
              <a:t>Advise the caregiver to follow the manufacturer’s instructions </a:t>
            </a:r>
            <a:r>
              <a:rPr lang="en-US" sz="2400" dirty="0" smtClean="0">
                <a:latin typeface="Calibri" pitchFamily="34" charset="0"/>
                <a:ea typeface="ＭＳ Ｐゴシック" pitchFamily="34" charset="-128"/>
              </a:rPr>
              <a:t> and to read and understand all warnings.</a:t>
            </a:r>
            <a:endParaRPr lang="en-US" sz="2400" dirty="0">
              <a:latin typeface="Calibri" pitchFamily="34" charset="0"/>
              <a:ea typeface="ＭＳ Ｐゴシック" pitchFamily="34" charset="-128"/>
            </a:endParaRPr>
          </a:p>
          <a:p>
            <a:pPr lvl="1" eaLnBrk="1" hangingPunct="1"/>
            <a:r>
              <a:rPr lang="en-US" sz="2400" dirty="0" smtClean="0">
                <a:latin typeface="Calibri" pitchFamily="34" charset="0"/>
                <a:ea typeface="ＭＳ Ｐゴシック" pitchFamily="34" charset="-128"/>
              </a:rPr>
              <a:t>AABS’s are </a:t>
            </a:r>
            <a:r>
              <a:rPr lang="en-US" sz="2400" dirty="0">
                <a:latin typeface="Calibri" pitchFamily="34" charset="0"/>
                <a:ea typeface="ＭＳ Ｐゴシック" pitchFamily="34" charset="-128"/>
              </a:rPr>
              <a:t>not all alike.  The owner’s manual gives the caregiver guidance about when the air bag is </a:t>
            </a:r>
            <a:r>
              <a:rPr lang="en-US" sz="2400" dirty="0" smtClean="0">
                <a:latin typeface="Calibri" pitchFamily="34" charset="0"/>
                <a:ea typeface="ＭＳ Ｐゴシック" pitchFamily="34" charset="-128"/>
              </a:rPr>
              <a:t>suppressed (or “off”) </a:t>
            </a:r>
            <a:r>
              <a:rPr lang="en-US" sz="2400" dirty="0">
                <a:latin typeface="Calibri" pitchFamily="34" charset="0"/>
                <a:ea typeface="ＭＳ Ｐゴシック" pitchFamily="34" charset="-128"/>
              </a:rPr>
              <a:t>and when it is active (or “on</a:t>
            </a:r>
            <a:r>
              <a:rPr lang="en-US" sz="2400" dirty="0" smtClean="0">
                <a:latin typeface="Calibri" pitchFamily="34" charset="0"/>
                <a:ea typeface="ＭＳ Ｐゴシック" pitchFamily="34" charset="-128"/>
              </a:rPr>
              <a:t>”).</a:t>
            </a:r>
            <a:endParaRPr lang="en-US" sz="2400" dirty="0">
              <a:latin typeface="Calibri" pitchFamily="34" charset="0"/>
              <a:ea typeface="ＭＳ Ｐゴシック" pitchFamily="34" charset="-128"/>
            </a:endParaRPr>
          </a:p>
        </p:txBody>
      </p:sp>
      <p:sp>
        <p:nvSpPr>
          <p:cNvPr id="200708" name="Rectangle 4"/>
          <p:cNvSpPr>
            <a:spLocks noChangeArrowheads="1"/>
          </p:cNvSpPr>
          <p:nvPr/>
        </p:nvSpPr>
        <p:spPr bwMode="auto">
          <a:xfrm>
            <a:off x="457200" y="231775"/>
            <a:ext cx="6865938" cy="1143000"/>
          </a:xfrm>
          <a:prstGeom prst="rect">
            <a:avLst/>
          </a:prstGeom>
          <a:noFill/>
          <a:ln w="9525">
            <a:noFill/>
            <a:miter lim="800000"/>
            <a:headEnd/>
            <a:tailEnd/>
          </a:ln>
        </p:spPr>
        <p:txBody>
          <a:bodyPr bIns="0" anchor="b"/>
          <a:lstStyle/>
          <a:p>
            <a:pPr eaLnBrk="0" hangingPunct="0"/>
            <a:r>
              <a:rPr lang="en-US" sz="4400">
                <a:solidFill>
                  <a:schemeClr val="tx2"/>
                </a:solidFill>
              </a:rPr>
              <a:t>CPST’s Should Know…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49907A31-9B38-43E1-BF58-5E028D99333A}" type="slidenum">
              <a:rPr lang="en-US"/>
              <a:pPr/>
              <a:t>32</a:t>
            </a:fld>
            <a:endParaRPr lang="en-US"/>
          </a:p>
        </p:txBody>
      </p:sp>
      <p:sp>
        <p:nvSpPr>
          <p:cNvPr id="81923" name="Rectangle 3"/>
          <p:cNvSpPr>
            <a:spLocks noGrp="1" noChangeArrowheads="1"/>
          </p:cNvSpPr>
          <p:nvPr>
            <p:ph type="body" idx="4294967295"/>
          </p:nvPr>
        </p:nvSpPr>
        <p:spPr/>
        <p:txBody>
          <a:bodyPr/>
          <a:lstStyle/>
          <a:p>
            <a:pPr eaLnBrk="1" hangingPunct="1">
              <a:lnSpc>
                <a:spcPct val="80000"/>
              </a:lnSpc>
            </a:pPr>
            <a:r>
              <a:rPr lang="en-US" sz="2800" u="sng" dirty="0" smtClean="0">
                <a:latin typeface="Arial" pitchFamily="34" charset="0"/>
                <a:ea typeface="ＭＳ Ｐゴシック" pitchFamily="34" charset="-128"/>
              </a:rPr>
              <a:t>Question</a:t>
            </a:r>
            <a:r>
              <a:rPr lang="en-US" sz="2800" dirty="0" smtClean="0">
                <a:latin typeface="Arial" pitchFamily="34" charset="0"/>
                <a:ea typeface="ＭＳ Ｐゴシック" pitchFamily="34" charset="-128"/>
              </a:rPr>
              <a:t>: Why do some vehicle manuals warn that nothing should press against the back of the front passenger seat or be placed under that seat?  </a:t>
            </a:r>
            <a:br>
              <a:rPr lang="en-US" sz="2800" dirty="0" smtClean="0">
                <a:latin typeface="Arial" pitchFamily="34" charset="0"/>
                <a:ea typeface="ＭＳ Ｐゴシック" pitchFamily="34" charset="-128"/>
              </a:rPr>
            </a:br>
            <a:r>
              <a:rPr lang="en-US" sz="2800" dirty="0" smtClean="0">
                <a:latin typeface="Arial" pitchFamily="34" charset="0"/>
                <a:ea typeface="ＭＳ Ｐゴシック" pitchFamily="34" charset="-128"/>
              </a:rPr>
              <a:t/>
            </a:r>
            <a:br>
              <a:rPr lang="en-US" sz="2800" dirty="0" smtClean="0">
                <a:latin typeface="Arial" pitchFamily="34" charset="0"/>
                <a:ea typeface="ＭＳ Ｐゴシック" pitchFamily="34" charset="-128"/>
              </a:rPr>
            </a:br>
            <a:r>
              <a:rPr lang="en-US" sz="2800" u="sng" dirty="0" smtClean="0">
                <a:latin typeface="Arial" pitchFamily="34" charset="0"/>
                <a:ea typeface="ＭＳ Ｐゴシック" pitchFamily="34" charset="-128"/>
              </a:rPr>
              <a:t>Short answer</a:t>
            </a:r>
            <a:r>
              <a:rPr lang="en-US" sz="2800" dirty="0" smtClean="0">
                <a:latin typeface="Arial" pitchFamily="34" charset="0"/>
                <a:ea typeface="ＭＳ Ｐゴシック" pitchFamily="34" charset="-128"/>
              </a:rPr>
              <a:t>: Pressure on the seatback may cause a false reading by the sensors that regulate the passenger-side advanced air bag system (AABS), possibly causing either the AABS to deploy in a crash when it is not needed or to be suppressed in a crash when it </a:t>
            </a:r>
            <a:r>
              <a:rPr lang="en-US" sz="2800" u="sng" dirty="0" smtClean="0">
                <a:latin typeface="Arial" pitchFamily="34" charset="0"/>
                <a:ea typeface="ＭＳ Ｐゴシック" pitchFamily="34" charset="-128"/>
              </a:rPr>
              <a:t>is</a:t>
            </a:r>
            <a:r>
              <a:rPr lang="en-US" sz="2800" dirty="0" smtClean="0">
                <a:latin typeface="Arial" pitchFamily="34" charset="0"/>
                <a:ea typeface="ＭＳ Ｐゴシック" pitchFamily="34" charset="-128"/>
              </a:rPr>
              <a:t> needed.</a:t>
            </a:r>
            <a:endParaRPr lang="en-US" sz="2400" dirty="0" smtClean="0">
              <a:latin typeface="Arial" pitchFamily="34" charset="0"/>
              <a:ea typeface="ＭＳ Ｐゴシック" pitchFamily="34" charset="-128"/>
            </a:endParaRPr>
          </a:p>
        </p:txBody>
      </p:sp>
      <p:sp>
        <p:nvSpPr>
          <p:cNvPr id="199684" name="Rectangle 4"/>
          <p:cNvSpPr>
            <a:spLocks noGrp="1" noChangeArrowheads="1"/>
          </p:cNvSpPr>
          <p:nvPr>
            <p:ph type="title" idx="4294967295"/>
          </p:nvPr>
        </p:nvSpPr>
        <p:spPr/>
        <p:txBody>
          <a:bodyPr/>
          <a:lstStyle/>
          <a:p>
            <a:r>
              <a:rPr lang="en-US" smtClean="0">
                <a:latin typeface="Arial" pitchFamily="34" charset="0"/>
                <a:ea typeface="ＭＳ Ｐゴシック" pitchFamily="34" charset="-128"/>
              </a:rPr>
              <a:t>CPST’s Should Know…</a:t>
            </a:r>
          </a:p>
        </p:txBody>
      </p:sp>
      <p:sp>
        <p:nvSpPr>
          <p:cNvPr id="6" name="TextBox 5"/>
          <p:cNvSpPr txBox="1"/>
          <p:nvPr/>
        </p:nvSpPr>
        <p:spPr>
          <a:xfrm>
            <a:off x="541519" y="6116715"/>
            <a:ext cx="4475905" cy="276999"/>
          </a:xfrm>
          <a:prstGeom prst="rect">
            <a:avLst/>
          </a:prstGeom>
          <a:noFill/>
        </p:spPr>
        <p:txBody>
          <a:bodyPr wrap="none" rtlCol="0">
            <a:spAutoFit/>
          </a:bodyPr>
          <a:lstStyle/>
          <a:p>
            <a:r>
              <a:rPr lang="en-US" sz="1200" dirty="0"/>
              <a:t>Source: Safe Ride News Jan/Feb 2010; Updated October 2012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66901B7E-3347-448C-9DD8-7C6282467B44}" type="slidenum">
              <a:rPr lang="en-US"/>
              <a:pPr/>
              <a:t>33</a:t>
            </a:fld>
            <a:endParaRPr lang="en-US"/>
          </a:p>
        </p:txBody>
      </p:sp>
      <p:sp>
        <p:nvSpPr>
          <p:cNvPr id="201730" name="Rectangle 2"/>
          <p:cNvSpPr>
            <a:spLocks noGrp="1" noChangeArrowheads="1"/>
          </p:cNvSpPr>
          <p:nvPr>
            <p:ph type="title" idx="4294967295"/>
          </p:nvPr>
        </p:nvSpPr>
        <p:spPr/>
        <p:txBody>
          <a:bodyPr/>
          <a:lstStyle/>
          <a:p>
            <a:r>
              <a:rPr lang="en-US" smtClean="0">
                <a:latin typeface="Arial" pitchFamily="34" charset="0"/>
                <a:ea typeface="ＭＳ Ｐゴシック" pitchFamily="34" charset="-128"/>
              </a:rPr>
              <a:t>CPST’s Should Know…</a:t>
            </a:r>
          </a:p>
        </p:txBody>
      </p:sp>
      <p:sp>
        <p:nvSpPr>
          <p:cNvPr id="201731" name="Rectangle 3"/>
          <p:cNvSpPr>
            <a:spLocks noGrp="1" noChangeArrowheads="1"/>
          </p:cNvSpPr>
          <p:nvPr>
            <p:ph type="body" idx="4294967295"/>
          </p:nvPr>
        </p:nvSpPr>
        <p:spPr>
          <a:xfrm>
            <a:off x="457200" y="1643063"/>
            <a:ext cx="8229600" cy="4824972"/>
          </a:xfrm>
        </p:spPr>
        <p:txBody>
          <a:bodyPr/>
          <a:lstStyle/>
          <a:p>
            <a:pPr marL="0" indent="0">
              <a:lnSpc>
                <a:spcPct val="90000"/>
              </a:lnSpc>
              <a:buFontTx/>
              <a:buNone/>
            </a:pPr>
            <a:r>
              <a:rPr lang="en-US" sz="2400" dirty="0" smtClean="0">
                <a:latin typeface="Arial" pitchFamily="34" charset="0"/>
                <a:ea typeface="ＭＳ Ｐゴシック" pitchFamily="34" charset="-128"/>
              </a:rPr>
              <a:t>If the vehicle owner’s manual warns against a RF CR pressing against the front passenger seatback, consider these options:</a:t>
            </a:r>
          </a:p>
          <a:p>
            <a:pPr lvl="1">
              <a:lnSpc>
                <a:spcPct val="90000"/>
              </a:lnSpc>
            </a:pPr>
            <a:r>
              <a:rPr lang="en-US" sz="2400" dirty="0" smtClean="0">
                <a:latin typeface="Arial" pitchFamily="34" charset="0"/>
                <a:ea typeface="ＭＳ Ｐゴシック" pitchFamily="34" charset="-128"/>
              </a:rPr>
              <a:t>Install the CR in the driver-side position instead. (Check the owner’s manual – some driver-side vehicle seats have sensors too!)</a:t>
            </a:r>
          </a:p>
          <a:p>
            <a:pPr lvl="1">
              <a:lnSpc>
                <a:spcPct val="90000"/>
              </a:lnSpc>
            </a:pPr>
            <a:r>
              <a:rPr lang="en-US" sz="2400" dirty="0" smtClean="0">
                <a:latin typeface="Arial" pitchFamily="34" charset="0"/>
                <a:ea typeface="ＭＳ Ｐゴシック" pitchFamily="34" charset="-128"/>
              </a:rPr>
              <a:t>Put the CR handle (if present) in the upright or fully lowered position, if allowed by the CR manufacturer.</a:t>
            </a:r>
          </a:p>
          <a:p>
            <a:pPr lvl="1">
              <a:lnSpc>
                <a:spcPct val="90000"/>
              </a:lnSpc>
            </a:pPr>
            <a:r>
              <a:rPr lang="en-US" sz="2400" dirty="0" smtClean="0">
                <a:latin typeface="Arial" pitchFamily="34" charset="0"/>
                <a:ea typeface="ＭＳ Ｐゴシック" pitchFamily="34" charset="-128"/>
              </a:rPr>
              <a:t>Use a CR that takes less front to backspace in the rear-facing mode. </a:t>
            </a:r>
          </a:p>
          <a:p>
            <a:pPr lvl="1">
              <a:lnSpc>
                <a:spcPct val="90000"/>
              </a:lnSpc>
            </a:pPr>
            <a:r>
              <a:rPr lang="en-US" sz="2400" dirty="0" smtClean="0">
                <a:latin typeface="Arial" pitchFamily="34" charset="0"/>
                <a:ea typeface="ＭＳ Ｐゴシック" pitchFamily="34" charset="-128"/>
              </a:rPr>
              <a:t>Install the CR in the center position as long as it does not press against the front passenger seatback.</a:t>
            </a:r>
            <a:endParaRPr lang="en-US" sz="2000" dirty="0" smtClean="0">
              <a:latin typeface="Arial" pitchFamily="34" charset="0"/>
              <a:ea typeface="ＭＳ Ｐゴシック" pitchFamily="34" charset="-128"/>
            </a:endParaRPr>
          </a:p>
        </p:txBody>
      </p:sp>
      <p:sp>
        <p:nvSpPr>
          <p:cNvPr id="6" name="TextBox 5"/>
          <p:cNvSpPr txBox="1"/>
          <p:nvPr/>
        </p:nvSpPr>
        <p:spPr>
          <a:xfrm>
            <a:off x="541519" y="6116715"/>
            <a:ext cx="4475905" cy="276999"/>
          </a:xfrm>
          <a:prstGeom prst="rect">
            <a:avLst/>
          </a:prstGeom>
          <a:noFill/>
        </p:spPr>
        <p:txBody>
          <a:bodyPr wrap="none" rtlCol="0">
            <a:spAutoFit/>
          </a:bodyPr>
          <a:lstStyle/>
          <a:p>
            <a:r>
              <a:rPr lang="en-US" sz="1200" dirty="0"/>
              <a:t>Source: Safe Ride News Jan/Feb 2010; Updated October 2012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6B45AF79-5697-43FF-9490-4AAE5D13A6FC}" type="slidenum">
              <a:rPr lang="en-US"/>
              <a:pPr/>
              <a:t>34</a:t>
            </a:fld>
            <a:endParaRPr lang="en-US"/>
          </a:p>
        </p:txBody>
      </p:sp>
      <p:sp>
        <p:nvSpPr>
          <p:cNvPr id="83971" name="Rectangle 3"/>
          <p:cNvSpPr>
            <a:spLocks noGrp="1" noChangeArrowheads="1"/>
          </p:cNvSpPr>
          <p:nvPr>
            <p:ph type="body" idx="4294967295"/>
          </p:nvPr>
        </p:nvSpPr>
        <p:spPr/>
        <p:txBody>
          <a:bodyPr/>
          <a:lstStyle/>
          <a:p>
            <a:pPr eaLnBrk="1" hangingPunct="1">
              <a:lnSpc>
                <a:spcPct val="90000"/>
              </a:lnSpc>
            </a:pPr>
            <a:r>
              <a:rPr lang="en-US" dirty="0" smtClean="0">
                <a:latin typeface="Calibri" pitchFamily="34" charset="0"/>
                <a:ea typeface="ＭＳ Ｐゴシック" pitchFamily="34" charset="-128"/>
              </a:rPr>
              <a:t>For </a:t>
            </a:r>
            <a:r>
              <a:rPr lang="en-US" dirty="0">
                <a:latin typeface="Calibri" pitchFamily="34" charset="0"/>
                <a:ea typeface="ＭＳ Ｐゴシック" pitchFamily="34" charset="-128"/>
              </a:rPr>
              <a:t>vehicles that have </a:t>
            </a:r>
            <a:r>
              <a:rPr lang="en-US" dirty="0" smtClean="0">
                <a:latin typeface="Calibri" pitchFamily="34" charset="0"/>
                <a:ea typeface="ＭＳ Ｐゴシック" pitchFamily="34" charset="-128"/>
              </a:rPr>
              <a:t>an AABS </a:t>
            </a:r>
            <a:r>
              <a:rPr lang="en-US" dirty="0">
                <a:latin typeface="Calibri" pitchFamily="34" charset="0"/>
                <a:ea typeface="ＭＳ Ｐゴシック" pitchFamily="34" charset="-128"/>
              </a:rPr>
              <a:t>and warn against contact </a:t>
            </a:r>
            <a:r>
              <a:rPr lang="en-US" dirty="0" smtClean="0">
                <a:latin typeface="Calibri" pitchFamily="34" charset="0"/>
                <a:ea typeface="ＭＳ Ｐゴシック" pitchFamily="34" charset="-128"/>
              </a:rPr>
              <a:t>with the </a:t>
            </a:r>
            <a:r>
              <a:rPr lang="en-US" dirty="0">
                <a:latin typeface="Calibri" pitchFamily="34" charset="0"/>
                <a:ea typeface="ＭＳ Ｐゴシック" pitchFamily="34" charset="-128"/>
              </a:rPr>
              <a:t>front passenger </a:t>
            </a:r>
            <a:r>
              <a:rPr lang="en-US" dirty="0" smtClean="0">
                <a:latin typeface="Calibri" pitchFamily="34" charset="0"/>
                <a:ea typeface="ＭＳ Ｐゴシック" pitchFamily="34" charset="-128"/>
              </a:rPr>
              <a:t>seatback</a:t>
            </a:r>
            <a:r>
              <a:rPr lang="en-US" dirty="0">
                <a:latin typeface="Calibri" pitchFamily="34" charset="0"/>
                <a:ea typeface="ＭＳ Ｐゴシック" pitchFamily="34" charset="-128"/>
              </a:rPr>
              <a:t>, </a:t>
            </a:r>
            <a:r>
              <a:rPr lang="en-US" dirty="0" smtClean="0">
                <a:latin typeface="Calibri" pitchFamily="34" charset="0"/>
                <a:ea typeface="ＭＳ Ｐゴシック" pitchFamily="34" charset="-128"/>
              </a:rPr>
              <a:t>also avoid pressure to the front passenger seat that may be applied by:</a:t>
            </a:r>
          </a:p>
          <a:p>
            <a:pPr lvl="1" eaLnBrk="1" hangingPunct="1">
              <a:lnSpc>
                <a:spcPct val="90000"/>
              </a:lnSpc>
            </a:pPr>
            <a:r>
              <a:rPr lang="en-US" dirty="0" smtClean="0">
                <a:latin typeface="Calibri" pitchFamily="34" charset="0"/>
                <a:ea typeface="ＭＳ Ｐゴシック" pitchFamily="34" charset="-128"/>
              </a:rPr>
              <a:t>a tightened (or over-tightened) RF tether</a:t>
            </a:r>
          </a:p>
          <a:p>
            <a:pPr lvl="1" eaLnBrk="1" hangingPunct="1">
              <a:lnSpc>
                <a:spcPct val="90000"/>
              </a:lnSpc>
            </a:pPr>
            <a:r>
              <a:rPr lang="en-US" dirty="0" smtClean="0">
                <a:latin typeface="Calibri" pitchFamily="34" charset="0"/>
                <a:ea typeface="ＭＳ Ｐゴシック" pitchFamily="34" charset="-128"/>
              </a:rPr>
              <a:t>the legs of forward-facing children who are stretching or pushing.</a:t>
            </a:r>
            <a:endParaRPr lang="en-US" sz="1200" dirty="0">
              <a:latin typeface="Arial" pitchFamily="34" charset="0"/>
              <a:ea typeface="ＭＳ Ｐゴシック" pitchFamily="34" charset="-128"/>
            </a:endParaRPr>
          </a:p>
          <a:p>
            <a:pPr eaLnBrk="1" hangingPunct="1">
              <a:lnSpc>
                <a:spcPct val="90000"/>
              </a:lnSpc>
            </a:pPr>
            <a:endParaRPr lang="en-US" sz="2000" dirty="0" smtClean="0">
              <a:latin typeface="Arial" pitchFamily="34" charset="0"/>
              <a:ea typeface="ＭＳ Ｐゴシック" pitchFamily="34" charset="-128"/>
            </a:endParaRPr>
          </a:p>
          <a:p>
            <a:pPr eaLnBrk="1" hangingPunct="1">
              <a:lnSpc>
                <a:spcPct val="90000"/>
              </a:lnSpc>
            </a:pPr>
            <a:endParaRPr lang="en-US" sz="2000" dirty="0" smtClean="0">
              <a:latin typeface="Arial" pitchFamily="34" charset="0"/>
              <a:ea typeface="ＭＳ Ｐゴシック" pitchFamily="34" charset="-128"/>
            </a:endParaRPr>
          </a:p>
        </p:txBody>
      </p:sp>
      <p:sp>
        <p:nvSpPr>
          <p:cNvPr id="202756" name="Rectangle 4"/>
          <p:cNvSpPr>
            <a:spLocks noChangeArrowheads="1"/>
          </p:cNvSpPr>
          <p:nvPr/>
        </p:nvSpPr>
        <p:spPr bwMode="auto">
          <a:xfrm>
            <a:off x="457200" y="231775"/>
            <a:ext cx="6865938" cy="1143000"/>
          </a:xfrm>
          <a:prstGeom prst="rect">
            <a:avLst/>
          </a:prstGeom>
          <a:noFill/>
          <a:ln w="9525">
            <a:noFill/>
            <a:miter lim="800000"/>
            <a:headEnd/>
            <a:tailEnd/>
          </a:ln>
        </p:spPr>
        <p:txBody>
          <a:bodyPr bIns="0" anchor="b"/>
          <a:lstStyle/>
          <a:p>
            <a:pPr eaLnBrk="0" hangingPunct="0"/>
            <a:r>
              <a:rPr lang="en-US" sz="4400">
                <a:solidFill>
                  <a:schemeClr val="tx2"/>
                </a:solidFill>
              </a:rPr>
              <a:t>CPST’s Should Know…</a:t>
            </a:r>
          </a:p>
        </p:txBody>
      </p:sp>
      <p:sp>
        <p:nvSpPr>
          <p:cNvPr id="6" name="TextBox 5"/>
          <p:cNvSpPr txBox="1"/>
          <p:nvPr/>
        </p:nvSpPr>
        <p:spPr>
          <a:xfrm>
            <a:off x="541519" y="6116715"/>
            <a:ext cx="4475905" cy="276999"/>
          </a:xfrm>
          <a:prstGeom prst="rect">
            <a:avLst/>
          </a:prstGeom>
          <a:noFill/>
        </p:spPr>
        <p:txBody>
          <a:bodyPr wrap="none" rtlCol="0">
            <a:spAutoFit/>
          </a:bodyPr>
          <a:lstStyle/>
          <a:p>
            <a:r>
              <a:rPr lang="en-US" sz="1200" dirty="0"/>
              <a:t>Source: Safe Ride News Jan/Feb 2010; Updated October 2012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6B45AF79-5697-43FF-9490-4AAE5D13A6FC}" type="slidenum">
              <a:rPr lang="en-US"/>
              <a:pPr/>
              <a:t>35</a:t>
            </a:fld>
            <a:endParaRPr lang="en-US"/>
          </a:p>
        </p:txBody>
      </p:sp>
      <p:sp>
        <p:nvSpPr>
          <p:cNvPr id="83971" name="Rectangle 3"/>
          <p:cNvSpPr>
            <a:spLocks noGrp="1" noChangeArrowheads="1"/>
          </p:cNvSpPr>
          <p:nvPr>
            <p:ph type="body" idx="4294967295"/>
          </p:nvPr>
        </p:nvSpPr>
        <p:spPr/>
        <p:txBody>
          <a:bodyPr/>
          <a:lstStyle/>
          <a:p>
            <a:pPr eaLnBrk="1" hangingPunct="1">
              <a:lnSpc>
                <a:spcPct val="90000"/>
              </a:lnSpc>
            </a:pPr>
            <a:r>
              <a:rPr lang="en-US" sz="2400" dirty="0" smtClean="0">
                <a:latin typeface="Calibri" pitchFamily="34" charset="0"/>
                <a:ea typeface="ＭＳ Ｐゴシック" pitchFamily="34" charset="-128"/>
              </a:rPr>
              <a:t>Some vehicles have low risk deployment (LRD) advanced air bags that are never suppressed (turned off)</a:t>
            </a:r>
          </a:p>
          <a:p>
            <a:pPr lvl="1" eaLnBrk="1" hangingPunct="1">
              <a:lnSpc>
                <a:spcPct val="90000"/>
              </a:lnSpc>
            </a:pPr>
            <a:r>
              <a:rPr lang="en-US" sz="2000" dirty="0">
                <a:latin typeface="Calibri" pitchFamily="34" charset="0"/>
                <a:ea typeface="ＭＳ Ｐゴシック" pitchFamily="34" charset="-128"/>
              </a:rPr>
              <a:t>The passenger </a:t>
            </a:r>
            <a:r>
              <a:rPr lang="en-US" sz="2000" dirty="0" smtClean="0">
                <a:latin typeface="Calibri" pitchFamily="34" charset="0"/>
                <a:ea typeface="ＭＳ Ｐゴシック" pitchFamily="34" charset="-128"/>
              </a:rPr>
              <a:t>air bag </a:t>
            </a:r>
            <a:r>
              <a:rPr lang="en-US" sz="2000" dirty="0">
                <a:latin typeface="Calibri" pitchFamily="34" charset="0"/>
                <a:ea typeface="ＭＳ Ｐゴシック" pitchFamily="34" charset="-128"/>
              </a:rPr>
              <a:t>is always “on” and will deploy in frontal crashes, even with a rear-facing infant in the front seat.</a:t>
            </a:r>
          </a:p>
          <a:p>
            <a:pPr lvl="1" eaLnBrk="1" hangingPunct="1">
              <a:lnSpc>
                <a:spcPct val="90000"/>
              </a:lnSpc>
            </a:pPr>
            <a:r>
              <a:rPr lang="en-US" sz="2000" dirty="0" smtClean="0">
                <a:latin typeface="Calibri" pitchFamily="34" charset="0"/>
                <a:ea typeface="ＭＳ Ｐゴシック" pitchFamily="34" charset="-128"/>
              </a:rPr>
              <a:t>These vehicles do not have a lamp for the passenger air bag</a:t>
            </a:r>
          </a:p>
          <a:p>
            <a:pPr eaLnBrk="1" hangingPunct="1">
              <a:lnSpc>
                <a:spcPct val="90000"/>
              </a:lnSpc>
            </a:pPr>
            <a:r>
              <a:rPr lang="en-US" sz="2400" dirty="0" smtClean="0">
                <a:latin typeface="Calibri" pitchFamily="34" charset="0"/>
                <a:ea typeface="ＭＳ Ｐゴシック" pitchFamily="34" charset="-128"/>
              </a:rPr>
              <a:t>Some vehicles may suppress the LRD air bag for rear facing infants, but not for larger children.</a:t>
            </a:r>
          </a:p>
          <a:p>
            <a:pPr lvl="1" eaLnBrk="1" hangingPunct="1">
              <a:lnSpc>
                <a:spcPct val="90000"/>
              </a:lnSpc>
            </a:pPr>
            <a:r>
              <a:rPr lang="en-US" sz="2000" dirty="0" smtClean="0">
                <a:latin typeface="Calibri" pitchFamily="34" charset="0"/>
                <a:ea typeface="ＭＳ Ｐゴシック" pitchFamily="34" charset="-128"/>
              </a:rPr>
              <a:t>These vehicles will have a lamp for the passenger air bag.</a:t>
            </a:r>
          </a:p>
          <a:p>
            <a:pPr lvl="1" eaLnBrk="1" hangingPunct="1">
              <a:lnSpc>
                <a:spcPct val="90000"/>
              </a:lnSpc>
            </a:pPr>
            <a:r>
              <a:rPr lang="en-US" sz="2000" dirty="0" smtClean="0">
                <a:latin typeface="Calibri" pitchFamily="34" charset="0"/>
                <a:ea typeface="ＭＳ Ｐゴシック" pitchFamily="34" charset="-128"/>
              </a:rPr>
              <a:t>Check the owner’s manual to understand what size occupants will suppress the air bag.</a:t>
            </a:r>
          </a:p>
          <a:p>
            <a:pPr eaLnBrk="1" hangingPunct="1">
              <a:lnSpc>
                <a:spcPct val="90000"/>
              </a:lnSpc>
            </a:pPr>
            <a:r>
              <a:rPr lang="en-US" sz="2400" dirty="0" smtClean="0">
                <a:latin typeface="Calibri" pitchFamily="34" charset="0"/>
                <a:ea typeface="ＭＳ Ｐゴシック" pitchFamily="34" charset="-128"/>
              </a:rPr>
              <a:t>Some vehicles may have a manual on/off switch (pickup trucks or small rear seats) to turn off the LRD air bag</a:t>
            </a:r>
          </a:p>
          <a:p>
            <a:pPr lvl="1" eaLnBrk="1" hangingPunct="1">
              <a:lnSpc>
                <a:spcPct val="90000"/>
              </a:lnSpc>
            </a:pPr>
            <a:r>
              <a:rPr lang="en-US" sz="2000" dirty="0" smtClean="0">
                <a:latin typeface="Calibri" pitchFamily="34" charset="0"/>
                <a:ea typeface="ＭＳ Ｐゴシック" pitchFamily="34" charset="-128"/>
              </a:rPr>
              <a:t>See prior slide regarding the proper use of a manual on/off switch.</a:t>
            </a:r>
          </a:p>
        </p:txBody>
      </p:sp>
      <p:sp>
        <p:nvSpPr>
          <p:cNvPr id="202756" name="Rectangle 4"/>
          <p:cNvSpPr>
            <a:spLocks noChangeArrowheads="1"/>
          </p:cNvSpPr>
          <p:nvPr/>
        </p:nvSpPr>
        <p:spPr bwMode="auto">
          <a:xfrm>
            <a:off x="457200" y="231775"/>
            <a:ext cx="6865938" cy="1143000"/>
          </a:xfrm>
          <a:prstGeom prst="rect">
            <a:avLst/>
          </a:prstGeom>
          <a:noFill/>
          <a:ln w="9525">
            <a:noFill/>
            <a:miter lim="800000"/>
            <a:headEnd/>
            <a:tailEnd/>
          </a:ln>
        </p:spPr>
        <p:txBody>
          <a:bodyPr bIns="0" anchor="b"/>
          <a:lstStyle/>
          <a:p>
            <a:pPr eaLnBrk="0" hangingPunct="0"/>
            <a:r>
              <a:rPr lang="en-US" sz="4000" dirty="0" smtClean="0">
                <a:solidFill>
                  <a:schemeClr val="tx2"/>
                </a:solidFill>
              </a:rPr>
              <a:t>Low Risk Deployment </a:t>
            </a:r>
          </a:p>
          <a:p>
            <a:pPr eaLnBrk="0" hangingPunct="0"/>
            <a:r>
              <a:rPr lang="en-US" sz="4000" dirty="0" smtClean="0">
                <a:solidFill>
                  <a:schemeClr val="tx2"/>
                </a:solidFill>
              </a:rPr>
              <a:t>(LRD) AABs</a:t>
            </a:r>
            <a:endParaRPr lang="en-US" sz="4000" dirty="0">
              <a:solidFill>
                <a:schemeClr val="tx2"/>
              </a:solidFill>
            </a:endParaRPr>
          </a:p>
        </p:txBody>
      </p:sp>
    </p:spTree>
    <p:extLst>
      <p:ext uri="{BB962C8B-B14F-4D97-AF65-F5344CB8AC3E}">
        <p14:creationId xmlns:p14="http://schemas.microsoft.com/office/powerpoint/2010/main" val="3116605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6B45AF79-5697-43FF-9490-4AAE5D13A6FC}" type="slidenum">
              <a:rPr lang="en-US"/>
              <a:pPr/>
              <a:t>36</a:t>
            </a:fld>
            <a:endParaRPr lang="en-US"/>
          </a:p>
        </p:txBody>
      </p:sp>
      <p:sp>
        <p:nvSpPr>
          <p:cNvPr id="83971" name="Rectangle 3"/>
          <p:cNvSpPr>
            <a:spLocks noGrp="1" noChangeArrowheads="1"/>
          </p:cNvSpPr>
          <p:nvPr>
            <p:ph type="body" idx="4294967295"/>
          </p:nvPr>
        </p:nvSpPr>
        <p:spPr/>
        <p:txBody>
          <a:bodyPr/>
          <a:lstStyle/>
          <a:p>
            <a:pPr eaLnBrk="1" hangingPunct="1">
              <a:lnSpc>
                <a:spcPct val="90000"/>
              </a:lnSpc>
            </a:pPr>
            <a:r>
              <a:rPr lang="en-US" sz="2800" i="1" u="sng" dirty="0" smtClean="0">
                <a:latin typeface="Calibri" pitchFamily="34" charset="0"/>
                <a:ea typeface="ＭＳ Ｐゴシック" pitchFamily="34" charset="-128"/>
              </a:rPr>
              <a:t>Never</a:t>
            </a:r>
            <a:r>
              <a:rPr lang="en-US" sz="2800" dirty="0" smtClean="0">
                <a:latin typeface="Calibri" pitchFamily="34" charset="0"/>
                <a:ea typeface="ＭＳ Ｐゴシック" pitchFamily="34" charset="-128"/>
              </a:rPr>
              <a:t> </a:t>
            </a:r>
            <a:r>
              <a:rPr lang="en-US" sz="2800" dirty="0">
                <a:latin typeface="Calibri" pitchFamily="34" charset="0"/>
                <a:ea typeface="ＭＳ Ｐゴシック" pitchFamily="34" charset="-128"/>
              </a:rPr>
              <a:t>place a rear-facing CR in the front passenger seat with an </a:t>
            </a:r>
            <a:r>
              <a:rPr lang="en-US" sz="2800" dirty="0" smtClean="0">
                <a:latin typeface="Calibri" pitchFamily="34" charset="0"/>
                <a:ea typeface="ＭＳ Ｐゴシック" pitchFamily="34" charset="-128"/>
              </a:rPr>
              <a:t>advanced </a:t>
            </a:r>
            <a:r>
              <a:rPr lang="en-US" sz="2800" dirty="0">
                <a:latin typeface="Calibri" pitchFamily="34" charset="0"/>
                <a:ea typeface="ＭＳ Ｐゴシック" pitchFamily="34" charset="-128"/>
              </a:rPr>
              <a:t>air bag that is not turned </a:t>
            </a:r>
            <a:r>
              <a:rPr lang="en-US" sz="2800" dirty="0" smtClean="0">
                <a:latin typeface="Calibri" pitchFamily="34" charset="0"/>
                <a:ea typeface="ＭＳ Ｐゴシック" pitchFamily="34" charset="-128"/>
              </a:rPr>
              <a:t>off.</a:t>
            </a:r>
          </a:p>
          <a:p>
            <a:pPr lvl="1" eaLnBrk="1" hangingPunct="1">
              <a:lnSpc>
                <a:spcPct val="90000"/>
              </a:lnSpc>
            </a:pPr>
            <a:r>
              <a:rPr lang="en-US" sz="2400" dirty="0" smtClean="0">
                <a:latin typeface="Calibri" pitchFamily="34" charset="0"/>
                <a:ea typeface="ＭＳ Ｐゴシック" pitchFamily="34" charset="-128"/>
              </a:rPr>
              <a:t>If there is no rear seat, it is not safe to transport a rear-facing infant in the vehicle.</a:t>
            </a:r>
          </a:p>
          <a:p>
            <a:pPr lvl="1" eaLnBrk="1" hangingPunct="1">
              <a:lnSpc>
                <a:spcPct val="90000"/>
              </a:lnSpc>
            </a:pPr>
            <a:r>
              <a:rPr lang="en-US" sz="2400" dirty="0" smtClean="0">
                <a:latin typeface="Calibri" pitchFamily="34" charset="0"/>
                <a:ea typeface="ＭＳ Ｐゴシック" pitchFamily="34" charset="-128"/>
              </a:rPr>
              <a:t>Even if the AABS is suppressed, a rear-facing infant should ride in the back seat.</a:t>
            </a:r>
          </a:p>
          <a:p>
            <a:pPr marL="457200" lvl="1" indent="0" eaLnBrk="1" hangingPunct="1">
              <a:lnSpc>
                <a:spcPct val="90000"/>
              </a:lnSpc>
              <a:buNone/>
            </a:pPr>
            <a:endParaRPr lang="en-US" sz="2400" dirty="0" smtClean="0">
              <a:latin typeface="Calibri" pitchFamily="34" charset="0"/>
              <a:ea typeface="ＭＳ Ｐゴシック" pitchFamily="34" charset="-128"/>
            </a:endParaRPr>
          </a:p>
          <a:p>
            <a:pPr eaLnBrk="1" hangingPunct="1">
              <a:lnSpc>
                <a:spcPct val="90000"/>
              </a:lnSpc>
            </a:pPr>
            <a:r>
              <a:rPr lang="en-US" sz="2800" dirty="0" smtClean="0">
                <a:latin typeface="Calibri" pitchFamily="34" charset="0"/>
                <a:ea typeface="ＭＳ Ｐゴシック" pitchFamily="34" charset="-128"/>
              </a:rPr>
              <a:t>If a child in a Forward-Facing CR must sit in the front passenger seat, move the seat as far rearward as possible.</a:t>
            </a:r>
            <a:endParaRPr lang="en-US" sz="2800" dirty="0">
              <a:latin typeface="Calibri" pitchFamily="34" charset="0"/>
              <a:ea typeface="ＭＳ Ｐゴシック" pitchFamily="34" charset="-128"/>
            </a:endParaRPr>
          </a:p>
        </p:txBody>
      </p:sp>
      <p:sp>
        <p:nvSpPr>
          <p:cNvPr id="202756" name="Rectangle 4"/>
          <p:cNvSpPr>
            <a:spLocks noChangeArrowheads="1"/>
          </p:cNvSpPr>
          <p:nvPr/>
        </p:nvSpPr>
        <p:spPr bwMode="auto">
          <a:xfrm>
            <a:off x="457200" y="231775"/>
            <a:ext cx="6865938" cy="1143000"/>
          </a:xfrm>
          <a:prstGeom prst="rect">
            <a:avLst/>
          </a:prstGeom>
          <a:noFill/>
          <a:ln w="9525">
            <a:noFill/>
            <a:miter lim="800000"/>
            <a:headEnd/>
            <a:tailEnd/>
          </a:ln>
        </p:spPr>
        <p:txBody>
          <a:bodyPr bIns="0" anchor="b"/>
          <a:lstStyle/>
          <a:p>
            <a:pPr eaLnBrk="0" hangingPunct="0"/>
            <a:r>
              <a:rPr lang="en-US" sz="4400" dirty="0">
                <a:solidFill>
                  <a:schemeClr val="tx2"/>
                </a:solidFill>
              </a:rPr>
              <a:t>CPST’s Should Know…</a:t>
            </a:r>
          </a:p>
        </p:txBody>
      </p:sp>
    </p:spTree>
    <p:extLst>
      <p:ext uri="{BB962C8B-B14F-4D97-AF65-F5344CB8AC3E}">
        <p14:creationId xmlns:p14="http://schemas.microsoft.com/office/powerpoint/2010/main" val="297118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Bags for Side Crashes</a:t>
            </a:r>
            <a:endParaRPr lang="en-US" dirty="0"/>
          </a:p>
        </p:txBody>
      </p:sp>
      <p:sp>
        <p:nvSpPr>
          <p:cNvPr id="3" name="Content Placeholder 2"/>
          <p:cNvSpPr>
            <a:spLocks noGrp="1"/>
          </p:cNvSpPr>
          <p:nvPr>
            <p:ph idx="1"/>
          </p:nvPr>
        </p:nvSpPr>
        <p:spPr>
          <a:xfrm>
            <a:off x="429768" y="1579055"/>
            <a:ext cx="5481934" cy="4525962"/>
          </a:xfrm>
        </p:spPr>
        <p:txBody>
          <a:bodyPr/>
          <a:lstStyle/>
          <a:p>
            <a:r>
              <a:rPr lang="en-US" sz="2000" dirty="0" smtClean="0"/>
              <a:t>Air bags for side crashes can be found in the door, the sides of the seat and along the edge of the roof.</a:t>
            </a:r>
          </a:p>
          <a:p>
            <a:r>
              <a:rPr lang="en-US" sz="2000" dirty="0" smtClean="0"/>
              <a:t>Some side air bags may deploy in certain types of roll overs.</a:t>
            </a:r>
          </a:p>
          <a:p>
            <a:r>
              <a:rPr lang="en-US" sz="2000" dirty="0" smtClean="0"/>
              <a:t>Most side air bags are tested to </a:t>
            </a:r>
            <a:r>
              <a:rPr lang="en-US" sz="2000" dirty="0"/>
              <a:t>industry </a:t>
            </a:r>
            <a:r>
              <a:rPr lang="en-US" sz="2000" dirty="0" smtClean="0"/>
              <a:t>standards to </a:t>
            </a:r>
            <a:r>
              <a:rPr lang="en-US" sz="2000" dirty="0"/>
              <a:t>minimize the risk of </a:t>
            </a:r>
            <a:r>
              <a:rPr lang="en-US" sz="2000" dirty="0" smtClean="0"/>
              <a:t>injury to small occupants.</a:t>
            </a:r>
          </a:p>
          <a:p>
            <a:r>
              <a:rPr lang="en-US" sz="2000" dirty="0"/>
              <a:t>The vehicle owner’s manual </a:t>
            </a:r>
            <a:r>
              <a:rPr lang="en-US" sz="2000" dirty="0" smtClean="0"/>
              <a:t>does not usually state when it is OK to use a CR near a side air bag, but will warn if it isn’t allowed.  The CR owner’s manual must also allow use near a side air bag.</a:t>
            </a:r>
          </a:p>
          <a:p>
            <a:r>
              <a:rPr lang="en-US" sz="2000" dirty="0" smtClean="0"/>
              <a:t>No </a:t>
            </a:r>
            <a:r>
              <a:rPr lang="en-US" sz="2000" dirty="0"/>
              <a:t>warning against = OK to use</a:t>
            </a:r>
            <a:r>
              <a:rPr lang="en-US" sz="2000" dirty="0" smtClean="0"/>
              <a:t>.</a:t>
            </a:r>
            <a:endParaRPr lang="en-US" sz="2000" dirty="0"/>
          </a:p>
          <a:p>
            <a:endParaRPr lang="en-US" sz="2000" dirty="0"/>
          </a:p>
        </p:txBody>
      </p:sp>
      <p:sp>
        <p:nvSpPr>
          <p:cNvPr id="5" name="Slide Number Placeholder 4"/>
          <p:cNvSpPr>
            <a:spLocks noGrp="1"/>
          </p:cNvSpPr>
          <p:nvPr>
            <p:ph type="sldNum" sz="quarter" idx="11"/>
          </p:nvPr>
        </p:nvSpPr>
        <p:spPr/>
        <p:txBody>
          <a:bodyPr/>
          <a:lstStyle/>
          <a:p>
            <a:fld id="{0D344EBE-6B18-4946-9825-E4A3563E96B0}" type="slidenum">
              <a:rPr lang="en-US" smtClean="0"/>
              <a:pPr/>
              <a:t>37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9430" y="1543797"/>
            <a:ext cx="3074419" cy="27603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8700" y="3883003"/>
            <a:ext cx="2708842" cy="2509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8"/>
          <p:cNvSpPr txBox="1">
            <a:spLocks noChangeArrowheads="1"/>
          </p:cNvSpPr>
          <p:nvPr/>
        </p:nvSpPr>
        <p:spPr bwMode="auto">
          <a:xfrm>
            <a:off x="7580825" y="2414588"/>
            <a:ext cx="1443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200" dirty="0">
                <a:solidFill>
                  <a:schemeClr val="accent6"/>
                </a:solidFill>
              </a:rPr>
              <a:t>Inflatable Curtain</a:t>
            </a:r>
          </a:p>
        </p:txBody>
      </p:sp>
      <p:sp>
        <p:nvSpPr>
          <p:cNvPr id="9" name="TextBox 9"/>
          <p:cNvSpPr txBox="1">
            <a:spLocks noChangeArrowheads="1"/>
          </p:cNvSpPr>
          <p:nvPr/>
        </p:nvSpPr>
        <p:spPr bwMode="auto">
          <a:xfrm>
            <a:off x="5876925" y="3021013"/>
            <a:ext cx="95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r>
              <a:rPr lang="en-US" sz="1200" dirty="0">
                <a:solidFill>
                  <a:schemeClr val="accent6"/>
                </a:solidFill>
              </a:rPr>
              <a:t>Side Air Bag</a:t>
            </a:r>
          </a:p>
        </p:txBody>
      </p:sp>
      <p:sp>
        <p:nvSpPr>
          <p:cNvPr id="10" name="TextBox 9"/>
          <p:cNvSpPr txBox="1">
            <a:spLocks noChangeArrowheads="1"/>
          </p:cNvSpPr>
          <p:nvPr/>
        </p:nvSpPr>
        <p:spPr bwMode="auto">
          <a:xfrm>
            <a:off x="7862887" y="3087688"/>
            <a:ext cx="95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r>
              <a:rPr lang="en-US" sz="1200" dirty="0">
                <a:solidFill>
                  <a:schemeClr val="accent6"/>
                </a:solidFill>
              </a:rPr>
              <a:t>Side Air Bag</a:t>
            </a:r>
          </a:p>
        </p:txBody>
      </p:sp>
      <p:sp>
        <p:nvSpPr>
          <p:cNvPr id="11" name="TextBox 10"/>
          <p:cNvSpPr txBox="1">
            <a:spLocks noChangeArrowheads="1"/>
          </p:cNvSpPr>
          <p:nvPr/>
        </p:nvSpPr>
        <p:spPr bwMode="auto">
          <a:xfrm>
            <a:off x="5949430" y="4411366"/>
            <a:ext cx="1333500" cy="523875"/>
          </a:xfrm>
          <a:prstGeom prst="rect">
            <a:avLst/>
          </a:prstGeom>
          <a:solidFill>
            <a:schemeClr val="bg2"/>
          </a:solidFill>
          <a:ln w="28575">
            <a:solidFill>
              <a:srgbClr val="FF0000"/>
            </a:solidFill>
            <a:miter lim="800000"/>
            <a:headEnd/>
            <a:tailEnd/>
          </a:ln>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r>
              <a:rPr lang="en-US" dirty="0">
                <a:solidFill>
                  <a:schemeClr val="accent6"/>
                </a:solidFill>
              </a:rPr>
              <a:t>Front Center Air Bag</a:t>
            </a:r>
          </a:p>
        </p:txBody>
      </p:sp>
      <p:cxnSp>
        <p:nvCxnSpPr>
          <p:cNvPr id="12" name="Straight Arrow Connector 6"/>
          <p:cNvCxnSpPr>
            <a:cxnSpLocks noChangeShapeType="1"/>
          </p:cNvCxnSpPr>
          <p:nvPr/>
        </p:nvCxnSpPr>
        <p:spPr bwMode="auto">
          <a:xfrm>
            <a:off x="6650820" y="4935241"/>
            <a:ext cx="983468" cy="341609"/>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4"/>
          <p:cNvSpPr txBox="1">
            <a:spLocks noChangeArrowheads="1"/>
          </p:cNvSpPr>
          <p:nvPr/>
        </p:nvSpPr>
        <p:spPr bwMode="auto">
          <a:xfrm>
            <a:off x="417266" y="6197670"/>
            <a:ext cx="3959289" cy="276999"/>
          </a:xfrm>
          <a:prstGeom prst="rect">
            <a:avLst/>
          </a:prstGeom>
          <a:noFill/>
          <a:ln w="9525">
            <a:noFill/>
            <a:miter lim="800000"/>
            <a:headEnd/>
            <a:tailEnd/>
          </a:ln>
          <a:effectLst/>
        </p:spPr>
        <p:txBody>
          <a:bodyPr wrap="none">
            <a:spAutoFit/>
          </a:bodyPr>
          <a:lstStyle/>
          <a:p>
            <a:r>
              <a:rPr lang="en-US" sz="1200" dirty="0" smtClean="0"/>
              <a:t>Front Center Air Bag Photo Courtesy of General Motors</a:t>
            </a:r>
            <a:endParaRPr lang="en-US" sz="1200" dirty="0"/>
          </a:p>
        </p:txBody>
      </p:sp>
    </p:spTree>
    <p:extLst>
      <p:ext uri="{BB962C8B-B14F-4D97-AF65-F5344CB8AC3E}">
        <p14:creationId xmlns:p14="http://schemas.microsoft.com/office/powerpoint/2010/main" val="788023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50345" y="1586836"/>
            <a:ext cx="2379832" cy="1856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Front Center Air Bag</a:t>
            </a:r>
            <a:endParaRPr lang="en-US" dirty="0"/>
          </a:p>
        </p:txBody>
      </p:sp>
      <p:sp>
        <p:nvSpPr>
          <p:cNvPr id="3" name="Content Placeholder 2"/>
          <p:cNvSpPr>
            <a:spLocks noGrp="1"/>
          </p:cNvSpPr>
          <p:nvPr>
            <p:ph idx="1"/>
          </p:nvPr>
        </p:nvSpPr>
        <p:spPr>
          <a:xfrm>
            <a:off x="429767" y="1633919"/>
            <a:ext cx="5279917" cy="4525962"/>
          </a:xfrm>
        </p:spPr>
        <p:txBody>
          <a:bodyPr/>
          <a:lstStyle/>
          <a:p>
            <a:r>
              <a:rPr lang="en-US" sz="2000" dirty="0" smtClean="0"/>
              <a:t>Located in the driver’s seat, on the inboard side. When present, a label is sewn on the inboard side of the seat.</a:t>
            </a:r>
          </a:p>
          <a:p>
            <a:r>
              <a:rPr lang="en-US" sz="2000" dirty="0"/>
              <a:t>Restrains drivers </a:t>
            </a:r>
            <a:r>
              <a:rPr lang="en-US" sz="2000" dirty="0" smtClean="0"/>
              <a:t>in </a:t>
            </a:r>
            <a:r>
              <a:rPr lang="en-US" sz="2000" dirty="0"/>
              <a:t>side impact crashes to the passenger side of the </a:t>
            </a:r>
            <a:r>
              <a:rPr lang="en-US" sz="2000" dirty="0" smtClean="0"/>
              <a:t>vehicle</a:t>
            </a:r>
          </a:p>
          <a:p>
            <a:r>
              <a:rPr lang="en-US" sz="2000" dirty="0" smtClean="0"/>
              <a:t>Provides </a:t>
            </a:r>
            <a:r>
              <a:rPr lang="en-US" sz="2000" dirty="0"/>
              <a:t>cushioning between front seat occupants in side impacts and rollovers</a:t>
            </a:r>
          </a:p>
          <a:p>
            <a:r>
              <a:rPr lang="en-US" sz="2000" dirty="0" smtClean="0"/>
              <a:t>There are no vehicle restrictions </a:t>
            </a:r>
            <a:r>
              <a:rPr lang="en-US" sz="2000" dirty="0"/>
              <a:t>on CR placement with a front center </a:t>
            </a:r>
            <a:r>
              <a:rPr lang="en-US" sz="2000" dirty="0" smtClean="0"/>
              <a:t>air bag.  </a:t>
            </a:r>
            <a:endParaRPr lang="en-US" sz="2000" dirty="0"/>
          </a:p>
          <a:p>
            <a:r>
              <a:rPr lang="en-US" sz="2000" dirty="0" smtClean="0"/>
              <a:t>If a rear </a:t>
            </a:r>
            <a:r>
              <a:rPr lang="en-US" sz="2000" dirty="0"/>
              <a:t>facing CR </a:t>
            </a:r>
            <a:r>
              <a:rPr lang="en-US" sz="2000" dirty="0" smtClean="0"/>
              <a:t>is installed </a:t>
            </a:r>
            <a:r>
              <a:rPr lang="en-US" sz="2000" dirty="0"/>
              <a:t>in the 2nd row center seat, move the 2nd row seat rearward whenever possible to avoid interaction with the </a:t>
            </a:r>
            <a:r>
              <a:rPr lang="en-US" sz="2000" dirty="0" smtClean="0"/>
              <a:t>air bag.</a:t>
            </a:r>
            <a:endParaRPr lang="en-US" sz="2000" dirty="0"/>
          </a:p>
        </p:txBody>
      </p:sp>
      <p:sp>
        <p:nvSpPr>
          <p:cNvPr id="5" name="Slide Number Placeholder 4"/>
          <p:cNvSpPr>
            <a:spLocks noGrp="1"/>
          </p:cNvSpPr>
          <p:nvPr>
            <p:ph type="sldNum" sz="quarter" idx="11"/>
          </p:nvPr>
        </p:nvSpPr>
        <p:spPr/>
        <p:txBody>
          <a:bodyPr/>
          <a:lstStyle/>
          <a:p>
            <a:fld id="{0D344EBE-6B18-4946-9825-E4A3563E96B0}" type="slidenum">
              <a:rPr lang="en-US" smtClean="0"/>
              <a:pPr/>
              <a:t>38</a:t>
            </a:fld>
            <a:endParaRPr lang="en-US"/>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96307" y="2951340"/>
            <a:ext cx="2281529" cy="20153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28512" y="4702910"/>
            <a:ext cx="2103120" cy="1532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4"/>
          <p:cNvSpPr txBox="1">
            <a:spLocks noChangeArrowheads="1"/>
          </p:cNvSpPr>
          <p:nvPr/>
        </p:nvSpPr>
        <p:spPr bwMode="auto">
          <a:xfrm>
            <a:off x="461656" y="6158510"/>
            <a:ext cx="2592376" cy="276999"/>
          </a:xfrm>
          <a:prstGeom prst="rect">
            <a:avLst/>
          </a:prstGeom>
          <a:noFill/>
          <a:ln w="9525">
            <a:noFill/>
            <a:miter lim="800000"/>
            <a:headEnd/>
            <a:tailEnd/>
          </a:ln>
          <a:effectLst/>
        </p:spPr>
        <p:txBody>
          <a:bodyPr wrap="none">
            <a:spAutoFit/>
          </a:bodyPr>
          <a:lstStyle/>
          <a:p>
            <a:r>
              <a:rPr lang="en-US" sz="1200" dirty="0" smtClean="0"/>
              <a:t>Photos Courtesy of General Motors</a:t>
            </a:r>
            <a:endParaRPr lang="en-US" sz="1200" dirty="0"/>
          </a:p>
        </p:txBody>
      </p:sp>
    </p:spTree>
    <p:extLst>
      <p:ext uri="{BB962C8B-B14F-4D97-AF65-F5344CB8AC3E}">
        <p14:creationId xmlns:p14="http://schemas.microsoft.com/office/powerpoint/2010/main" val="4008509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Inflatable Seat Belts</a:t>
            </a:r>
            <a:endParaRPr lang="en-US" dirty="0"/>
          </a:p>
        </p:txBody>
      </p:sp>
      <p:sp>
        <p:nvSpPr>
          <p:cNvPr id="3" name="Content Placeholder 2"/>
          <p:cNvSpPr>
            <a:spLocks noGrp="1"/>
          </p:cNvSpPr>
          <p:nvPr>
            <p:ph idx="1"/>
          </p:nvPr>
        </p:nvSpPr>
        <p:spPr>
          <a:xfrm>
            <a:off x="429768" y="1633919"/>
            <a:ext cx="4322985" cy="4525962"/>
          </a:xfrm>
        </p:spPr>
        <p:txBody>
          <a:bodyPr/>
          <a:lstStyle/>
          <a:p>
            <a:r>
              <a:rPr lang="en-US" sz="2000" dirty="0" smtClean="0"/>
              <a:t>Generally deploy in front, side and roll over crashes</a:t>
            </a:r>
          </a:p>
          <a:p>
            <a:r>
              <a:rPr lang="en-US" sz="2000" dirty="0" smtClean="0"/>
              <a:t>Separate </a:t>
            </a:r>
            <a:r>
              <a:rPr lang="en-US" sz="2000" dirty="0"/>
              <a:t>lap </a:t>
            </a:r>
            <a:r>
              <a:rPr lang="en-US" sz="2000" dirty="0" smtClean="0"/>
              <a:t>belt and </a:t>
            </a:r>
            <a:r>
              <a:rPr lang="en-US" sz="2000" dirty="0"/>
              <a:t>shoulder </a:t>
            </a:r>
            <a:r>
              <a:rPr lang="en-US" sz="2000" dirty="0" smtClean="0"/>
              <a:t>belt with a sewn-on latch plate. </a:t>
            </a:r>
          </a:p>
          <a:p>
            <a:r>
              <a:rPr lang="en-US" sz="2000" dirty="0" smtClean="0"/>
              <a:t>Lap belt is a switchable retractor, shoulder belt is ELR</a:t>
            </a:r>
          </a:p>
          <a:p>
            <a:r>
              <a:rPr lang="en-US" sz="2000" dirty="0" smtClean="0"/>
              <a:t>The air bag is inside the shoulder belt webbing, which is thicker than the lap belt webbing.</a:t>
            </a:r>
          </a:p>
          <a:p>
            <a:r>
              <a:rPr lang="en-US" sz="2000" dirty="0" smtClean="0"/>
              <a:t>Check </a:t>
            </a:r>
            <a:r>
              <a:rPr lang="en-US" sz="2000" dirty="0"/>
              <a:t>CR Instructions or the SafeKids website to verify </a:t>
            </a:r>
            <a:r>
              <a:rPr lang="en-US" sz="2000" dirty="0" smtClean="0"/>
              <a:t>if a </a:t>
            </a:r>
            <a:r>
              <a:rPr lang="en-US" sz="2000" dirty="0"/>
              <a:t>specific CR can be used with the inflatable seat belt.</a:t>
            </a:r>
          </a:p>
          <a:p>
            <a:endParaRPr lang="en-US" sz="2000" dirty="0"/>
          </a:p>
        </p:txBody>
      </p:sp>
      <p:sp>
        <p:nvSpPr>
          <p:cNvPr id="5" name="Slide Number Placeholder 4"/>
          <p:cNvSpPr>
            <a:spLocks noGrp="1"/>
          </p:cNvSpPr>
          <p:nvPr>
            <p:ph type="sldNum" sz="quarter" idx="11"/>
          </p:nvPr>
        </p:nvSpPr>
        <p:spPr/>
        <p:txBody>
          <a:bodyPr/>
          <a:lstStyle/>
          <a:p>
            <a:fld id="{0D344EBE-6B18-4946-9825-E4A3563E96B0}" type="slidenum">
              <a:rPr lang="en-US" smtClean="0"/>
              <a:pPr/>
              <a:t>39</a:t>
            </a:fld>
            <a:endParaRPr lang="en-US"/>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87" y="1717597"/>
            <a:ext cx="2726957" cy="262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
          <p:cNvGrpSpPr>
            <a:grpSpLocks/>
          </p:cNvGrpSpPr>
          <p:nvPr/>
        </p:nvGrpSpPr>
        <p:grpSpPr bwMode="auto">
          <a:xfrm>
            <a:off x="4739017" y="1912141"/>
            <a:ext cx="1447800" cy="2387600"/>
            <a:chOff x="7331998" y="2564709"/>
            <a:chExt cx="1447800" cy="2386519"/>
          </a:xfrm>
        </p:grpSpPr>
        <p:sp>
          <p:nvSpPr>
            <p:cNvPr id="8" name="TextBox 11"/>
            <p:cNvSpPr txBox="1">
              <a:spLocks noChangeArrowheads="1"/>
            </p:cNvSpPr>
            <p:nvPr/>
          </p:nvSpPr>
          <p:spPr bwMode="auto">
            <a:xfrm>
              <a:off x="7331998" y="4012509"/>
              <a:ext cx="1447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sz="1100" dirty="0"/>
                <a:t>Inflatable belts are identified with a  permanent label on the shoulder belt</a:t>
              </a:r>
            </a:p>
          </p:txBody>
        </p:sp>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564709"/>
              <a:ext cx="1388398" cy="134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370098" y="2577403"/>
              <a:ext cx="1409700" cy="2350024"/>
            </a:xfrm>
            <a:prstGeom prst="rect">
              <a:avLst/>
            </a:prstGeom>
            <a:noFill/>
            <a:ln w="28575"/>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54836" y="4461509"/>
            <a:ext cx="3693410" cy="196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5997388" y="4034118"/>
            <a:ext cx="323899" cy="808226"/>
          </a:xfrm>
          <a:prstGeom prst="straightConnector1">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497652" y="6167388"/>
            <a:ext cx="2985113" cy="276999"/>
          </a:xfrm>
          <a:prstGeom prst="rect">
            <a:avLst/>
          </a:prstGeom>
          <a:noFill/>
          <a:ln w="9525">
            <a:noFill/>
            <a:miter lim="800000"/>
            <a:headEnd/>
            <a:tailEnd/>
          </a:ln>
          <a:effectLst/>
        </p:spPr>
        <p:txBody>
          <a:bodyPr wrap="none">
            <a:spAutoFit/>
          </a:bodyPr>
          <a:lstStyle/>
          <a:p>
            <a:r>
              <a:rPr lang="en-US" sz="1200" dirty="0" smtClean="0"/>
              <a:t>Photos Courtesy of Ford Motor Company</a:t>
            </a:r>
            <a:endParaRPr lang="en-US" sz="1200" dirty="0"/>
          </a:p>
        </p:txBody>
      </p:sp>
    </p:spTree>
    <p:extLst>
      <p:ext uri="{BB962C8B-B14F-4D97-AF65-F5344CB8AC3E}">
        <p14:creationId xmlns:p14="http://schemas.microsoft.com/office/powerpoint/2010/main" val="256106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489FBBC4-4030-41D2-988F-20A89F21DDCD}" type="slidenum">
              <a:rPr lang="en-US"/>
              <a:pPr/>
              <a:t>4</a:t>
            </a:fld>
            <a:endParaRPr lang="en-US"/>
          </a:p>
        </p:txBody>
      </p:sp>
      <p:sp>
        <p:nvSpPr>
          <p:cNvPr id="3074" name="Rectangle 2"/>
          <p:cNvSpPr>
            <a:spLocks noGrp="1" noChangeArrowheads="1"/>
          </p:cNvSpPr>
          <p:nvPr>
            <p:ph type="ctrTitle" idx="4294967295"/>
          </p:nvPr>
        </p:nvSpPr>
        <p:spPr/>
        <p:txBody>
          <a:bodyPr bIns="45720" anchor="ctr"/>
          <a:lstStyle/>
          <a:p>
            <a:pPr eaLnBrk="1" hangingPunct="1"/>
            <a:r>
              <a:rPr lang="en-US" sz="8000" smtClean="0">
                <a:latin typeface="Arial" pitchFamily="34" charset="0"/>
                <a:ea typeface="ＭＳ Ｐゴシック" pitchFamily="34" charset="-128"/>
              </a:rPr>
              <a:t>Boosters</a:t>
            </a:r>
          </a:p>
        </p:txBody>
      </p:sp>
      <p:pic>
        <p:nvPicPr>
          <p:cNvPr id="173059"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069" y="1981200"/>
            <a:ext cx="5786661"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D3D74FEC-79F7-4684-AC8A-3B4382D16DDC}" type="slidenum">
              <a:rPr lang="en-US"/>
              <a:pPr/>
              <a:t>40</a:t>
            </a:fld>
            <a:endParaRPr lang="en-US"/>
          </a:p>
        </p:txBody>
      </p:sp>
      <p:sp>
        <p:nvSpPr>
          <p:cNvPr id="25602" name="Rectangle 2"/>
          <p:cNvSpPr>
            <a:spLocks noGrp="1" noChangeArrowheads="1"/>
          </p:cNvSpPr>
          <p:nvPr>
            <p:ph type="title" idx="4294967295"/>
          </p:nvPr>
        </p:nvSpPr>
        <p:spPr/>
        <p:txBody>
          <a:bodyPr bIns="45720" anchor="ctr"/>
          <a:lstStyle/>
          <a:p>
            <a:pPr eaLnBrk="1" hangingPunct="1"/>
            <a:r>
              <a:rPr lang="en-US" sz="4000" dirty="0" smtClean="0">
                <a:latin typeface="Arial" pitchFamily="34" charset="0"/>
                <a:ea typeface="ＭＳ Ｐゴシック" pitchFamily="34" charset="-128"/>
              </a:rPr>
              <a:t>NHTSA Side Air Bag (SAB) Recommendations</a:t>
            </a:r>
          </a:p>
        </p:txBody>
      </p:sp>
      <p:sp>
        <p:nvSpPr>
          <p:cNvPr id="70659" name="Rectangle 3"/>
          <p:cNvSpPr>
            <a:spLocks noGrp="1" noChangeArrowheads="1"/>
          </p:cNvSpPr>
          <p:nvPr>
            <p:ph type="body" idx="4294967295"/>
          </p:nvPr>
        </p:nvSpPr>
        <p:spPr>
          <a:xfrm>
            <a:off x="457200" y="1643063"/>
            <a:ext cx="8229600" cy="4170362"/>
          </a:xfrm>
        </p:spPr>
        <p:txBody>
          <a:bodyPr/>
          <a:lstStyle/>
          <a:p>
            <a:pPr marL="0" indent="0" eaLnBrk="1" hangingPunct="1">
              <a:lnSpc>
                <a:spcPct val="90000"/>
              </a:lnSpc>
              <a:buFontTx/>
              <a:buNone/>
            </a:pPr>
            <a:r>
              <a:rPr lang="en-US" sz="2200" dirty="0" smtClean="0">
                <a:latin typeface="Calibri" pitchFamily="34" charset="0"/>
                <a:ea typeface="ＭＳ Ｐゴシック" pitchFamily="34" charset="-128"/>
              </a:rPr>
              <a:t>All air bags (frontal or side) are supplemental safety devices and are intended to work best in combination with seat belts. Therefore, even with SABs that meet TWG* testing procedures, make sure that:</a:t>
            </a:r>
          </a:p>
          <a:p>
            <a:pPr marL="579438" lvl="1" indent="-290513" eaLnBrk="1" hangingPunct="1">
              <a:lnSpc>
                <a:spcPct val="90000"/>
              </a:lnSpc>
            </a:pPr>
            <a:r>
              <a:rPr lang="en-US" sz="2200" dirty="0" smtClean="0">
                <a:latin typeface="Calibri" pitchFamily="34" charset="0"/>
                <a:ea typeface="ＭＳ Ｐゴシック" pitchFamily="34" charset="-128"/>
              </a:rPr>
              <a:t>ALL children use a safety restraint appropriate for their age and size (this could be a safety seat, booster seat or adult seat belt).</a:t>
            </a:r>
          </a:p>
          <a:p>
            <a:pPr marL="579438" lvl="1" indent="-290513" eaLnBrk="1" hangingPunct="1">
              <a:lnSpc>
                <a:spcPct val="90000"/>
              </a:lnSpc>
            </a:pPr>
            <a:r>
              <a:rPr lang="en-US" sz="2200" dirty="0" smtClean="0">
                <a:latin typeface="Calibri" pitchFamily="34" charset="0"/>
                <a:ea typeface="ＭＳ Ｐゴシック" pitchFamily="34" charset="-128"/>
              </a:rPr>
              <a:t>NEVER place a rear-facing infant seat in the front seat of a vehicle with a front passenger air bag.</a:t>
            </a:r>
          </a:p>
          <a:p>
            <a:pPr marL="579438" lvl="1" indent="-290513" eaLnBrk="1" hangingPunct="1">
              <a:lnSpc>
                <a:spcPct val="90000"/>
              </a:lnSpc>
            </a:pPr>
            <a:r>
              <a:rPr lang="en-US" sz="2200" dirty="0" smtClean="0">
                <a:latin typeface="Calibri" pitchFamily="34" charset="0"/>
                <a:ea typeface="ＭＳ Ｐゴシック" pitchFamily="34" charset="-128"/>
              </a:rPr>
              <a:t>To minimize injury risks, NHTSA recommends that children not lean or rest against chest-only or head/chest combination SABs.</a:t>
            </a:r>
          </a:p>
          <a:p>
            <a:pPr marL="579438" lvl="1" indent="-290513" eaLnBrk="1" hangingPunct="1">
              <a:lnSpc>
                <a:spcPct val="90000"/>
              </a:lnSpc>
            </a:pPr>
            <a:r>
              <a:rPr lang="en-US" sz="2200" dirty="0" smtClean="0">
                <a:latin typeface="Calibri" pitchFamily="34" charset="0"/>
                <a:ea typeface="ＭＳ Ｐゴシック" pitchFamily="34" charset="-128"/>
              </a:rPr>
              <a:t>NHTSA has not seen any indication of risks to children from current [inflatable curtains].</a:t>
            </a:r>
            <a:endParaRPr lang="en-US" sz="2200" dirty="0" smtClean="0">
              <a:latin typeface="Arial" pitchFamily="34" charset="0"/>
              <a:ea typeface="ＭＳ Ｐゴシック" pitchFamily="34" charset="-128"/>
            </a:endParaRPr>
          </a:p>
        </p:txBody>
      </p:sp>
      <p:sp>
        <p:nvSpPr>
          <p:cNvPr id="207876" name="Text Box 4"/>
          <p:cNvSpPr txBox="1">
            <a:spLocks noChangeArrowheads="1"/>
          </p:cNvSpPr>
          <p:nvPr/>
        </p:nvSpPr>
        <p:spPr bwMode="auto">
          <a:xfrm>
            <a:off x="381000" y="5496841"/>
            <a:ext cx="8458200" cy="974113"/>
          </a:xfrm>
          <a:prstGeom prst="rect">
            <a:avLst/>
          </a:prstGeom>
          <a:noFill/>
          <a:ln w="9525">
            <a:noFill/>
            <a:miter lim="800000"/>
            <a:headEnd/>
            <a:tailEnd/>
          </a:ln>
        </p:spPr>
        <p:txBody>
          <a:bodyPr>
            <a:spAutoFit/>
          </a:bodyPr>
          <a:lstStyle/>
          <a:p>
            <a:pPr>
              <a:lnSpc>
                <a:spcPct val="80000"/>
              </a:lnSpc>
              <a:spcBef>
                <a:spcPts val="0"/>
              </a:spcBef>
              <a:spcAft>
                <a:spcPts val="900"/>
              </a:spcAft>
            </a:pPr>
            <a:r>
              <a:rPr lang="en-US" sz="1400" dirty="0" smtClean="0">
                <a:latin typeface="Tahoma" pitchFamily="34" charset="0"/>
              </a:rPr>
              <a:t>*TWG = Technical Working Group: the industry group that established test procedures to confirm a low risk of injury to out-of-position small occupants from deploying side air bags (SABs).</a:t>
            </a:r>
          </a:p>
          <a:p>
            <a:pPr>
              <a:lnSpc>
                <a:spcPct val="80000"/>
              </a:lnSpc>
              <a:spcBef>
                <a:spcPts val="600"/>
              </a:spcBef>
            </a:pPr>
            <a:r>
              <a:rPr lang="en-US" sz="1400" dirty="0" smtClean="0">
                <a:latin typeface="Tahoma" pitchFamily="34" charset="0"/>
              </a:rPr>
              <a:t>Source</a:t>
            </a:r>
            <a:r>
              <a:rPr lang="en-US" sz="1400" dirty="0">
                <a:latin typeface="Tahoma" pitchFamily="34" charset="0"/>
              </a:rPr>
              <a:t>: NHTSA: Frequently Asked Questions About Side-Impact Air Bags (SABs), April 15, 2005. </a:t>
            </a:r>
            <a:r>
              <a:rPr lang="en-US" sz="1400" i="1" dirty="0">
                <a:latin typeface="Tahoma" pitchFamily="34" charset="0"/>
              </a:rPr>
              <a:t>National Child Passenger Safety Certification Training Student Manual, April 2007 (R01/08)</a:t>
            </a:r>
            <a:r>
              <a:rPr lang="en-US" sz="1400" dirty="0">
                <a:latin typeface="Tahoma" pitchFamily="34" charset="0"/>
              </a:rPr>
              <a:t>, </a:t>
            </a:r>
            <a:r>
              <a:rPr lang="en-US" sz="1400" dirty="0" err="1">
                <a:latin typeface="Tahoma" pitchFamily="34" charset="0"/>
              </a:rPr>
              <a:t>pp</a:t>
            </a:r>
            <a:r>
              <a:rPr lang="en-US" sz="1400" dirty="0">
                <a:latin typeface="Tahoma" pitchFamily="34" charset="0"/>
              </a:rPr>
              <a:t> 253-256.</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53433236-022D-4947-B942-BD2D53537DED}" type="slidenum">
              <a:rPr lang="en-US"/>
              <a:pPr/>
              <a:t>41</a:t>
            </a:fld>
            <a:endParaRPr lang="en-US"/>
          </a:p>
        </p:txBody>
      </p:sp>
      <p:sp>
        <p:nvSpPr>
          <p:cNvPr id="208898" name="Rectangle 2"/>
          <p:cNvSpPr>
            <a:spLocks noGrp="1" noChangeArrowheads="1"/>
          </p:cNvSpPr>
          <p:nvPr>
            <p:ph type="title" idx="4294967295"/>
          </p:nvPr>
        </p:nvSpPr>
        <p:spPr>
          <a:xfrm>
            <a:off x="457200" y="612775"/>
            <a:ext cx="6865938" cy="584200"/>
          </a:xfrm>
          <a:noFill/>
        </p:spPr>
        <p:txBody>
          <a:bodyPr>
            <a:spAutoFit/>
          </a:bodyPr>
          <a:lstStyle/>
          <a:p>
            <a:r>
              <a:rPr lang="en-US" smtClean="0">
                <a:latin typeface="Arial" pitchFamily="34" charset="0"/>
                <a:ea typeface="ＭＳ Ｐゴシック" pitchFamily="34" charset="-128"/>
              </a:rPr>
              <a:t>Don’t Forget!</a:t>
            </a:r>
          </a:p>
        </p:txBody>
      </p:sp>
      <p:sp>
        <p:nvSpPr>
          <p:cNvPr id="208899" name="Rectangle 3"/>
          <p:cNvSpPr>
            <a:spLocks noGrp="1" noChangeArrowheads="1"/>
          </p:cNvSpPr>
          <p:nvPr>
            <p:ph type="body" idx="4294967295"/>
          </p:nvPr>
        </p:nvSpPr>
        <p:spPr>
          <a:xfrm>
            <a:off x="457200" y="1501775"/>
            <a:ext cx="8229600" cy="4114800"/>
          </a:xfrm>
        </p:spPr>
        <p:txBody>
          <a:bodyPr/>
          <a:lstStyle/>
          <a:p>
            <a:pPr marL="0" indent="0" algn="ctr">
              <a:buFontTx/>
              <a:buNone/>
            </a:pPr>
            <a:r>
              <a:rPr lang="en-US" smtClean="0">
                <a:latin typeface="Arial" pitchFamily="34" charset="0"/>
                <a:ea typeface="ＭＳ Ｐゴシック" pitchFamily="34" charset="-128"/>
              </a:rPr>
              <a:t>Children under the age of 13 are safest sitting in the rear seat properly restrained.</a:t>
            </a:r>
          </a:p>
        </p:txBody>
      </p:sp>
      <p:pic>
        <p:nvPicPr>
          <p:cNvPr id="20890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5013" y="2687218"/>
            <a:ext cx="2439987" cy="364573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51341514-992D-4784-8C2A-DCB8E6275E3E}" type="slidenum">
              <a:rPr lang="en-US"/>
              <a:pPr/>
              <a:t>42</a:t>
            </a:fld>
            <a:endParaRPr lang="en-US"/>
          </a:p>
        </p:txBody>
      </p:sp>
      <p:sp>
        <p:nvSpPr>
          <p:cNvPr id="59394"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FYI</a:t>
            </a:r>
          </a:p>
        </p:txBody>
      </p:sp>
      <p:sp>
        <p:nvSpPr>
          <p:cNvPr id="59395" name="Rectangle 3"/>
          <p:cNvSpPr>
            <a:spLocks noGrp="1" noChangeArrowheads="1"/>
          </p:cNvSpPr>
          <p:nvPr>
            <p:ph type="body" idx="4294967295"/>
          </p:nvPr>
        </p:nvSpPr>
        <p:spPr/>
        <p:txBody>
          <a:bodyPr/>
          <a:lstStyle/>
          <a:p>
            <a:pPr eaLnBrk="1" hangingPunct="1"/>
            <a:r>
              <a:rPr lang="en-US" smtClean="0">
                <a:latin typeface="Calibri" pitchFamily="34" charset="0"/>
                <a:ea typeface="ＭＳ Ｐゴシック" pitchFamily="34" charset="-128"/>
              </a:rPr>
              <a:t>Pregnant women should always wear their seat belts. </a:t>
            </a:r>
          </a:p>
          <a:p>
            <a:pPr eaLnBrk="1" hangingPunct="1"/>
            <a:r>
              <a:rPr lang="en-US" smtClean="0">
                <a:latin typeface="Calibri" pitchFamily="34" charset="0"/>
                <a:ea typeface="ＭＳ Ｐゴシック" pitchFamily="34" charset="-128"/>
              </a:rPr>
              <a:t>They should sit as far back as possible from the air bag with the lap portion 		     of the belt correctly positioned 	          over the hips (not the stomach)		  and the shoulder portion 			       across the chest. </a:t>
            </a:r>
          </a:p>
        </p:txBody>
      </p:sp>
      <p:pic>
        <p:nvPicPr>
          <p:cNvPr id="209924" name="Picture 4" descr="Pregn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4075" y="3352800"/>
            <a:ext cx="2857500" cy="2838450"/>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657DC1E2-E865-42F6-B492-0FD527B9DBC3}" type="slidenum">
              <a:rPr lang="en-US"/>
              <a:pPr/>
              <a:t>43</a:t>
            </a:fld>
            <a:endParaRPr lang="en-US"/>
          </a:p>
        </p:txBody>
      </p:sp>
      <p:sp>
        <p:nvSpPr>
          <p:cNvPr id="28674"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When In Doubt, Check It Out! Read The Manual. </a:t>
            </a:r>
          </a:p>
        </p:txBody>
      </p:sp>
      <p:pic>
        <p:nvPicPr>
          <p:cNvPr id="21094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0888" y="1752600"/>
            <a:ext cx="5602224" cy="4376738"/>
          </a:xfrm>
          <a:prstGeom prst="rect">
            <a:avLst/>
          </a:prstGeom>
          <a:noFill/>
          <a:ln w="9525">
            <a:solidFill>
              <a:schemeClr val="tx1"/>
            </a:solidFill>
            <a:miter lim="800000"/>
            <a:headEnd/>
            <a:tailEnd/>
          </a:ln>
        </p:spPr>
      </p:pic>
      <p:sp>
        <p:nvSpPr>
          <p:cNvPr id="6" name="Text Box 4"/>
          <p:cNvSpPr txBox="1">
            <a:spLocks noChangeArrowheads="1"/>
          </p:cNvSpPr>
          <p:nvPr/>
        </p:nvSpPr>
        <p:spPr bwMode="auto">
          <a:xfrm>
            <a:off x="381000" y="6200929"/>
            <a:ext cx="8458200" cy="240066"/>
          </a:xfrm>
          <a:prstGeom prst="rect">
            <a:avLst/>
          </a:prstGeom>
          <a:noFill/>
          <a:ln w="9525">
            <a:noFill/>
            <a:miter lim="800000"/>
            <a:headEnd/>
            <a:tailEnd/>
          </a:ln>
        </p:spPr>
        <p:txBody>
          <a:bodyPr>
            <a:spAutoFit/>
          </a:bodyPr>
          <a:lstStyle/>
          <a:p>
            <a:pPr>
              <a:lnSpc>
                <a:spcPct val="80000"/>
              </a:lnSpc>
              <a:spcBef>
                <a:spcPts val="600"/>
              </a:spcBef>
            </a:pPr>
            <a:r>
              <a:rPr lang="en-US" sz="1200" dirty="0" smtClean="0">
                <a:latin typeface="Tahoma" pitchFamily="34" charset="0"/>
              </a:rPr>
              <a:t>Source: 2012 Ford F150 Owner’s Manual.</a:t>
            </a:r>
            <a:endParaRPr lang="en-US" sz="1200" dirty="0">
              <a:latin typeface="Tahom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6"/>
          <p:cNvSpPr>
            <a:spLocks noGrp="1" noChangeArrowheads="1"/>
          </p:cNvSpPr>
          <p:nvPr>
            <p:ph type="title" idx="4294967295"/>
          </p:nvPr>
        </p:nvSpPr>
        <p:spPr>
          <a:xfrm>
            <a:off x="457200" y="2286000"/>
            <a:ext cx="8229600" cy="1371600"/>
          </a:xfrm>
        </p:spPr>
        <p:txBody>
          <a:bodyPr bIns="45720" anchor="ctr"/>
          <a:lstStyle/>
          <a:p>
            <a:pPr algn="ctr" eaLnBrk="1" hangingPunct="1"/>
            <a:r>
              <a:rPr lang="en-US" smtClean="0">
                <a:latin typeface="Arial" pitchFamily="34" charset="0"/>
                <a:ea typeface="ＭＳ Ｐゴシック" pitchFamily="34" charset="-128"/>
                <a:hlinkClick r:id="rId2"/>
              </a:rPr>
              <a:t>Take the Quiz:</a:t>
            </a:r>
            <a:endParaRPr lang="en-US" smtClean="0">
              <a:latin typeface="Arial" pitchFamily="34" charset="0"/>
              <a:ea typeface="ＭＳ Ｐゴシック" pitchFamily="34" charset="-128"/>
            </a:endParaRPr>
          </a:p>
        </p:txBody>
      </p:sp>
      <p:sp>
        <p:nvSpPr>
          <p:cNvPr id="211971" name="Text Box 7"/>
          <p:cNvSpPr txBox="1">
            <a:spLocks noChangeArrowheads="1"/>
          </p:cNvSpPr>
          <p:nvPr/>
        </p:nvSpPr>
        <p:spPr bwMode="auto">
          <a:xfrm>
            <a:off x="1635939" y="3953256"/>
            <a:ext cx="5955486" cy="369332"/>
          </a:xfrm>
          <a:prstGeom prst="rect">
            <a:avLst/>
          </a:prstGeom>
          <a:noFill/>
          <a:ln w="12700">
            <a:noFill/>
            <a:miter lim="800000"/>
            <a:headEnd/>
            <a:tailEnd/>
          </a:ln>
        </p:spPr>
        <p:txBody>
          <a:bodyPr wrap="square">
            <a:spAutoFit/>
          </a:bodyPr>
          <a:lstStyle/>
          <a:p>
            <a:pPr algn="ctr" eaLnBrk="0" hangingPunct="0"/>
            <a:r>
              <a:rPr lang="en-US" b="1" dirty="0">
                <a:latin typeface="Tahoma" pitchFamily="34" charset="0"/>
              </a:rPr>
              <a:t>http://cpsboard.org/quiz-test-2/</a:t>
            </a:r>
          </a:p>
        </p:txBody>
      </p:sp>
      <p:sp>
        <p:nvSpPr>
          <p:cNvPr id="5" name="Slide Number Placeholder 4"/>
          <p:cNvSpPr>
            <a:spLocks noGrp="1"/>
          </p:cNvSpPr>
          <p:nvPr>
            <p:ph type="sldNum" sz="quarter" idx="11"/>
          </p:nvPr>
        </p:nvSpPr>
        <p:spPr/>
        <p:txBody>
          <a:bodyPr/>
          <a:lstStyle/>
          <a:p>
            <a:fld id="{0D344EBE-6B18-4946-9825-E4A3563E96B0}"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1"/>
          </p:nvPr>
        </p:nvSpPr>
        <p:spPr/>
        <p:txBody>
          <a:bodyPr/>
          <a:lstStyle/>
          <a:p>
            <a:fld id="{A624C866-483B-47DA-AB0B-CC88466CD212}" type="slidenum">
              <a:rPr lang="en-US"/>
              <a:pPr/>
              <a:t>5</a:t>
            </a:fld>
            <a:endParaRPr lang="en-US"/>
          </a:p>
        </p:txBody>
      </p:sp>
      <p:sp>
        <p:nvSpPr>
          <p:cNvPr id="176133" name="Rectangle 5"/>
          <p:cNvSpPr>
            <a:spLocks noGrp="1" noChangeArrowheads="1"/>
          </p:cNvSpPr>
          <p:nvPr>
            <p:ph type="title" idx="4294967295"/>
          </p:nvPr>
        </p:nvSpPr>
        <p:spPr/>
        <p:txBody>
          <a:bodyPr/>
          <a:lstStyle/>
          <a:p>
            <a:r>
              <a:rPr lang="en-US" sz="4000" smtClean="0">
                <a:latin typeface="Arial" pitchFamily="34" charset="0"/>
                <a:ea typeface="ＭＳ Ｐゴシック" pitchFamily="34" charset="-128"/>
              </a:rPr>
              <a:t>Belt Positioning Booster Effectiveness</a:t>
            </a:r>
          </a:p>
        </p:txBody>
      </p:sp>
      <p:sp>
        <p:nvSpPr>
          <p:cNvPr id="118787" name="Rectangle 3"/>
          <p:cNvSpPr>
            <a:spLocks noGrp="1" noChangeArrowheads="1"/>
          </p:cNvSpPr>
          <p:nvPr>
            <p:ph type="body" idx="4294967295"/>
          </p:nvPr>
        </p:nvSpPr>
        <p:spPr>
          <a:xfrm>
            <a:off x="457200" y="1643063"/>
            <a:ext cx="4038600" cy="4525962"/>
          </a:xfrm>
        </p:spPr>
        <p:txBody>
          <a:bodyPr/>
          <a:lstStyle/>
          <a:p>
            <a:pPr marL="0" indent="0" eaLnBrk="1" hangingPunct="1">
              <a:lnSpc>
                <a:spcPct val="90000"/>
              </a:lnSpc>
              <a:buFontTx/>
              <a:buNone/>
            </a:pPr>
            <a:r>
              <a:rPr lang="en-US" sz="2400" dirty="0" smtClean="0">
                <a:latin typeface="Arial" pitchFamily="34" charset="0"/>
                <a:ea typeface="ＭＳ Ｐゴシック" pitchFamily="34" charset="-128"/>
              </a:rPr>
              <a:t>A new study, including a greater percentage of children aged 6 to 8 years than in previous studies, found that children who were 4-8 years of age and using BPB seats were 45% less likely to sustain injuries than similarly aged children who were using the vehicle seat belt*.</a:t>
            </a:r>
          </a:p>
        </p:txBody>
      </p:sp>
      <p:sp>
        <p:nvSpPr>
          <p:cNvPr id="176132" name="Text Box 4"/>
          <p:cNvSpPr txBox="1">
            <a:spLocks noChangeArrowheads="1"/>
          </p:cNvSpPr>
          <p:nvPr/>
        </p:nvSpPr>
        <p:spPr bwMode="auto">
          <a:xfrm>
            <a:off x="458788" y="5826125"/>
            <a:ext cx="8345487" cy="519113"/>
          </a:xfrm>
          <a:prstGeom prst="rect">
            <a:avLst/>
          </a:prstGeom>
          <a:noFill/>
          <a:ln w="9525">
            <a:noFill/>
            <a:miter lim="800000"/>
            <a:headEnd/>
            <a:tailEnd/>
          </a:ln>
          <a:effectLst/>
        </p:spPr>
        <p:txBody>
          <a:bodyPr>
            <a:spAutoFit/>
          </a:bodyPr>
          <a:lstStyle/>
          <a:p>
            <a:r>
              <a:rPr lang="en-US" sz="1600"/>
              <a:t>*</a:t>
            </a:r>
            <a:r>
              <a:rPr lang="en-US" sz="1200"/>
              <a:t>K.B. Arbogast, J.S. Jermakian, M.J. Kallan, and D.R. Durbin. </a:t>
            </a:r>
            <a:r>
              <a:rPr lang="en-US" sz="1200" i="1"/>
              <a:t>Effectiveness of Belt Positioning Booster Seats: An Updated Assessment</a:t>
            </a:r>
            <a:r>
              <a:rPr lang="en-US" sz="1200"/>
              <a:t>. Pediatrics 2009;124;1281-1286; originally published online Oct 19, 2009.</a:t>
            </a:r>
          </a:p>
        </p:txBody>
      </p:sp>
      <p:pic>
        <p:nvPicPr>
          <p:cNvPr id="176137" name="Picture 9" descr="0033M_HighbackY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921000"/>
            <a:ext cx="2108200" cy="2667000"/>
          </a:xfrm>
          <a:prstGeom prst="rect">
            <a:avLst/>
          </a:prstGeom>
          <a:noFill/>
        </p:spPr>
      </p:pic>
      <p:pic>
        <p:nvPicPr>
          <p:cNvPr id="176138" name="Picture 10" descr="0034M_HighbackNo"/>
          <p:cNvPicPr>
            <a:picLocks noChangeAspect="1" noChangeArrowheads="1"/>
          </p:cNvPicPr>
          <p:nvPr/>
        </p:nvPicPr>
        <p:blipFill>
          <a:blip r:embed="rId3" cstate="print">
            <a:extLst>
              <a:ext uri="{28A0092B-C50C-407E-A947-70E740481C1C}">
                <a14:useLocalDpi xmlns:a14="http://schemas.microsoft.com/office/drawing/2010/main" val="0"/>
              </a:ext>
            </a:extLst>
          </a:blip>
          <a:srcRect r="-223"/>
          <a:stretch>
            <a:fillRect/>
          </a:stretch>
        </p:blipFill>
        <p:spPr bwMode="auto">
          <a:xfrm>
            <a:off x="4584700" y="1701800"/>
            <a:ext cx="2133600" cy="2908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1"/>
          </p:nvPr>
        </p:nvSpPr>
        <p:spPr/>
        <p:txBody>
          <a:bodyPr/>
          <a:lstStyle/>
          <a:p>
            <a:fld id="{AB557A8E-A3CE-474E-9E83-EC0A51395CAE}" type="slidenum">
              <a:rPr lang="en-US"/>
              <a:pPr/>
              <a:t>6</a:t>
            </a:fld>
            <a:endParaRPr lang="en-US"/>
          </a:p>
        </p:txBody>
      </p:sp>
      <p:sp>
        <p:nvSpPr>
          <p:cNvPr id="5122"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Types of Booster Seats: </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Belt Positioning Boosters</a:t>
            </a:r>
          </a:p>
        </p:txBody>
      </p:sp>
      <p:grpSp>
        <p:nvGrpSpPr>
          <p:cNvPr id="178179" name="Group 3"/>
          <p:cNvGrpSpPr>
            <a:grpSpLocks/>
          </p:cNvGrpSpPr>
          <p:nvPr/>
        </p:nvGrpSpPr>
        <p:grpSpPr bwMode="auto">
          <a:xfrm>
            <a:off x="1333500" y="1906588"/>
            <a:ext cx="6392863" cy="4189412"/>
            <a:chOff x="840" y="1201"/>
            <a:chExt cx="4027" cy="2639"/>
          </a:xfrm>
        </p:grpSpPr>
        <p:grpSp>
          <p:nvGrpSpPr>
            <p:cNvPr id="178180" name="Group 4"/>
            <p:cNvGrpSpPr>
              <a:grpSpLocks/>
            </p:cNvGrpSpPr>
            <p:nvPr/>
          </p:nvGrpSpPr>
          <p:grpSpPr bwMode="auto">
            <a:xfrm>
              <a:off x="840" y="1201"/>
              <a:ext cx="1608" cy="2639"/>
              <a:chOff x="648" y="1152"/>
              <a:chExt cx="1608" cy="2639"/>
            </a:xfrm>
          </p:grpSpPr>
          <p:pic>
            <p:nvPicPr>
              <p:cNvPr id="178181" name="Picture 8" descr="0030M BacklessBooster_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 y="1488"/>
                <a:ext cx="1608" cy="2303"/>
              </a:xfrm>
              <a:prstGeom prst="rect">
                <a:avLst/>
              </a:prstGeom>
              <a:noFill/>
              <a:ln w="9525">
                <a:noFill/>
                <a:miter lim="800000"/>
                <a:headEnd/>
                <a:tailEnd/>
              </a:ln>
            </p:spPr>
          </p:pic>
          <p:sp>
            <p:nvSpPr>
              <p:cNvPr id="178182" name="Text Box 6"/>
              <p:cNvSpPr txBox="1">
                <a:spLocks noChangeArrowheads="1"/>
              </p:cNvSpPr>
              <p:nvPr/>
            </p:nvSpPr>
            <p:spPr bwMode="auto">
              <a:xfrm>
                <a:off x="896" y="1152"/>
                <a:ext cx="1113" cy="288"/>
              </a:xfrm>
              <a:prstGeom prst="rect">
                <a:avLst/>
              </a:prstGeom>
              <a:noFill/>
              <a:ln w="12700">
                <a:noFill/>
                <a:miter lim="800000"/>
                <a:headEnd/>
                <a:tailEnd/>
              </a:ln>
              <a:effectLst/>
            </p:spPr>
            <p:txBody>
              <a:bodyPr wrap="none">
                <a:spAutoFit/>
              </a:bodyPr>
              <a:lstStyle/>
              <a:p>
                <a:pPr eaLnBrk="0" hangingPunct="0"/>
                <a:r>
                  <a:rPr lang="en-US" sz="2400" b="1">
                    <a:solidFill>
                      <a:schemeClr val="tx2"/>
                    </a:solidFill>
                    <a:latin typeface="Tahoma" pitchFamily="34" charset="0"/>
                  </a:rPr>
                  <a:t>BACKLESS</a:t>
                </a:r>
              </a:p>
            </p:txBody>
          </p:sp>
        </p:grpSp>
        <p:grpSp>
          <p:nvGrpSpPr>
            <p:cNvPr id="178183" name="Group 7"/>
            <p:cNvGrpSpPr>
              <a:grpSpLocks/>
            </p:cNvGrpSpPr>
            <p:nvPr/>
          </p:nvGrpSpPr>
          <p:grpSpPr bwMode="auto">
            <a:xfrm>
              <a:off x="3168" y="1201"/>
              <a:ext cx="1699" cy="2639"/>
              <a:chOff x="3360" y="1152"/>
              <a:chExt cx="1699" cy="2639"/>
            </a:xfrm>
          </p:grpSpPr>
          <p:pic>
            <p:nvPicPr>
              <p:cNvPr id="178184" name="Picture 9" descr="0031M HighBackBooster_C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 y="1488"/>
                <a:ext cx="1699" cy="2303"/>
              </a:xfrm>
              <a:prstGeom prst="rect">
                <a:avLst/>
              </a:prstGeom>
              <a:noFill/>
              <a:ln w="9525">
                <a:noFill/>
                <a:miter lim="800000"/>
                <a:headEnd/>
                <a:tailEnd/>
              </a:ln>
            </p:spPr>
          </p:pic>
          <p:sp>
            <p:nvSpPr>
              <p:cNvPr id="178185" name="Text Box 9"/>
              <p:cNvSpPr txBox="1">
                <a:spLocks noChangeArrowheads="1"/>
              </p:cNvSpPr>
              <p:nvPr/>
            </p:nvSpPr>
            <p:spPr bwMode="auto">
              <a:xfrm>
                <a:off x="3596" y="1152"/>
                <a:ext cx="1227" cy="288"/>
              </a:xfrm>
              <a:prstGeom prst="rect">
                <a:avLst/>
              </a:prstGeom>
              <a:noFill/>
              <a:ln w="12700">
                <a:noFill/>
                <a:miter lim="800000"/>
                <a:headEnd/>
                <a:tailEnd/>
              </a:ln>
              <a:effectLst/>
            </p:spPr>
            <p:txBody>
              <a:bodyPr wrap="none">
                <a:spAutoFit/>
              </a:bodyPr>
              <a:lstStyle/>
              <a:p>
                <a:pPr eaLnBrk="0" hangingPunct="0"/>
                <a:r>
                  <a:rPr lang="en-US" sz="2400" b="1">
                    <a:solidFill>
                      <a:schemeClr val="tx2"/>
                    </a:solidFill>
                    <a:latin typeface="Tahoma" pitchFamily="34" charset="0"/>
                  </a:rPr>
                  <a:t>HIGH BACK</a:t>
                </a:r>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p:txBody>
          <a:bodyPr/>
          <a:lstStyle/>
          <a:p>
            <a:fld id="{54655611-D1DF-47C7-B269-DAB2AA7F487D}" type="slidenum">
              <a:rPr lang="en-US"/>
              <a:pPr/>
              <a:t>7</a:t>
            </a:fld>
            <a:endParaRPr lang="en-US"/>
          </a:p>
        </p:txBody>
      </p:sp>
      <p:sp>
        <p:nvSpPr>
          <p:cNvPr id="9218"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Is One Safer Than The Other?</a:t>
            </a:r>
          </a:p>
        </p:txBody>
      </p:sp>
      <p:sp>
        <p:nvSpPr>
          <p:cNvPr id="54275" name="Rectangle 3"/>
          <p:cNvSpPr>
            <a:spLocks noGrp="1" noChangeArrowheads="1"/>
          </p:cNvSpPr>
          <p:nvPr>
            <p:ph type="body" idx="4294967295"/>
          </p:nvPr>
        </p:nvSpPr>
        <p:spPr>
          <a:xfrm>
            <a:off x="457200" y="1651000"/>
            <a:ext cx="8229600" cy="2463800"/>
          </a:xfrm>
        </p:spPr>
        <p:txBody>
          <a:bodyPr/>
          <a:lstStyle/>
          <a:p>
            <a:pPr eaLnBrk="1" hangingPunct="1"/>
            <a:r>
              <a:rPr lang="en-US" sz="2000" dirty="0" smtClean="0">
                <a:latin typeface="Arial" pitchFamily="34" charset="0"/>
                <a:ea typeface="ＭＳ Ｐゴシック" pitchFamily="34" charset="-128"/>
              </a:rPr>
              <a:t>Both provide protection in a crash</a:t>
            </a:r>
          </a:p>
          <a:p>
            <a:pPr eaLnBrk="1" hangingPunct="1"/>
            <a:r>
              <a:rPr lang="en-US" sz="2000" dirty="0" smtClean="0">
                <a:latin typeface="Arial" pitchFamily="34" charset="0"/>
                <a:ea typeface="ＭＳ Ｐゴシック" pitchFamily="34" charset="-128"/>
              </a:rPr>
              <a:t>Both lift the child up so the adult lap-shoulder belt fits correctly.</a:t>
            </a:r>
          </a:p>
          <a:p>
            <a:pPr eaLnBrk="1" hangingPunct="1"/>
            <a:r>
              <a:rPr lang="en-US" sz="2000" dirty="0">
                <a:latin typeface="Arial" pitchFamily="34" charset="0"/>
                <a:ea typeface="ＭＳ Ｐゴシック" pitchFamily="34" charset="-128"/>
              </a:rPr>
              <a:t>Taller children benefit from the head, neck and back support of a high back booster, especially if there is no head restraint (such as a low bench seat).</a:t>
            </a:r>
            <a:endParaRPr lang="en-US" sz="2000" dirty="0" smtClean="0">
              <a:latin typeface="Arial" pitchFamily="34" charset="0"/>
              <a:ea typeface="ＭＳ Ｐゴシック" pitchFamily="34" charset="-128"/>
            </a:endParaRPr>
          </a:p>
          <a:p>
            <a:pPr eaLnBrk="1" hangingPunct="1">
              <a:buFontTx/>
              <a:buNone/>
            </a:pPr>
            <a:endParaRPr lang="en-US" sz="2000" dirty="0" smtClean="0">
              <a:latin typeface="Arial" pitchFamily="34" charset="0"/>
              <a:ea typeface="ＭＳ Ｐゴシック" pitchFamily="34" charset="-128"/>
            </a:endParaRPr>
          </a:p>
        </p:txBody>
      </p:sp>
      <p:pic>
        <p:nvPicPr>
          <p:cNvPr id="179204" name="Picture 5" descr="FN7H65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75" y="3560064"/>
            <a:ext cx="4115635" cy="2743200"/>
          </a:xfrm>
          <a:prstGeom prst="rect">
            <a:avLst/>
          </a:prstGeom>
          <a:noFill/>
          <a:ln w="9525">
            <a:noFill/>
            <a:miter lim="800000"/>
            <a:headEnd/>
            <a:tailEnd/>
          </a:ln>
        </p:spPr>
      </p:pic>
      <p:pic>
        <p:nvPicPr>
          <p:cNvPr id="179205" name="Picture 6" descr="FN7H67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3560064"/>
            <a:ext cx="18288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p>
            <a:fld id="{04419979-0A00-4D5C-97A0-F4C49CEB712C}" type="slidenum">
              <a:rPr lang="en-US"/>
              <a:pPr/>
              <a:t>8</a:t>
            </a:fld>
            <a:endParaRPr lang="en-US"/>
          </a:p>
        </p:txBody>
      </p:sp>
      <p:sp>
        <p:nvSpPr>
          <p:cNvPr id="93186"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Is One Safer Than The Other?</a:t>
            </a:r>
          </a:p>
        </p:txBody>
      </p:sp>
      <p:sp>
        <p:nvSpPr>
          <p:cNvPr id="93187" name="Rectangle 3"/>
          <p:cNvSpPr>
            <a:spLocks noGrp="1" noChangeArrowheads="1"/>
          </p:cNvSpPr>
          <p:nvPr>
            <p:ph type="body" idx="4294967295"/>
          </p:nvPr>
        </p:nvSpPr>
        <p:spPr/>
        <p:txBody>
          <a:bodyPr/>
          <a:lstStyle/>
          <a:p>
            <a:pPr eaLnBrk="1" hangingPunct="1"/>
            <a:r>
              <a:rPr lang="en-US" sz="2800" smtClean="0">
                <a:latin typeface="Arial" pitchFamily="34" charset="0"/>
                <a:ea typeface="ＭＳ Ｐゴシック" pitchFamily="34" charset="-128"/>
              </a:rPr>
              <a:t>High back boosters must be used when vehicle seat backs are low or do not have head restraints.</a:t>
            </a:r>
          </a:p>
          <a:p>
            <a:pPr eaLnBrk="1" hangingPunct="1"/>
            <a:endParaRPr lang="en-US" sz="2800" smtClean="0">
              <a:latin typeface="Arial" pitchFamily="34" charset="0"/>
              <a:ea typeface="ＭＳ Ｐゴシック" pitchFamily="34" charset="-128"/>
            </a:endParaRPr>
          </a:p>
        </p:txBody>
      </p:sp>
      <p:pic>
        <p:nvPicPr>
          <p:cNvPr id="180228" name="Picture 4" descr="051Q2857_HighBack_M"/>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179882" y="3086099"/>
            <a:ext cx="1847787" cy="304863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fld id="{A40A2C5B-1CE5-41E4-851B-DF38722F3B85}" type="slidenum">
              <a:rPr lang="en-US"/>
              <a:pPr/>
              <a:t>9</a:t>
            </a:fld>
            <a:endParaRPr lang="en-US"/>
          </a:p>
        </p:txBody>
      </p:sp>
      <p:sp>
        <p:nvSpPr>
          <p:cNvPr id="10242" name="Rectangle 2"/>
          <p:cNvSpPr>
            <a:spLocks noGrp="1" noChangeArrowheads="1"/>
          </p:cNvSpPr>
          <p:nvPr>
            <p:ph type="title" idx="4294967295"/>
          </p:nvPr>
        </p:nvSpPr>
        <p:spPr/>
        <p:txBody>
          <a:bodyPr bIns="45720" anchor="ctr"/>
          <a:lstStyle/>
          <a:p>
            <a:pPr eaLnBrk="1" hangingPunct="1"/>
            <a:r>
              <a:rPr lang="en-US" smtClean="0">
                <a:latin typeface="Arial" pitchFamily="34" charset="0"/>
                <a:ea typeface="ＭＳ Ｐゴシック" pitchFamily="34" charset="-128"/>
              </a:rPr>
              <a:t>Backless Belt Positioning Booster: Benefits</a:t>
            </a:r>
          </a:p>
        </p:txBody>
      </p:sp>
      <p:sp>
        <p:nvSpPr>
          <p:cNvPr id="55299" name="Rectangle 3"/>
          <p:cNvSpPr>
            <a:spLocks noGrp="1" noChangeArrowheads="1"/>
          </p:cNvSpPr>
          <p:nvPr>
            <p:ph type="body" idx="4294967295"/>
          </p:nvPr>
        </p:nvSpPr>
        <p:spPr/>
        <p:txBody>
          <a:bodyPr/>
          <a:lstStyle/>
          <a:p>
            <a:pPr eaLnBrk="1" hangingPunct="1">
              <a:lnSpc>
                <a:spcPct val="90000"/>
              </a:lnSpc>
            </a:pPr>
            <a:r>
              <a:rPr lang="en-US" sz="2800" dirty="0" smtClean="0">
                <a:latin typeface="Calibri" pitchFamily="34" charset="0"/>
                <a:ea typeface="ＭＳ Ｐゴシック" pitchFamily="34" charset="-128"/>
              </a:rPr>
              <a:t>Raises child up for good belt fit, but booster is not seen from outside the vehicle.  Older children may not want to be seen using a “little kid’s seat”</a:t>
            </a:r>
          </a:p>
          <a:p>
            <a:pPr eaLnBrk="1" hangingPunct="1">
              <a:lnSpc>
                <a:spcPct val="90000"/>
              </a:lnSpc>
            </a:pPr>
            <a:r>
              <a:rPr lang="en-US" sz="2800" dirty="0" smtClean="0">
                <a:latin typeface="Calibri" pitchFamily="34" charset="0"/>
                <a:ea typeface="ＭＳ Ｐゴシック" pitchFamily="34" charset="-128"/>
              </a:rPr>
              <a:t>Lower cost (as low as $20-25) </a:t>
            </a:r>
          </a:p>
          <a:p>
            <a:pPr eaLnBrk="1" hangingPunct="1">
              <a:lnSpc>
                <a:spcPct val="90000"/>
              </a:lnSpc>
            </a:pPr>
            <a:r>
              <a:rPr lang="en-US" sz="2800" dirty="0" smtClean="0">
                <a:latin typeface="Calibri" pitchFamily="34" charset="0"/>
                <a:ea typeface="ＭＳ Ｐゴシック" pitchFamily="34" charset="-128"/>
              </a:rPr>
              <a:t>Narrow base of some may improve access to belt buckles if three children are in restraints in the back seat. (Some are also adjustable in width)</a:t>
            </a:r>
          </a:p>
          <a:p>
            <a:pPr eaLnBrk="1" hangingPunct="1">
              <a:lnSpc>
                <a:spcPct val="90000"/>
              </a:lnSpc>
            </a:pPr>
            <a:r>
              <a:rPr lang="en-US" sz="2800" dirty="0" smtClean="0">
                <a:latin typeface="Calibri" pitchFamily="34" charset="0"/>
                <a:ea typeface="ＭＳ Ｐゴシック" pitchFamily="34" charset="-128"/>
              </a:rPr>
              <a:t>Compactness is convenient for carpools and travel.</a:t>
            </a:r>
            <a:endParaRPr lang="en-US" sz="1800" dirty="0" smtClean="0">
              <a:latin typeface="Calibri" pitchFamily="34" charset="0"/>
              <a:ea typeface="ＭＳ Ｐゴシック" pitchFamily="34" charset="-128"/>
            </a:endParaRPr>
          </a:p>
          <a:p>
            <a:pPr eaLnBrk="1" hangingPunct="1">
              <a:lnSpc>
                <a:spcPct val="90000"/>
              </a:lnSpc>
              <a:buNone/>
            </a:pPr>
            <a:endParaRPr lang="en-US" sz="1800" dirty="0" smtClean="0">
              <a:latin typeface="Calibri" pitchFamily="34" charset="0"/>
              <a:ea typeface="ＭＳ Ｐゴシック" pitchFamily="34"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Template1">
  <a:themeElements>
    <a:clrScheme name="2_Template1 15">
      <a:dk1>
        <a:srgbClr val="DDDDDD"/>
      </a:dk1>
      <a:lt1>
        <a:srgbClr val="FFFFE1"/>
      </a:lt1>
      <a:dk2>
        <a:srgbClr val="5A0028"/>
      </a:dk2>
      <a:lt2>
        <a:srgbClr val="FFFFFF"/>
      </a:lt2>
      <a:accent1>
        <a:srgbClr val="BBE0E3"/>
      </a:accent1>
      <a:accent2>
        <a:srgbClr val="333399"/>
      </a:accent2>
      <a:accent3>
        <a:srgbClr val="B5AAAC"/>
      </a:accent3>
      <a:accent4>
        <a:srgbClr val="DADAC0"/>
      </a:accent4>
      <a:accent5>
        <a:srgbClr val="DAEDEF"/>
      </a:accent5>
      <a:accent6>
        <a:srgbClr val="2D2D8A"/>
      </a:accent6>
      <a:hlink>
        <a:srgbClr val="FFFFFF"/>
      </a:hlink>
      <a:folHlink>
        <a:srgbClr val="FFFFFF"/>
      </a:folHlink>
    </a:clrScheme>
    <a:fontScheme name="3_Template1">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1 13">
        <a:dk1>
          <a:srgbClr val="DDDDDD"/>
        </a:dk1>
        <a:lt1>
          <a:srgbClr val="FFFFE1"/>
        </a:lt1>
        <a:dk2>
          <a:srgbClr val="660033"/>
        </a:dk2>
        <a:lt2>
          <a:srgbClr val="FFFFFF"/>
        </a:lt2>
        <a:accent1>
          <a:srgbClr val="BBE0E3"/>
        </a:accent1>
        <a:accent2>
          <a:srgbClr val="333399"/>
        </a:accent2>
        <a:accent3>
          <a:srgbClr val="B8AAAD"/>
        </a:accent3>
        <a:accent4>
          <a:srgbClr val="DADAC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Template1 14">
        <a:dk1>
          <a:srgbClr val="DDDDDD"/>
        </a:dk1>
        <a:lt1>
          <a:srgbClr val="FFFFE1"/>
        </a:lt1>
        <a:dk2>
          <a:srgbClr val="5A0028"/>
        </a:dk2>
        <a:lt2>
          <a:srgbClr val="FFFFFF"/>
        </a:lt2>
        <a:accent1>
          <a:srgbClr val="BBE0E3"/>
        </a:accent1>
        <a:accent2>
          <a:srgbClr val="333399"/>
        </a:accent2>
        <a:accent3>
          <a:srgbClr val="B5AAAC"/>
        </a:accent3>
        <a:accent4>
          <a:srgbClr val="DADAC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emplate1 13">
        <a:dk1>
          <a:srgbClr val="DDDDDD"/>
        </a:dk1>
        <a:lt1>
          <a:srgbClr val="FFFFE1"/>
        </a:lt1>
        <a:dk2>
          <a:srgbClr val="660033"/>
        </a:dk2>
        <a:lt2>
          <a:srgbClr val="FFFFFF"/>
        </a:lt2>
        <a:accent1>
          <a:srgbClr val="BBE0E3"/>
        </a:accent1>
        <a:accent2>
          <a:srgbClr val="333399"/>
        </a:accent2>
        <a:accent3>
          <a:srgbClr val="B8AAAD"/>
        </a:accent3>
        <a:accent4>
          <a:srgbClr val="DADAC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Template1 14">
        <a:dk1>
          <a:srgbClr val="DDDDDD"/>
        </a:dk1>
        <a:lt1>
          <a:srgbClr val="FFFFE1"/>
        </a:lt1>
        <a:dk2>
          <a:srgbClr val="5A0028"/>
        </a:dk2>
        <a:lt2>
          <a:srgbClr val="FFFFFF"/>
        </a:lt2>
        <a:accent1>
          <a:srgbClr val="BBE0E3"/>
        </a:accent1>
        <a:accent2>
          <a:srgbClr val="333399"/>
        </a:accent2>
        <a:accent3>
          <a:srgbClr val="B5AAAC"/>
        </a:accent3>
        <a:accent4>
          <a:srgbClr val="DADAC0"/>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Template1 15">
        <a:dk1>
          <a:srgbClr val="DDDDDD"/>
        </a:dk1>
        <a:lt1>
          <a:srgbClr val="FFFFE1"/>
        </a:lt1>
        <a:dk2>
          <a:srgbClr val="5A0028"/>
        </a:dk2>
        <a:lt2>
          <a:srgbClr val="FFFFFF"/>
        </a:lt2>
        <a:accent1>
          <a:srgbClr val="BBE0E3"/>
        </a:accent1>
        <a:accent2>
          <a:srgbClr val="333399"/>
        </a:accent2>
        <a:accent3>
          <a:srgbClr val="B5AAAC"/>
        </a:accent3>
        <a:accent4>
          <a:srgbClr val="DADAC0"/>
        </a:accent4>
        <a:accent5>
          <a:srgbClr val="DAEDEF"/>
        </a:accent5>
        <a:accent6>
          <a:srgbClr val="2D2D8A"/>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5910</TotalTime>
  <Words>2568</Words>
  <Application>Microsoft Office PowerPoint</Application>
  <PresentationFormat>On-screen Show (4:3)</PresentationFormat>
  <Paragraphs>260</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3_Template1</vt:lpstr>
      <vt:lpstr>Boosters  &amp; Air Bags</vt:lpstr>
      <vt:lpstr>Objectives</vt:lpstr>
      <vt:lpstr>Important Notice </vt:lpstr>
      <vt:lpstr>Boosters</vt:lpstr>
      <vt:lpstr>Belt Positioning Booster Effectiveness</vt:lpstr>
      <vt:lpstr>Types of Booster Seats:  Belt Positioning Boosters</vt:lpstr>
      <vt:lpstr>Is One Safer Than The Other?</vt:lpstr>
      <vt:lpstr>Is One Safer Than The Other?</vt:lpstr>
      <vt:lpstr>Backless Belt Positioning Booster: Benefits</vt:lpstr>
      <vt:lpstr>Backless Belt Positioning Booster</vt:lpstr>
      <vt:lpstr>SAMPLE: Backless BPB Shoulder Belt  Guide</vt:lpstr>
      <vt:lpstr>High Back BPB</vt:lpstr>
      <vt:lpstr>SAMPLE:  High Back Shoulder Belt Guide</vt:lpstr>
      <vt:lpstr>Good to Know…</vt:lpstr>
      <vt:lpstr>Types of Booster Seats: A New Combo CR</vt:lpstr>
      <vt:lpstr>Always Review the Manual and Labeling</vt:lpstr>
      <vt:lpstr>Weight Limits</vt:lpstr>
      <vt:lpstr>Lots to Choose From!</vt:lpstr>
      <vt:lpstr>Boosters &amp;  Side Impact Crashes</vt:lpstr>
      <vt:lpstr>Stay Updated: New to the Market…</vt:lpstr>
      <vt:lpstr>PowerPoint Presentation</vt:lpstr>
      <vt:lpstr>Side Impact Protection</vt:lpstr>
      <vt:lpstr>Air Bags</vt:lpstr>
      <vt:lpstr>Air Bags in Vehicles</vt:lpstr>
      <vt:lpstr>Air Bags for Front Crashes</vt:lpstr>
      <vt:lpstr>“Advanced” Frontal Air Bag Systems</vt:lpstr>
      <vt:lpstr>Meeting FMVSS 208 Requirements For Children: “Advanced” Frontal Air Bags</vt:lpstr>
      <vt:lpstr>ACTIVE Air Bag Suppression</vt:lpstr>
      <vt:lpstr>PASSIVE (or Automatic) Air Bag Suppression</vt:lpstr>
      <vt:lpstr>Air Bag Warning Labels &amp; Markings (on visor and other locations)</vt:lpstr>
      <vt:lpstr>PowerPoint Presentation</vt:lpstr>
      <vt:lpstr>CPST’s Should Know…</vt:lpstr>
      <vt:lpstr>CPST’s Should Know…</vt:lpstr>
      <vt:lpstr>PowerPoint Presentation</vt:lpstr>
      <vt:lpstr>PowerPoint Presentation</vt:lpstr>
      <vt:lpstr>PowerPoint Presentation</vt:lpstr>
      <vt:lpstr>Air Bags for Side Crashes</vt:lpstr>
      <vt:lpstr>Front Center Air Bag</vt:lpstr>
      <vt:lpstr>Inflatable Seat Belts</vt:lpstr>
      <vt:lpstr>NHTSA Side Air Bag (SAB) Recommendations</vt:lpstr>
      <vt:lpstr>Don’t Forget!</vt:lpstr>
      <vt:lpstr>FYI</vt:lpstr>
      <vt:lpstr>When In Doubt, Check It Out! Read The Manual. </vt:lpstr>
      <vt:lpstr>Take the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Trial User</dc:creator>
  <cp:lastModifiedBy>Amy Heinzen</cp:lastModifiedBy>
  <cp:revision>554</cp:revision>
  <cp:lastPrinted>1904-01-01T00:00:00Z</cp:lastPrinted>
  <dcterms:created xsi:type="dcterms:W3CDTF">2009-12-05T20:40:32Z</dcterms:created>
  <dcterms:modified xsi:type="dcterms:W3CDTF">2014-05-13T18:16:32Z</dcterms:modified>
</cp:coreProperties>
</file>