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326" r:id="rId2"/>
    <p:sldId id="285" r:id="rId3"/>
    <p:sldId id="258" r:id="rId4"/>
    <p:sldId id="265" r:id="rId5"/>
    <p:sldId id="292" r:id="rId6"/>
    <p:sldId id="293" r:id="rId7"/>
    <p:sldId id="298" r:id="rId8"/>
    <p:sldId id="299" r:id="rId9"/>
    <p:sldId id="300" r:id="rId10"/>
    <p:sldId id="302" r:id="rId11"/>
    <p:sldId id="304" r:id="rId12"/>
    <p:sldId id="305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25" r:id="rId22"/>
    <p:sldId id="320" r:id="rId23"/>
    <p:sldId id="321" r:id="rId24"/>
    <p:sldId id="322" r:id="rId25"/>
    <p:sldId id="323" r:id="rId26"/>
    <p:sldId id="324" r:id="rId27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830"/>
    <a:srgbClr val="001A49"/>
    <a:srgbClr val="9AD9E9"/>
    <a:srgbClr val="006653"/>
    <a:srgbClr val="339966"/>
    <a:srgbClr val="00808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02" tIns="46652" rIns="93302" bIns="46652" numCol="1" anchor="t" anchorCtr="0" compatLnSpc="1">
            <a:prstTxWarp prst="textNoShape">
              <a:avLst/>
            </a:prstTxWarp>
          </a:bodyPr>
          <a:lstStyle>
            <a:lvl1pPr defTabSz="933450">
              <a:defRPr sz="1200" dirty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02" tIns="46652" rIns="93302" bIns="4665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dirty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02" tIns="46652" rIns="93302" bIns="46652" numCol="1" anchor="b" anchorCtr="0" compatLnSpc="1">
            <a:prstTxWarp prst="textNoShape">
              <a:avLst/>
            </a:prstTxWarp>
          </a:bodyPr>
          <a:lstStyle>
            <a:lvl1pPr defTabSz="933450">
              <a:defRPr sz="1200" dirty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02" tIns="46652" rIns="93302" bIns="4665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108126-F076-4ACC-8FFD-9435862EFB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10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02" tIns="46652" rIns="93302" bIns="46652" numCol="1" anchor="t" anchorCtr="0" compatLnSpc="1">
            <a:prstTxWarp prst="textNoShape">
              <a:avLst/>
            </a:prstTxWarp>
          </a:bodyPr>
          <a:lstStyle>
            <a:lvl1pPr defTabSz="933450">
              <a:defRPr sz="1200" dirty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02" tIns="46652" rIns="93302" bIns="4665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dirty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02" tIns="46652" rIns="93302" bIns="466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02" tIns="46652" rIns="93302" bIns="46652" numCol="1" anchor="b" anchorCtr="0" compatLnSpc="1">
            <a:prstTxWarp prst="textNoShape">
              <a:avLst/>
            </a:prstTxWarp>
          </a:bodyPr>
          <a:lstStyle>
            <a:lvl1pPr defTabSz="933450">
              <a:defRPr sz="1200" dirty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02" tIns="46652" rIns="93302" bIns="4665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C02886-B0B5-4F20-A2DE-200F0E73D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12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644D68A-E58C-41AA-B2F4-AD3B4F016EC5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327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02" tIns="46652" rIns="93302" bIns="46652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6ABD3481-6477-4AD9-90F7-920BA74DDD5E}" type="slidenum">
              <a:rPr lang="en-US" sz="1200"/>
              <a:pPr algn="r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B465C25-9E66-4E12-9C7A-D2974A9EABF8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37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7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02" tIns="46652" rIns="93302" bIns="46652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E6F89EB-4AB8-420D-B5A8-4B79DCA74443}" type="slidenum">
              <a:rPr lang="en-US" sz="1200"/>
              <a:pPr algn="r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DA62566-C2CC-4FA0-AB6F-D98DBF695F3C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D64AF-6B1E-4B06-BF15-847B1976EA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1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C0F5A-8D63-449B-A1BE-6ABAE14D99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19812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7912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E586B-3109-4C2D-A2E3-502C920C4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1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FFE38-DF22-4C85-8085-91C2E93EED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4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4038600"/>
          </a:xfrm>
          <a:prstGeom prst="rect">
            <a:avLst/>
          </a:prstGeom>
          <a:gradFill rotWithShape="1">
            <a:gsLst>
              <a:gs pos="0">
                <a:srgbClr val="9AD9E9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5" name="Picture 8" descr="82258_ChildPassengerLogoFNL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6800"/>
            <a:ext cx="330676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82263a_GRNTS_CPS PPT Templatetitlefooter_FN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1363"/>
            <a:ext cx="91440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 userDrawn="1"/>
        </p:nvSpPr>
        <p:spPr bwMode="auto">
          <a:xfrm>
            <a:off x="381000" y="6256338"/>
            <a:ext cx="213360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www.cpsboard.org</a:t>
            </a:r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381000" y="6477000"/>
            <a:ext cx="1447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April 2012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38600"/>
            <a:ext cx="7772400" cy="871006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665" y="4953000"/>
            <a:ext cx="7772400" cy="457200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21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8862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862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DAFB06-072F-47B5-B520-78ABF8A0EC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B1D37-3674-4666-A55B-60C135249D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4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9C53B-6C43-4FC0-B202-E509249EB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7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3469B-16D1-40D4-9FAF-63B93D1592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5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485A1-ECDD-464C-ADE4-4644CE0FA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4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03992-5CB4-4A89-86D8-CFEBD5E6F6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0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cpspptfoot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8963"/>
            <a:ext cx="91440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22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4038600"/>
          </a:xfrm>
          <a:prstGeom prst="rect">
            <a:avLst/>
          </a:prstGeom>
          <a:gradFill rotWithShape="1">
            <a:gsLst>
              <a:gs pos="0">
                <a:srgbClr val="9AD9E9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924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924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1"/>
            <a:r>
              <a:rPr lang="en-US" smtClean="0"/>
              <a:t>Fourth level</a:t>
            </a:r>
          </a:p>
          <a:p>
            <a:pPr lvl="2"/>
            <a:r>
              <a:rPr lang="en-US" smtClean="0"/>
              <a:t>Fifth level</a:t>
            </a:r>
          </a:p>
        </p:txBody>
      </p:sp>
      <p:sp>
        <p:nvSpPr>
          <p:cNvPr id="1031" name="TextBox 2"/>
          <p:cNvSpPr txBox="1">
            <a:spLocks noChangeArrowheads="1"/>
          </p:cNvSpPr>
          <p:nvPr userDrawn="1"/>
        </p:nvSpPr>
        <p:spPr bwMode="auto">
          <a:xfrm>
            <a:off x="381000" y="6256338"/>
            <a:ext cx="213360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www.cpsboard.org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5532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/>
            </a:lvl1pPr>
          </a:lstStyle>
          <a:p>
            <a:fld id="{D7B7DEC1-E59B-4267-A0B7-4B7C1AB014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8" name="Text Box 10"/>
          <p:cNvSpPr txBox="1">
            <a:spLocks noChangeArrowheads="1"/>
          </p:cNvSpPr>
          <p:nvPr userDrawn="1"/>
        </p:nvSpPr>
        <p:spPr bwMode="auto">
          <a:xfrm>
            <a:off x="381000" y="6477000"/>
            <a:ext cx="1447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April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9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15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1500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15000"/>
        </a:spcAft>
        <a:buChar char="•"/>
        <a:defRPr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15000"/>
        </a:spcAft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1500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1500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1500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1500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1500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4"/>
          <p:cNvSpPr>
            <a:spLocks noGrp="1"/>
          </p:cNvSpPr>
          <p:nvPr>
            <p:ph type="title" idx="4294967295"/>
          </p:nvPr>
        </p:nvSpPr>
        <p:spPr>
          <a:xfrm>
            <a:off x="533400" y="4038600"/>
            <a:ext cx="8189913" cy="871538"/>
          </a:xfrm>
        </p:spPr>
        <p:txBody>
          <a:bodyPr anchor="t"/>
          <a:lstStyle/>
          <a:p>
            <a:r>
              <a:rPr lang="en-US" sz="4000" b="1" smtClean="0">
                <a:solidFill>
                  <a:schemeClr val="tx1"/>
                </a:solidFill>
              </a:rPr>
              <a:t>Learning Styles</a:t>
            </a:r>
            <a:r>
              <a:rPr lang="en-US" sz="4000" b="1" smtClean="0"/>
              <a:t/>
            </a:r>
            <a:br>
              <a:rPr lang="en-US" sz="4000" b="1" smtClean="0"/>
            </a:br>
            <a:endParaRPr lang="en-US" sz="4000" b="1" smtClean="0"/>
          </a:p>
        </p:txBody>
      </p:sp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2438400" y="4876800"/>
            <a:ext cx="419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/>
              <a:t>Module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87BDA696-0246-4F13-A032-25BFD4EDCCE8}" type="slidenum">
              <a:rPr lang="en-US"/>
              <a:pPr/>
              <a:t>10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01675"/>
            <a:ext cx="8229600" cy="1084263"/>
          </a:xfrm>
        </p:spPr>
        <p:txBody>
          <a:bodyPr/>
          <a:lstStyle/>
          <a:p>
            <a:r>
              <a:rPr lang="en-US" smtClean="0"/>
              <a:t>Four Step Process of Teaching/Learning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43125"/>
            <a:ext cx="8229600" cy="235743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Step 1 - Preparation</a:t>
            </a:r>
          </a:p>
          <a:p>
            <a:pPr>
              <a:spcBef>
                <a:spcPct val="0"/>
              </a:spcBef>
            </a:pPr>
            <a:r>
              <a:rPr lang="en-US" smtClean="0"/>
              <a:t>Step 2 - Presentation</a:t>
            </a:r>
          </a:p>
          <a:p>
            <a:pPr>
              <a:spcBef>
                <a:spcPct val="0"/>
              </a:spcBef>
            </a:pPr>
            <a:r>
              <a:rPr lang="en-US" smtClean="0"/>
              <a:t>Step 3 - Coaching</a:t>
            </a:r>
          </a:p>
          <a:p>
            <a:pPr>
              <a:spcBef>
                <a:spcPct val="0"/>
              </a:spcBef>
            </a:pPr>
            <a:r>
              <a:rPr lang="en-US" smtClean="0"/>
              <a:t>Step 4 - Evaluation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104865C6-9658-4EA9-966F-891CC9C89A84}" type="slidenum">
              <a:rPr lang="en-US"/>
              <a:pPr/>
              <a:t>11</a:t>
            </a:fld>
            <a:endParaRPr lang="en-US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57200" y="209550"/>
            <a:ext cx="8534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algn="ctr"/>
            <a:r>
              <a:rPr lang="en-US" sz="4000" b="1"/>
              <a:t>Step 1:  Preparation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895600" y="1905000"/>
            <a:ext cx="6096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buFontTx/>
              <a:buChar char="•"/>
            </a:pPr>
            <a:r>
              <a:rPr lang="en-US" sz="3200"/>
              <a:t>Let them know what they’re going to learn</a:t>
            </a:r>
          </a:p>
          <a:p>
            <a:pPr marL="342900" indent="-342900">
              <a:buFontTx/>
              <a:buChar char="•"/>
            </a:pPr>
            <a:r>
              <a:rPr lang="en-US" sz="3200"/>
              <a:t>Explain the benefits (WIIFM)</a:t>
            </a:r>
          </a:p>
          <a:p>
            <a:pPr marL="342900" indent="-342900">
              <a:buFontTx/>
              <a:buChar char="•"/>
            </a:pPr>
            <a:r>
              <a:rPr lang="en-US" sz="3200"/>
              <a:t>Tie new information to knowledge they already have</a:t>
            </a:r>
          </a:p>
        </p:txBody>
      </p:sp>
      <p:pic>
        <p:nvPicPr>
          <p:cNvPr id="16388" name="Picture 5" descr="Individual differences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25209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D61E7398-4D4C-4943-8D6C-69C602D5E522}" type="slidenum">
              <a:rPr lang="en-US"/>
              <a:pPr/>
              <a:t>12</a:t>
            </a:fld>
            <a:endParaRPr 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1000" y="209550"/>
            <a:ext cx="861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algn="ctr"/>
            <a:r>
              <a:rPr lang="en-US" sz="4000" b="1"/>
              <a:t>Step 2:  Presentation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5800" y="1905000"/>
            <a:ext cx="480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buFontTx/>
              <a:buChar char="•"/>
            </a:pPr>
            <a:r>
              <a:rPr lang="en-US" sz="3200"/>
              <a:t>Cognitive Domain</a:t>
            </a:r>
          </a:p>
          <a:p>
            <a:pPr marL="342900" indent="-342900">
              <a:buFontTx/>
              <a:buChar char="•"/>
            </a:pPr>
            <a:r>
              <a:rPr lang="en-US" sz="3200"/>
              <a:t>Affective Domain</a:t>
            </a:r>
          </a:p>
          <a:p>
            <a:pPr marL="342900" indent="-342900">
              <a:buFontTx/>
              <a:buChar char="•"/>
            </a:pPr>
            <a:r>
              <a:rPr lang="en-US" sz="3200"/>
              <a:t>Psychomotor Domain</a:t>
            </a:r>
          </a:p>
          <a:p>
            <a:pPr marL="800100" lvl="1" indent="-34290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3200">
                <a:solidFill>
                  <a:schemeClr val="bg1"/>
                </a:solidFill>
              </a:rPr>
              <a:t>Adjust</a:t>
            </a:r>
          </a:p>
          <a:p>
            <a:pPr marL="800100" lvl="1" indent="-34290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3200">
                <a:solidFill>
                  <a:schemeClr val="bg1"/>
                </a:solidFill>
              </a:rPr>
              <a:t>Repair</a:t>
            </a:r>
          </a:p>
          <a:p>
            <a:pPr marL="800100" lvl="1" indent="-34290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3200">
                <a:solidFill>
                  <a:schemeClr val="bg1"/>
                </a:solidFill>
              </a:rPr>
              <a:t>Perform</a:t>
            </a:r>
          </a:p>
          <a:p>
            <a:pPr marL="800100" lvl="1" indent="-34290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3200">
                <a:solidFill>
                  <a:schemeClr val="bg1"/>
                </a:solidFill>
              </a:rPr>
              <a:t>Measure</a:t>
            </a:r>
          </a:p>
        </p:txBody>
      </p:sp>
      <p:pic>
        <p:nvPicPr>
          <p:cNvPr id="17412" name="Picture 3" descr="cognitive dom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486400" y="1905000"/>
            <a:ext cx="3373438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D8C7E5EE-914E-4E03-A5E4-98096A81B1A6}" type="slidenum">
              <a:rPr lang="en-US"/>
              <a:pPr/>
              <a:t>13</a:t>
            </a:fld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04800" y="209550"/>
            <a:ext cx="8686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algn="ctr"/>
            <a:r>
              <a:rPr lang="en-US" sz="4000" b="1"/>
              <a:t>Step 3: Coaching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905000"/>
            <a:ext cx="7620000" cy="2514600"/>
          </a:xfrm>
        </p:spPr>
        <p:txBody>
          <a:bodyPr/>
          <a:lstStyle/>
          <a:p>
            <a:r>
              <a:rPr lang="en-US" smtClean="0"/>
              <a:t>Coaching means guiding the participant in practicing the new learning</a:t>
            </a:r>
            <a:endParaRPr lang="en-US" sz="2800" smtClean="0"/>
          </a:p>
          <a:p>
            <a:endParaRPr lang="en-US" sz="2800" smtClean="0"/>
          </a:p>
        </p:txBody>
      </p:sp>
      <p:pic>
        <p:nvPicPr>
          <p:cNvPr id="22532" name="Picture 9" descr="childsafetysea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886200" y="3200400"/>
            <a:ext cx="3505200" cy="2628900"/>
          </a:xfrm>
          <a:ln w="19050">
            <a:solidFill>
              <a:schemeClr val="accent4">
                <a:lumMod val="95000"/>
                <a:lumOff val="5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41444A43-CD4C-49B1-8835-DA60934303ED}" type="slidenum">
              <a:rPr lang="en-US"/>
              <a:pPr/>
              <a:t>14</a:t>
            </a:fld>
            <a:endParaRPr lang="en-US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57200" y="214313"/>
            <a:ext cx="84582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algn="ctr"/>
            <a:r>
              <a:rPr lang="en-US" sz="4000" b="1"/>
              <a:t>Step 4: Evaluation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09600" y="1500188"/>
            <a:ext cx="7239000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buFontTx/>
              <a:buChar char="•"/>
            </a:pPr>
            <a:r>
              <a:rPr lang="en-US" sz="3200"/>
              <a:t>Determines how well the participant is learning</a:t>
            </a:r>
          </a:p>
          <a:p>
            <a:pPr marL="342900" indent="-342900">
              <a:buFontTx/>
              <a:buChar char="•"/>
            </a:pPr>
            <a:r>
              <a:rPr lang="en-US" sz="3200"/>
              <a:t>Occurs during the preparing to learn stage</a:t>
            </a:r>
          </a:p>
          <a:p>
            <a:pPr marL="342900" indent="-342900">
              <a:buFontTx/>
              <a:buChar char="•"/>
            </a:pPr>
            <a:r>
              <a:rPr lang="en-US" sz="3200"/>
              <a:t>Occurs during and immediately after a presentation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72F8A003-9D87-48B7-B046-53614B914680}" type="slidenum">
              <a:rPr lang="en-US"/>
              <a:pPr/>
              <a:t>15</a:t>
            </a:fld>
            <a:endParaRPr lang="en-US"/>
          </a:p>
        </p:txBody>
      </p:sp>
      <p:pic>
        <p:nvPicPr>
          <p:cNvPr id="289794" name="Picture 2" descr="20030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00375"/>
            <a:ext cx="3708400" cy="2297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52400" y="415925"/>
            <a:ext cx="89916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algn="ctr"/>
            <a:r>
              <a:rPr lang="en-US" sz="4000" b="1"/>
              <a:t>Differences and Similarities in Learning Styles Across All Generations</a:t>
            </a:r>
          </a:p>
        </p:txBody>
      </p:sp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381000" y="2357438"/>
            <a:ext cx="49530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/>
            <a:r>
              <a:rPr lang="en-US" sz="3200"/>
              <a:t>Children:</a:t>
            </a:r>
          </a:p>
          <a:p>
            <a:pPr marL="342900" indent="-342900">
              <a:buFontTx/>
              <a:buChar char="•"/>
            </a:pPr>
            <a:r>
              <a:rPr lang="en-US" sz="3200"/>
              <a:t>Rely on others</a:t>
            </a:r>
          </a:p>
          <a:p>
            <a:pPr marL="342900" indent="-342900">
              <a:buFontTx/>
              <a:buChar char="•"/>
            </a:pPr>
            <a:r>
              <a:rPr lang="en-US" sz="3200"/>
              <a:t>Accept information</a:t>
            </a:r>
          </a:p>
          <a:p>
            <a:pPr marL="342900" indent="-342900">
              <a:buFontTx/>
              <a:buChar char="•"/>
            </a:pPr>
            <a:r>
              <a:rPr lang="en-US" sz="3200"/>
              <a:t>Expect to use knowledge in the future</a:t>
            </a:r>
          </a:p>
          <a:p>
            <a:pPr marL="342900" indent="-342900">
              <a:buFontTx/>
              <a:buChar char="•"/>
            </a:pPr>
            <a:r>
              <a:rPr lang="en-US" sz="3200"/>
              <a:t>Have little experience</a:t>
            </a:r>
          </a:p>
          <a:p>
            <a:pPr marL="342900" indent="-342900">
              <a:buFontTx/>
              <a:buChar char="•"/>
            </a:pPr>
            <a:r>
              <a:rPr lang="en-US" sz="3200"/>
              <a:t>Offer limited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9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9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9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9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9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9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9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9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9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9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6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23E4A226-7721-43C8-9575-43758AD15A7A}" type="slidenum">
              <a:rPr lang="en-US"/>
              <a:pPr/>
              <a:t>16</a:t>
            </a:fld>
            <a:endParaRPr lang="en-US"/>
          </a:p>
        </p:txBody>
      </p:sp>
      <p:pic>
        <p:nvPicPr>
          <p:cNvPr id="290818" name="Picture 2" descr="00072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71813"/>
            <a:ext cx="3733800" cy="23463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19" name="Rectangle 3"/>
          <p:cNvSpPr>
            <a:spLocks noChangeArrowheads="1"/>
          </p:cNvSpPr>
          <p:nvPr/>
        </p:nvSpPr>
        <p:spPr bwMode="auto">
          <a:xfrm>
            <a:off x="381000" y="2209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/>
            <a:r>
              <a:rPr lang="en-US" sz="3200"/>
              <a:t>Adults:</a:t>
            </a:r>
          </a:p>
          <a:p>
            <a:pPr marL="342900" indent="-342900">
              <a:buFontTx/>
              <a:buChar char="•"/>
            </a:pPr>
            <a:r>
              <a:rPr lang="en-US" sz="3200"/>
              <a:t>Decide for themselves</a:t>
            </a:r>
          </a:p>
          <a:p>
            <a:pPr marL="342900" indent="-342900">
              <a:buFontTx/>
              <a:buChar char="•"/>
            </a:pPr>
            <a:r>
              <a:rPr lang="en-US" sz="3200"/>
              <a:t>Need to validate information</a:t>
            </a:r>
          </a:p>
          <a:p>
            <a:pPr marL="342900" indent="-342900">
              <a:buFontTx/>
              <a:buChar char="•"/>
            </a:pPr>
            <a:r>
              <a:rPr lang="en-US" sz="3200"/>
              <a:t>Expect immediate use</a:t>
            </a:r>
          </a:p>
          <a:p>
            <a:pPr marL="342900" indent="-342900">
              <a:buFontTx/>
              <a:buChar char="•"/>
            </a:pPr>
            <a:r>
              <a:rPr lang="en-US" sz="3200"/>
              <a:t>Have past experience</a:t>
            </a:r>
          </a:p>
          <a:p>
            <a:pPr marL="342900" indent="-342900">
              <a:buFontTx/>
              <a:buChar char="•"/>
            </a:pPr>
            <a:r>
              <a:rPr lang="en-US" sz="3200"/>
              <a:t>Serve as a resource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28600" y="357188"/>
            <a:ext cx="8915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algn="ctr"/>
            <a:r>
              <a:rPr lang="en-US" sz="4000" b="1"/>
              <a:t>Differences and Similarities in Learning Styles Across All Generations (Cont’d)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52C0B540-42BB-431B-B101-D958C1680AFE}" type="slidenum">
              <a:rPr lang="en-US"/>
              <a:pPr/>
              <a:t>17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Multi-Generational Instruction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229600" cy="2819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200" smtClean="0"/>
              <a:t>Baby Boomers (born 1946 - 1965)</a:t>
            </a:r>
          </a:p>
          <a:p>
            <a:pPr>
              <a:spcBef>
                <a:spcPct val="0"/>
              </a:spcBef>
            </a:pPr>
            <a:r>
              <a:rPr lang="en-US" sz="3200" smtClean="0"/>
              <a:t>Generation X (born 1966 - 1980)</a:t>
            </a:r>
          </a:p>
          <a:p>
            <a:pPr>
              <a:spcBef>
                <a:spcPct val="0"/>
              </a:spcBef>
            </a:pPr>
            <a:r>
              <a:rPr lang="en-US" sz="3200" smtClean="0"/>
              <a:t>Generation Y (born 1981 - 2000)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6BE2A42C-EA3D-43DD-B8E8-00B990745100}" type="slidenum">
              <a:rPr lang="en-US"/>
              <a:pPr/>
              <a:t>18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762000" y="209550"/>
            <a:ext cx="8229600" cy="1085850"/>
          </a:xfrm>
        </p:spPr>
        <p:txBody>
          <a:bodyPr/>
          <a:lstStyle/>
          <a:p>
            <a:r>
              <a:rPr lang="en-US" smtClean="0"/>
              <a:t>Baby Boomers</a:t>
            </a:r>
          </a:p>
        </p:txBody>
      </p:sp>
      <p:pic>
        <p:nvPicPr>
          <p:cNvPr id="23555" name="Picture 9" descr="beatl6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371600"/>
            <a:ext cx="1544638" cy="2154238"/>
          </a:xfrm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6" name="Picture 10" descr="sbt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3733800"/>
            <a:ext cx="2924175" cy="2155825"/>
          </a:xfrm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557" name="Picture 12" descr="thumb-i-have-a-dre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1524000" cy="106521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13" descr="imageHP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0"/>
            <a:ext cx="2057400" cy="19637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16" descr="earth-graphics-200_1080068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066800"/>
            <a:ext cx="3059113" cy="2155825"/>
          </a:xfrm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560" name="Picture 17" descr="desktop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2044700" cy="141446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19" descr="170px-Bombing_in_Vietna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24400"/>
            <a:ext cx="1728788" cy="11144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21" descr="sullivanws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4419600"/>
            <a:ext cx="2451100" cy="1392238"/>
          </a:xfrm>
          <a:ln w="254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2291089D-3D1F-4A8E-8165-8599058FE283}" type="slidenum">
              <a:rPr lang="en-US"/>
              <a:pPr/>
              <a:t>19</a:t>
            </a:fld>
            <a:endParaRPr lang="en-US"/>
          </a:p>
        </p:txBody>
      </p:sp>
      <p:sp>
        <p:nvSpPr>
          <p:cNvPr id="24578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762000" y="209550"/>
            <a:ext cx="8229600" cy="1085850"/>
          </a:xfrm>
        </p:spPr>
        <p:txBody>
          <a:bodyPr/>
          <a:lstStyle/>
          <a:p>
            <a:r>
              <a:rPr lang="en-US" smtClean="0"/>
              <a:t>Generation X</a:t>
            </a:r>
          </a:p>
        </p:txBody>
      </p:sp>
      <p:pic>
        <p:nvPicPr>
          <p:cNvPr id="24579" name="Picture 9" descr="AlienInvadersPlusOdy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667000"/>
            <a:ext cx="684213" cy="857250"/>
          </a:xfrm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580" name="Picture 10" descr="cable tv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1143000"/>
            <a:ext cx="1362075" cy="1044575"/>
          </a:xfrm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581" name="Picture 11" descr="challenge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3657600"/>
            <a:ext cx="2832100" cy="2155825"/>
          </a:xfrm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582" name="Picture 12" descr="cn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2667000"/>
            <a:ext cx="1428750" cy="687388"/>
          </a:xfrm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583" name="Picture 13" descr="First Cell phon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990600" cy="10541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14" descr="ima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19400"/>
            <a:ext cx="1295400" cy="78581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15" descr="MT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2160588" cy="15176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6" descr="Pan Am Flight 10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3175000" cy="18303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7" name="Picture 17" descr="nintend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19200"/>
            <a:ext cx="1238250" cy="83026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8" descr="The Berlin Wal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1676400" cy="12922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667597EB-13C3-4DBC-A7E6-3E12F6FD11D8}" type="slidenum">
              <a:rPr lang="en-US"/>
              <a:pPr/>
              <a:t>2</a:t>
            </a:fld>
            <a:endParaRPr lang="en-US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Module 2 Objectives</a:t>
            </a:r>
          </a:p>
        </p:txBody>
      </p:sp>
      <p:sp>
        <p:nvSpPr>
          <p:cNvPr id="4099" name="Content Placeholder 3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41148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dirty="0" smtClean="0"/>
              <a:t>Upon completion of this module, the participant will be able to: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3200" dirty="0" smtClean="0"/>
              <a:t>Define learning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3200" dirty="0" smtClean="0"/>
              <a:t>Identify the factors that affect learning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3200" dirty="0" smtClean="0"/>
              <a:t>Define teaching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3200" dirty="0" smtClean="0"/>
              <a:t>Define the four step process of teaching and learning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95ED6070-C839-484F-AB2D-A1E84BCBD9EC}" type="slidenum">
              <a:rPr lang="en-US"/>
              <a:pPr/>
              <a:t>20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762000" y="209550"/>
            <a:ext cx="8229600" cy="1085850"/>
          </a:xfrm>
        </p:spPr>
        <p:txBody>
          <a:bodyPr/>
          <a:lstStyle/>
          <a:p>
            <a:r>
              <a:rPr lang="en-US" smtClean="0"/>
              <a:t>Generation Y</a:t>
            </a:r>
          </a:p>
        </p:txBody>
      </p:sp>
      <p:pic>
        <p:nvPicPr>
          <p:cNvPr id="25603" name="Picture 13" descr="oklahomacity_35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3810000"/>
            <a:ext cx="2174875" cy="1689100"/>
          </a:xfrm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4" name="Picture 15" descr="9-11-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276600"/>
            <a:ext cx="3065463" cy="2155825"/>
          </a:xfrm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5" name="Picture 17" descr="social_media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219200"/>
            <a:ext cx="2725738" cy="1811338"/>
          </a:xfrm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6" name="Picture 18" descr="facebook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219200"/>
            <a:ext cx="2379663" cy="1673225"/>
          </a:xfrm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7" name="Picture 19" descr="myspace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76600"/>
            <a:ext cx="2319338" cy="45561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20" descr="ww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19200"/>
            <a:ext cx="1714500" cy="16065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21" descr="playstation-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43400"/>
            <a:ext cx="1514475" cy="12017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22" descr="xbox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1362075" cy="78581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817855A9-69FB-43E0-886C-201D472A24F8}" type="slidenum">
              <a:rPr lang="en-US"/>
              <a:pPr/>
              <a:t>21</a:t>
            </a:fld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714375" y="533400"/>
            <a:ext cx="77295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/>
              <a:t>Individual Differences that Affect Learning</a:t>
            </a:r>
          </a:p>
          <a:p>
            <a:pPr algn="ctr" eaLnBrk="1" hangingPunct="1"/>
            <a:endParaRPr lang="en-US" sz="3200"/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219200" y="1447800"/>
            <a:ext cx="58674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800"/>
              <a:t>Intelligence level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/>
              <a:t>Educational background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/>
              <a:t>Prior knowledge and skills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/>
              <a:t>Aptitude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/>
              <a:t>Attitudes and interests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/>
              <a:t>Learning styles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/>
              <a:t>Culture/language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0BECD1A4-C7A5-4D86-899D-3B549F1CA1BA}" type="slidenum">
              <a:rPr lang="en-US"/>
              <a:pPr/>
              <a:t>22</a:t>
            </a:fld>
            <a:endParaRPr lang="en-US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1216025" y="142875"/>
            <a:ext cx="693737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algn="ctr"/>
            <a:r>
              <a:rPr lang="en-US" sz="4000" b="1"/>
              <a:t>Interactive Instruction</a:t>
            </a:r>
          </a:p>
        </p:txBody>
      </p:sp>
      <p:graphicFrame>
        <p:nvGraphicFramePr>
          <p:cNvPr id="292867" name="Object 2"/>
          <p:cNvGraphicFramePr>
            <a:graphicFrameLocks noChangeAspect="1"/>
          </p:cNvGraphicFramePr>
          <p:nvPr/>
        </p:nvGraphicFramePr>
        <p:xfrm>
          <a:off x="838200" y="1905000"/>
          <a:ext cx="7162800" cy="379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hart" r:id="rId4" imgW="7772400" imgH="4391011" progId="MSGraph.Chart.8">
                  <p:embed followColorScheme="full"/>
                </p:oleObj>
              </mc:Choice>
              <mc:Fallback>
                <p:oleObj name="Chart" r:id="rId4" imgW="7772400" imgH="4391011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7162800" cy="3795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/>
              <a:t>There’s more to teaching than talking to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2867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2867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2867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2867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oleChartEl type="category" lvl="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2867">
                                            <p:oleChartEl type="category" lvl="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oleChartEl type="category" lvl="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2867">
                                            <p:oleChartEl type="category" lvl="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92867" grpId="0" bld="category" animBg="0"/>
      <p:bldP spid="29286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95AFCBD4-25C0-45F5-9038-F8664BF22923}" type="slidenum">
              <a:rPr lang="en-US"/>
              <a:pPr/>
              <a:t>23</a:t>
            </a:fld>
            <a:endParaRPr lang="en-U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1000" y="209550"/>
            <a:ext cx="861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algn="ctr"/>
            <a:r>
              <a:rPr lang="en-US" sz="4000" b="1"/>
              <a:t>Methods for Interaction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57200" y="1571625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buFontTx/>
              <a:buChar char="•"/>
            </a:pPr>
            <a:r>
              <a:rPr lang="en-US" sz="3200"/>
              <a:t>Oral questions</a:t>
            </a:r>
          </a:p>
          <a:p>
            <a:pPr marL="342900" indent="-342900">
              <a:buFontTx/>
              <a:buChar char="•"/>
            </a:pPr>
            <a:r>
              <a:rPr lang="en-US" sz="3200"/>
              <a:t>Response items</a:t>
            </a:r>
          </a:p>
          <a:p>
            <a:pPr marL="342900" indent="-342900">
              <a:buFontTx/>
              <a:buChar char="•"/>
            </a:pPr>
            <a:r>
              <a:rPr lang="en-US" sz="3200"/>
              <a:t>Worksheets</a:t>
            </a:r>
          </a:p>
          <a:p>
            <a:pPr marL="342900" indent="-342900">
              <a:buFontTx/>
              <a:buChar char="•"/>
            </a:pPr>
            <a:r>
              <a:rPr lang="en-US" sz="3200"/>
              <a:t>Work sessions</a:t>
            </a:r>
          </a:p>
          <a:p>
            <a:pPr marL="342900" indent="-342900">
              <a:buFontTx/>
              <a:buChar char="•"/>
            </a:pPr>
            <a:r>
              <a:rPr lang="en-US" sz="3200"/>
              <a:t>Simulations/Games</a:t>
            </a:r>
          </a:p>
          <a:p>
            <a:pPr marL="342900" indent="-342900">
              <a:buClr>
                <a:schemeClr val="accent2"/>
              </a:buClr>
              <a:buFontTx/>
              <a:buChar char="•"/>
            </a:pP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800600" y="1571625"/>
            <a:ext cx="396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buFontTx/>
              <a:buChar char="•"/>
            </a:pPr>
            <a:r>
              <a:rPr lang="en-US" sz="3200"/>
              <a:t>Labs</a:t>
            </a:r>
          </a:p>
          <a:p>
            <a:pPr marL="342900" indent="-342900">
              <a:buFontTx/>
              <a:buChar char="•"/>
            </a:pPr>
            <a:r>
              <a:rPr lang="en-US" sz="3200"/>
              <a:t>Group discussion</a:t>
            </a:r>
          </a:p>
          <a:p>
            <a:pPr marL="342900" indent="-342900">
              <a:buFontTx/>
              <a:buChar char="•"/>
            </a:pPr>
            <a:r>
              <a:rPr lang="en-US" sz="3200"/>
              <a:t>Field trips</a:t>
            </a:r>
          </a:p>
          <a:p>
            <a:pPr marL="342900" indent="-342900">
              <a:buFontTx/>
              <a:buChar char="•"/>
            </a:pPr>
            <a:r>
              <a:rPr lang="en-US" sz="3200"/>
              <a:t>Brainstorming</a:t>
            </a:r>
          </a:p>
          <a:p>
            <a:pPr marL="342900" indent="-342900">
              <a:buFontTx/>
              <a:buChar char="•"/>
            </a:pPr>
            <a:r>
              <a:rPr lang="en-US" sz="3200"/>
              <a:t>Study assignments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816A7D3F-5178-4256-8600-239410064455}" type="slidenum">
              <a:rPr lang="en-US"/>
              <a:pPr/>
              <a:t>24</a:t>
            </a:fld>
            <a:endParaRPr lang="en-US"/>
          </a:p>
        </p:txBody>
      </p:sp>
      <p:sp>
        <p:nvSpPr>
          <p:cNvPr id="2867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3200" smtClean="0">
                <a:ea typeface="Arial" pitchFamily="34" charset="0"/>
              </a:rPr>
              <a:t>Define learning</a:t>
            </a:r>
          </a:p>
          <a:p>
            <a:pPr lvl="1">
              <a:buFont typeface="Arial" pitchFamily="34" charset="0"/>
              <a:buChar char="•"/>
            </a:pPr>
            <a:r>
              <a:rPr lang="en-US" sz="3200" smtClean="0">
                <a:ea typeface="Arial" pitchFamily="34" charset="0"/>
              </a:rPr>
              <a:t>Identify the factors that affect learning</a:t>
            </a:r>
          </a:p>
          <a:p>
            <a:pPr lvl="1">
              <a:buFont typeface="Arial" pitchFamily="34" charset="0"/>
              <a:buChar char="•"/>
            </a:pPr>
            <a:r>
              <a:rPr lang="en-US" sz="3200" smtClean="0">
                <a:ea typeface="Arial" pitchFamily="34" charset="0"/>
              </a:rPr>
              <a:t>Define teaching</a:t>
            </a:r>
          </a:p>
          <a:p>
            <a:pPr lvl="1">
              <a:buFont typeface="Arial" pitchFamily="34" charset="0"/>
              <a:buChar char="•"/>
            </a:pPr>
            <a:r>
              <a:rPr lang="en-US" sz="3200" smtClean="0">
                <a:ea typeface="Arial" pitchFamily="34" charset="0"/>
              </a:rPr>
              <a:t>Define the four step process of teaching and learning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kern="0" dirty="0">
                <a:latin typeface="Arial" charset="0"/>
                <a:ea typeface="+mj-ea"/>
              </a:rPr>
              <a:t>Module 2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3C090D51-304E-4D7B-A64F-9E058FA7EC16}" type="slidenum">
              <a:rPr lang="en-US"/>
              <a:pPr/>
              <a:t>25</a:t>
            </a:fld>
            <a:endParaRPr lang="en-US"/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381000" y="285750"/>
            <a:ext cx="85312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 eaLnBrk="0" hangingPunct="0">
              <a:defRPr/>
            </a:pPr>
            <a:r>
              <a:rPr lang="en-US" sz="4000" b="1" dirty="0">
                <a:ea typeface="+mj-ea"/>
              </a:rPr>
              <a:t>Module 2 Summary (Cont’d)</a:t>
            </a:r>
          </a:p>
        </p:txBody>
      </p:sp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457200" y="1981200"/>
            <a:ext cx="83058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1146175" lvl="3" indent="-35083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latin typeface="+mn-lt"/>
              </a:rPr>
              <a:t>Compare the differences and similarities in learning styles across all generations</a:t>
            </a:r>
          </a:p>
          <a:p>
            <a:pPr marL="1146175" lvl="3" indent="-35083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latin typeface="+mn-lt"/>
              </a:rPr>
              <a:t>List the characteristics of different generations of adult learners</a:t>
            </a:r>
          </a:p>
          <a:p>
            <a:pPr marL="1146175" lvl="3" indent="-35083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latin typeface="+mn-lt"/>
              </a:rPr>
              <a:t>Identify basic adult learning rules to maximize training effectiveness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7DB350DD-5C76-4CFD-BB5C-72EC4853EFBE}" type="slidenum">
              <a:rPr lang="en-US"/>
              <a:pPr/>
              <a:t>26</a:t>
            </a:fld>
            <a:endParaRPr lang="en-US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r>
              <a:rPr lang="en-US" b="1" smtClean="0"/>
              <a:t>Module 2 Summary (Cont’d)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bg1"/>
              </a:buClr>
            </a:pPr>
            <a:endParaRPr lang="en-US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smtClean="0">
                <a:ea typeface="Arial" pitchFamily="34" charset="0"/>
              </a:rPr>
              <a:t>Define interactive instruction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smtClean="0">
                <a:ea typeface="Arial" pitchFamily="34" charset="0"/>
              </a:rPr>
              <a:t>Explain interactive instruction methods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14DE6901-3306-4E7B-8B47-D82900CD9813}" type="slidenum">
              <a:rPr lang="en-US"/>
              <a:pPr/>
              <a:t>3</a:t>
            </a:fld>
            <a:endParaRPr lang="en-US"/>
          </a:p>
        </p:txBody>
      </p:sp>
      <p:sp>
        <p:nvSpPr>
          <p:cNvPr id="8194" name="Title 10"/>
          <p:cNvSpPr>
            <a:spLocks noGrp="1"/>
          </p:cNvSpPr>
          <p:nvPr>
            <p:ph type="title"/>
          </p:nvPr>
        </p:nvSpPr>
        <p:spPr>
          <a:xfrm>
            <a:off x="762000" y="152400"/>
            <a:ext cx="7924800" cy="11430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Module 2 Objectives (Cont’d)</a:t>
            </a:r>
          </a:p>
        </p:txBody>
      </p:sp>
      <p:sp>
        <p:nvSpPr>
          <p:cNvPr id="8195" name="Content Placeholder 3"/>
          <p:cNvSpPr>
            <a:spLocks noGrp="1"/>
          </p:cNvSpPr>
          <p:nvPr>
            <p:ph idx="1"/>
          </p:nvPr>
        </p:nvSpPr>
        <p:spPr>
          <a:xfrm>
            <a:off x="762000" y="1371600"/>
            <a:ext cx="7924800" cy="3810000"/>
          </a:xfrm>
        </p:spPr>
        <p:txBody>
          <a:bodyPr/>
          <a:lstStyle/>
          <a:p>
            <a:pPr marL="1146175" lvl="3" indent="-350838">
              <a:buFontTx/>
              <a:buChar char="•"/>
            </a:pPr>
            <a:r>
              <a:rPr lang="en-US" sz="3200" smtClean="0">
                <a:ea typeface="Arial" pitchFamily="34" charset="0"/>
              </a:rPr>
              <a:t>Compare the differences and similarities in learning styles across all generations</a:t>
            </a:r>
          </a:p>
          <a:p>
            <a:pPr marL="1146175" lvl="3" indent="-350838">
              <a:buFontTx/>
              <a:buChar char="•"/>
            </a:pPr>
            <a:r>
              <a:rPr lang="en-US" sz="3200" smtClean="0">
                <a:ea typeface="Arial" pitchFamily="34" charset="0"/>
              </a:rPr>
              <a:t>List the characteristics of different generations of adult learners</a:t>
            </a:r>
          </a:p>
          <a:p>
            <a:pPr marL="1146175" lvl="3" indent="-350838">
              <a:buFontTx/>
              <a:buChar char="•"/>
            </a:pPr>
            <a:r>
              <a:rPr lang="en-US" sz="3200" smtClean="0">
                <a:ea typeface="Arial" pitchFamily="34" charset="0"/>
              </a:rPr>
              <a:t>Identify basic adult learning rules to maximize training effectiveness</a:t>
            </a:r>
          </a:p>
          <a:p>
            <a:pPr>
              <a:buFontTx/>
              <a:buNone/>
            </a:pPr>
            <a:endParaRPr lang="en-US" sz="3200" smtClean="0"/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0ADC941F-7BEA-4F45-948C-1DB0EFE794C4}" type="slidenum">
              <a:rPr lang="en-US"/>
              <a:pPr/>
              <a:t>4</a:t>
            </a:fld>
            <a:endParaRPr lang="en-US"/>
          </a:p>
        </p:txBody>
      </p:sp>
      <p:sp>
        <p:nvSpPr>
          <p:cNvPr id="92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Module 2 Objectives (Cont’d)</a:t>
            </a:r>
            <a:r>
              <a:rPr lang="en-US" smtClean="0"/>
              <a:t/>
            </a:r>
            <a:br>
              <a:rPr lang="en-US" smtClean="0"/>
            </a:br>
            <a:endParaRPr lang="en-US" b="1" smtClean="0"/>
          </a:p>
        </p:txBody>
      </p:sp>
      <p:sp>
        <p:nvSpPr>
          <p:cNvPr id="9219" name="Content Placeholder 3"/>
          <p:cNvSpPr>
            <a:spLocks noGrp="1"/>
          </p:cNvSpPr>
          <p:nvPr>
            <p:ph idx="1"/>
          </p:nvPr>
        </p:nvSpPr>
        <p:spPr>
          <a:xfrm>
            <a:off x="762000" y="1676400"/>
            <a:ext cx="7924800" cy="35052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3200" smtClean="0">
                <a:ea typeface="Arial" pitchFamily="34" charset="0"/>
              </a:rPr>
              <a:t>Explain the techniques for motivating multi-generational learners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smtClean="0">
                <a:ea typeface="Arial" pitchFamily="34" charset="0"/>
              </a:rPr>
              <a:t>Define interactive instruction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smtClean="0">
                <a:ea typeface="Arial" pitchFamily="34" charset="0"/>
              </a:rPr>
              <a:t>Explain interactive instruction methods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834B58E6-F115-4787-B9BC-2E7894F015FE}" type="slidenum">
              <a:rPr lang="en-US"/>
              <a:pPr/>
              <a:t>5</a:t>
            </a:fld>
            <a:endParaRPr lang="en-US"/>
          </a:p>
        </p:txBody>
      </p:sp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41325" y="357188"/>
            <a:ext cx="85502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algn="ctr"/>
            <a:r>
              <a:rPr lang="en-US" sz="4000" b="1"/>
              <a:t>Basic Questions About Learning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838200" y="1571625"/>
            <a:ext cx="4953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buFontTx/>
              <a:buChar char="•"/>
            </a:pPr>
            <a:r>
              <a:rPr lang="en-US" sz="3200"/>
              <a:t>How do people learn?</a:t>
            </a:r>
          </a:p>
          <a:p>
            <a:pPr marL="342900" indent="-342900">
              <a:buFontTx/>
              <a:buChar char="•"/>
            </a:pPr>
            <a:r>
              <a:rPr lang="en-US" sz="3200"/>
              <a:t>How can we tell if someone has learned something?</a:t>
            </a:r>
          </a:p>
        </p:txBody>
      </p:sp>
      <p:pic>
        <p:nvPicPr>
          <p:cNvPr id="9220" name="Picture 7" descr="ALP1504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81800" y="1219200"/>
            <a:ext cx="1600200" cy="217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http://www.western-home-decor.net/images/a-teach-and-lea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05200"/>
            <a:ext cx="31242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E20FF656-84B8-462C-9752-587D0F7198E0}" type="slidenum">
              <a:rPr lang="en-US"/>
              <a:pPr/>
              <a:t>6</a:t>
            </a:fld>
            <a:endParaRPr lang="en-US"/>
          </a:p>
        </p:txBody>
      </p:sp>
      <p:pic>
        <p:nvPicPr>
          <p:cNvPr id="11266" name="Picture 3" descr="How do we lear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538788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609600" y="209550"/>
            <a:ext cx="8382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algn="ctr"/>
            <a:r>
              <a:rPr lang="en-US" sz="4000" b="1"/>
              <a:t>Definition of Learning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304800" y="1219200"/>
            <a:ext cx="86868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buClr>
                <a:schemeClr val="accent2"/>
              </a:buClr>
            </a:pPr>
            <a:r>
              <a:rPr lang="en-US" sz="3200"/>
              <a:t>Learning is any activity involving the senses that affects a person’s ability to do something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5B8EDDA8-DF3B-4203-B12B-D22190158EFE}" type="slidenum">
              <a:rPr lang="en-US"/>
              <a:pPr/>
              <a:t>7</a:t>
            </a:fld>
            <a:endParaRPr lang="en-US"/>
          </a:p>
        </p:txBody>
      </p:sp>
      <p:sp>
        <p:nvSpPr>
          <p:cNvPr id="12290" name="Rectangle 9"/>
          <p:cNvSpPr>
            <a:spLocks noChangeArrowheads="1"/>
          </p:cNvSpPr>
          <p:nvPr/>
        </p:nvSpPr>
        <p:spPr bwMode="auto">
          <a:xfrm>
            <a:off x="533400" y="209550"/>
            <a:ext cx="8458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algn="ctr"/>
            <a:r>
              <a:rPr lang="en-US" sz="4000" b="1"/>
              <a:t>What is Teaching?</a:t>
            </a:r>
          </a:p>
        </p:txBody>
      </p:sp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609600" y="2000250"/>
            <a:ext cx="46482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buFontTx/>
              <a:buChar char="•"/>
            </a:pPr>
            <a:r>
              <a:rPr lang="en-US" sz="3200"/>
              <a:t>Illustrating</a:t>
            </a:r>
          </a:p>
          <a:p>
            <a:pPr marL="342900" indent="-342900">
              <a:buFontTx/>
              <a:buChar char="•"/>
            </a:pPr>
            <a:r>
              <a:rPr lang="en-US" sz="3200"/>
              <a:t>Guiding and coaching</a:t>
            </a:r>
          </a:p>
          <a:p>
            <a:pPr marL="342900" indent="-342900">
              <a:buFontTx/>
              <a:buChar char="•"/>
            </a:pPr>
            <a:r>
              <a:rPr lang="en-US" sz="3200"/>
              <a:t>Motivating</a:t>
            </a:r>
          </a:p>
          <a:p>
            <a:pPr marL="342900" indent="-342900">
              <a:buFontTx/>
              <a:buChar char="•"/>
            </a:pPr>
            <a:r>
              <a:rPr lang="en-US" sz="3200"/>
              <a:t>Encouraging/Inspiring</a:t>
            </a:r>
          </a:p>
          <a:p>
            <a:pPr marL="342900" indent="-342900">
              <a:buFontTx/>
              <a:buChar char="•"/>
            </a:pPr>
            <a:r>
              <a:rPr lang="en-US" sz="3200"/>
              <a:t>Explaining</a:t>
            </a:r>
          </a:p>
          <a:p>
            <a:pPr marL="342900" indent="-342900">
              <a:buFontTx/>
              <a:buChar char="•"/>
            </a:pPr>
            <a:r>
              <a:rPr lang="en-US" sz="3200"/>
              <a:t>Mentoring</a:t>
            </a:r>
          </a:p>
        </p:txBody>
      </p:sp>
      <p:pic>
        <p:nvPicPr>
          <p:cNvPr id="12292" name="Picture 6" descr="http://www.masternewmedia.org/images/explaining_things_new_business_size4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30797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31F46E7C-B451-456B-93A4-FB9690972633}" type="slidenum">
              <a:rPr lang="en-US"/>
              <a:pPr/>
              <a:t>8</a:t>
            </a:fld>
            <a:endParaRPr lang="en-US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09600" y="428625"/>
            <a:ext cx="8382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algn="ctr"/>
            <a:r>
              <a:rPr lang="en-US" sz="4000" b="1"/>
              <a:t>Definition of Teaching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838200" y="2209800"/>
            <a:ext cx="4953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buClr>
                <a:schemeClr val="accent2"/>
              </a:buClr>
            </a:pPr>
            <a:r>
              <a:rPr lang="en-US" sz="3200"/>
              <a:t>Teaching is providing an efficient learning environment for the participant.</a:t>
            </a:r>
          </a:p>
        </p:txBody>
      </p:sp>
      <p:pic>
        <p:nvPicPr>
          <p:cNvPr id="13316" name="Picture 3" descr="Teacher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62188"/>
            <a:ext cx="2243138" cy="32242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2AC22A60-6239-497E-8C1C-86CE6F353363}" type="slidenum">
              <a:rPr lang="en-US"/>
              <a:pPr/>
              <a:t>9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Cardinal Rule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828800"/>
            <a:ext cx="4724400" cy="38862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mtClean="0"/>
              <a:t>At the very least, a teacher or trainer must never do anything that makes it more difficult for the participant to learn</a:t>
            </a:r>
          </a:p>
        </p:txBody>
      </p:sp>
      <p:pic>
        <p:nvPicPr>
          <p:cNvPr id="14340" name="Picture 4" descr="LEAR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5423">
            <a:off x="615950" y="1220788"/>
            <a:ext cx="3140075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4034</TotalTime>
  <Words>523</Words>
  <Application>Microsoft Office PowerPoint</Application>
  <PresentationFormat>On-screen Show (4:3)</PresentationFormat>
  <Paragraphs>140</Paragraphs>
  <Slides>26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ＭＳ Ｐゴシック</vt:lpstr>
      <vt:lpstr>Wingdings</vt:lpstr>
      <vt:lpstr>1_Custom Design</vt:lpstr>
      <vt:lpstr>Chart</vt:lpstr>
      <vt:lpstr>Learning Styles </vt:lpstr>
      <vt:lpstr>Module 2 Objectives</vt:lpstr>
      <vt:lpstr>Module 2 Objectives (Cont’d)</vt:lpstr>
      <vt:lpstr>Module 2 Objectives (Cont’d) </vt:lpstr>
      <vt:lpstr>PowerPoint Presentation</vt:lpstr>
      <vt:lpstr>PowerPoint Presentation</vt:lpstr>
      <vt:lpstr>PowerPoint Presentation</vt:lpstr>
      <vt:lpstr>PowerPoint Presentation</vt:lpstr>
      <vt:lpstr>Cardinal Rule</vt:lpstr>
      <vt:lpstr>Four Step Process of Teaching/Learning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Multi-Generational Instruction</vt:lpstr>
      <vt:lpstr>Baby Boomers</vt:lpstr>
      <vt:lpstr>Generation X</vt:lpstr>
      <vt:lpstr>Generation 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Module 2 Summary (Cont’d) </vt:lpstr>
    </vt:vector>
  </TitlesOfParts>
  <Company>National Safety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Betsy Thomas</dc:creator>
  <cp:lastModifiedBy>Bill Hall</cp:lastModifiedBy>
  <cp:revision>139</cp:revision>
  <dcterms:created xsi:type="dcterms:W3CDTF">2011-01-27T21:25:06Z</dcterms:created>
  <dcterms:modified xsi:type="dcterms:W3CDTF">2012-05-16T20:39:04Z</dcterms:modified>
</cp:coreProperties>
</file>