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notesMasterIdLst>
    <p:notesMasterId r:id="rId24"/>
  </p:notesMasterIdLst>
  <p:handoutMasterIdLst>
    <p:handoutMasterId r:id="rId25"/>
  </p:handoutMasterIdLst>
  <p:sldIdLst>
    <p:sldId id="318" r:id="rId2"/>
    <p:sldId id="319" r:id="rId3"/>
    <p:sldId id="293" r:id="rId4"/>
    <p:sldId id="295" r:id="rId5"/>
    <p:sldId id="296" r:id="rId6"/>
    <p:sldId id="297" r:id="rId7"/>
    <p:sldId id="298" r:id="rId8"/>
    <p:sldId id="315" r:id="rId9"/>
    <p:sldId id="299" r:id="rId10"/>
    <p:sldId id="300" r:id="rId11"/>
    <p:sldId id="301" r:id="rId12"/>
    <p:sldId id="304" r:id="rId13"/>
    <p:sldId id="303" r:id="rId14"/>
    <p:sldId id="305" r:id="rId15"/>
    <p:sldId id="306" r:id="rId16"/>
    <p:sldId id="309" r:id="rId17"/>
    <p:sldId id="311" r:id="rId18"/>
    <p:sldId id="316" r:id="rId19"/>
    <p:sldId id="312" r:id="rId20"/>
    <p:sldId id="313" r:id="rId21"/>
    <p:sldId id="314" r:id="rId22"/>
    <p:sldId id="317" r:id="rId23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830"/>
    <a:srgbClr val="001A49"/>
    <a:srgbClr val="9AD9E9"/>
    <a:srgbClr val="006653"/>
    <a:srgbClr val="339966"/>
    <a:srgbClr val="00808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0F28144-E5FE-4168-950D-16E302011D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18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2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21188"/>
            <a:ext cx="5619750" cy="4189412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2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2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3302" tIns="46652" rIns="93302" bIns="46652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41A10AE-C750-42B6-856F-0D1E6895AF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321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C922A-52A2-44B2-87A9-E4922348F4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88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BFD20-8169-4050-B126-FA76F500062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304800"/>
            <a:ext cx="19812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04800"/>
            <a:ext cx="57912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81AD3-46B1-41C9-A4F9-2BCAFCA354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36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09848"/>
            <a:ext cx="7772400" cy="10849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980903"/>
            <a:ext cx="3810000" cy="41150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81600" y="1980903"/>
            <a:ext cx="3810000" cy="4115097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A22323-C115-4463-BC71-324C20B5FE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827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753E-6138-4A29-B2BB-9575FFE6C9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1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pic>
        <p:nvPicPr>
          <p:cNvPr id="5" name="Picture 8" descr="82258_ChildPassengerLogoFNL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66800"/>
            <a:ext cx="3306763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82263a_GRNTS_CPS PPT Templatetitlefooter_FNL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21363"/>
            <a:ext cx="9144000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8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038600"/>
            <a:ext cx="7772400" cy="871006"/>
          </a:xfrm>
        </p:spPr>
        <p:txBody>
          <a:bodyPr anchor="t"/>
          <a:lstStyle>
            <a:lvl1pPr algn="ctr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665" y="4953000"/>
            <a:ext cx="7772400" cy="457200"/>
          </a:xfrm>
        </p:spPr>
        <p:txBody>
          <a:bodyPr anchor="b"/>
          <a:lstStyle>
            <a:lvl1pPr marL="0" indent="0" algn="ctr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325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86200" cy="3276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3A7BC-0B6A-470D-815E-847C6BF2EE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2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30BE91-028B-4CA3-BB91-D714AD043B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3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EDE21-A6F0-4B6C-87EA-2982DC5360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41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EEB9F8-93C7-4080-9224-4E2FFEC507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1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C0B273-77D2-4760-8173-0E7628BFDC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47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BBC38-A47B-42A6-B09D-B31039E084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2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 descr="cpspptfooter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68963"/>
            <a:ext cx="9144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22" name="Rectangle 14"/>
          <p:cNvSpPr>
            <a:spLocks noChangeArrowheads="1"/>
          </p:cNvSpPr>
          <p:nvPr userDrawn="1"/>
        </p:nvSpPr>
        <p:spPr bwMode="auto">
          <a:xfrm>
            <a:off x="0" y="0"/>
            <a:ext cx="9144000" cy="4038600"/>
          </a:xfrm>
          <a:prstGeom prst="rect">
            <a:avLst/>
          </a:prstGeom>
          <a:gradFill rotWithShape="1">
            <a:gsLst>
              <a:gs pos="0">
                <a:srgbClr val="9AD9E9">
                  <a:alpha val="75000"/>
                </a:srgbClr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04800"/>
            <a:ext cx="7924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9248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0"/>
            <a:r>
              <a:rPr lang="en-US" smtClean="0"/>
              <a:t>Third level</a:t>
            </a:r>
          </a:p>
          <a:p>
            <a:pPr lvl="1"/>
            <a:r>
              <a:rPr lang="en-US" smtClean="0"/>
              <a:t>Fourth level</a:t>
            </a:r>
          </a:p>
          <a:p>
            <a:pPr lvl="2"/>
            <a:r>
              <a:rPr lang="en-US" smtClean="0"/>
              <a:t>Fifth level</a:t>
            </a:r>
          </a:p>
        </p:txBody>
      </p:sp>
      <p:sp>
        <p:nvSpPr>
          <p:cNvPr id="1031" name="TextBox 2"/>
          <p:cNvSpPr txBox="1">
            <a:spLocks noChangeArrowheads="1"/>
          </p:cNvSpPr>
          <p:nvPr userDrawn="1"/>
        </p:nvSpPr>
        <p:spPr bwMode="auto">
          <a:xfrm>
            <a:off x="381000" y="6256338"/>
            <a:ext cx="2133600" cy="2778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solidFill>
                  <a:schemeClr val="bg1"/>
                </a:solidFill>
              </a:rPr>
              <a:t>www.cpsboard.org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553200"/>
            <a:ext cx="2133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defRPr sz="1200"/>
            </a:lvl1pPr>
          </a:lstStyle>
          <a:p>
            <a:fld id="{407E28AB-CD3D-4BD3-88B3-36A3B34B31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60" name="Text Box 12"/>
          <p:cNvSpPr txBox="1">
            <a:spLocks noChangeArrowheads="1"/>
          </p:cNvSpPr>
          <p:nvPr userDrawn="1"/>
        </p:nvSpPr>
        <p:spPr bwMode="auto">
          <a:xfrm>
            <a:off x="381000" y="64770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chemeClr val="bg1"/>
                </a:solidFill>
              </a:rPr>
              <a:t>April 2012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7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15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15000"/>
        </a:spcAft>
        <a:buChar char="•"/>
        <a:defRPr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15000"/>
        </a:spcAft>
        <a:buChar char="–"/>
        <a:defRPr sz="16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4"/>
          <p:cNvSpPr>
            <a:spLocks noGrp="1"/>
          </p:cNvSpPr>
          <p:nvPr>
            <p:ph type="title" idx="4294967295"/>
          </p:nvPr>
        </p:nvSpPr>
        <p:spPr>
          <a:xfrm>
            <a:off x="533400" y="4038600"/>
            <a:ext cx="8189913" cy="871538"/>
          </a:xfrm>
        </p:spPr>
        <p:txBody>
          <a:bodyPr anchor="t"/>
          <a:lstStyle/>
          <a:p>
            <a:r>
              <a:rPr lang="en-US" sz="4000" b="1" smtClean="0"/>
              <a:t>Questioning Techniques </a:t>
            </a:r>
            <a:br>
              <a:rPr lang="en-US" sz="4000" b="1" smtClean="0"/>
            </a:br>
            <a:endParaRPr lang="en-US" sz="4000" b="1" smtClean="0"/>
          </a:p>
        </p:txBody>
      </p:sp>
      <p:sp>
        <p:nvSpPr>
          <p:cNvPr id="41987" name="TextBox 2"/>
          <p:cNvSpPr txBox="1">
            <a:spLocks noChangeArrowheads="1"/>
          </p:cNvSpPr>
          <p:nvPr/>
        </p:nvSpPr>
        <p:spPr bwMode="auto">
          <a:xfrm>
            <a:off x="2438400" y="487680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US" sz="3200"/>
              <a:t>Module 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79AF085B-59E2-47BB-86BA-E66C1D3EA2E4}" type="slidenum">
              <a:rPr lang="en-US"/>
              <a:pPr/>
              <a:t>10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9550"/>
            <a:ext cx="7772400" cy="1085850"/>
          </a:xfrm>
        </p:spPr>
        <p:txBody>
          <a:bodyPr/>
          <a:lstStyle/>
          <a:p>
            <a:r>
              <a:rPr lang="en-US" smtClean="0"/>
              <a:t>Questioning Techniques</a:t>
            </a:r>
          </a:p>
        </p:txBody>
      </p:sp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762000" y="1952625"/>
            <a:ext cx="61722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Clr>
                <a:schemeClr val="accent2"/>
              </a:buClr>
            </a:pPr>
            <a:r>
              <a:rPr lang="en-US" sz="3200" b="1">
                <a:solidFill>
                  <a:schemeClr val="folHlink"/>
                </a:solidFill>
              </a:rPr>
              <a:t>Overhead/Undirected</a:t>
            </a: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762000" y="2643188"/>
            <a:ext cx="7467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</a:rPr>
              <a:t>“</a:t>
            </a:r>
            <a:r>
              <a:rPr lang="en-US" sz="3200"/>
              <a:t>What are the three collisions in a crash?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3" grpId="0" build="p" autoUpdateAnimBg="0"/>
      <p:bldP spid="28160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C70E867-8F8C-400B-A3FE-8D9264A31D23}" type="slidenum">
              <a:rPr lang="en-US"/>
              <a:pPr/>
              <a:t>11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153400" cy="1084262"/>
          </a:xfrm>
        </p:spPr>
        <p:txBody>
          <a:bodyPr/>
          <a:lstStyle/>
          <a:p>
            <a:r>
              <a:rPr lang="en-US" smtClean="0"/>
              <a:t>Questioning Techniques (Cont’d)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073275"/>
            <a:ext cx="3962400" cy="642938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mtClean="0">
                <a:solidFill>
                  <a:schemeClr val="folHlink"/>
                </a:solidFill>
              </a:rPr>
              <a:t>Pre-Directed</a:t>
            </a:r>
          </a:p>
        </p:txBody>
      </p:sp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1066800" y="3001963"/>
            <a:ext cx="74676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</a:rPr>
              <a:t>“</a:t>
            </a:r>
            <a:r>
              <a:rPr lang="en-US" sz="3200"/>
              <a:t>Pete...what are the three collisions in a crash?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2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2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27" grpId="0" build="p" autoUpdateAnimBg="0"/>
      <p:bldP spid="28262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64F1A56B-2D1A-453A-A1E1-A47C92537D9B}" type="slidenum">
              <a:rPr lang="en-US"/>
              <a:pPr/>
              <a:t>12</a:t>
            </a:fld>
            <a:endParaRPr lang="en-US"/>
          </a:p>
        </p:txBody>
      </p:sp>
      <p:sp>
        <p:nvSpPr>
          <p:cNvPr id="283650" name="Rectangle 2"/>
          <p:cNvSpPr>
            <a:spLocks noChangeArrowheads="1"/>
          </p:cNvSpPr>
          <p:nvPr/>
        </p:nvSpPr>
        <p:spPr bwMode="auto">
          <a:xfrm>
            <a:off x="457200" y="214313"/>
            <a:ext cx="8153400" cy="108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>
              <a:defRPr/>
            </a:pPr>
            <a:r>
              <a:rPr lang="en-US" sz="4000" b="1" dirty="0">
                <a:latin typeface="Arial" charset="0"/>
                <a:ea typeface="+mj-ea"/>
              </a:rPr>
              <a:t>Questioning</a:t>
            </a:r>
            <a:r>
              <a:rPr lang="en-US" sz="4000" b="1" dirty="0">
                <a:latin typeface="Arial" charset="0"/>
              </a:rPr>
              <a:t> </a:t>
            </a:r>
            <a:r>
              <a:rPr lang="en-US" sz="4000" b="1" dirty="0">
                <a:latin typeface="Arial" charset="0"/>
                <a:ea typeface="+mj-ea"/>
              </a:rPr>
              <a:t>Techniques (Cont’d)</a:t>
            </a:r>
          </a:p>
        </p:txBody>
      </p:sp>
      <p:sp>
        <p:nvSpPr>
          <p:cNvPr id="283651" name="Rectangle 3"/>
          <p:cNvSpPr>
            <a:spLocks noChangeArrowheads="1"/>
          </p:cNvSpPr>
          <p:nvPr/>
        </p:nvSpPr>
        <p:spPr bwMode="auto">
          <a:xfrm>
            <a:off x="838200" y="2128838"/>
            <a:ext cx="4038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buClr>
                <a:schemeClr val="accent2"/>
              </a:buClr>
            </a:pPr>
            <a:r>
              <a:rPr lang="en-US" sz="3200" b="1">
                <a:solidFill>
                  <a:schemeClr val="folHlink"/>
                </a:solidFill>
              </a:rPr>
              <a:t>Overhead/Directed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85800" y="3200400"/>
            <a:ext cx="74676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3200">
                <a:solidFill>
                  <a:schemeClr val="bg1"/>
                </a:solidFill>
              </a:rPr>
              <a:t>“</a:t>
            </a:r>
            <a:r>
              <a:rPr lang="en-US" sz="3200"/>
              <a:t>What are the three collisions in a crash…Linda?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3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1" grpId="0" build="p" autoUpdateAnimBg="0"/>
      <p:bldP spid="5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FDC2C94E-1340-40AD-AC00-DD5140F1C6B7}" type="slidenum">
              <a:rPr lang="en-US"/>
              <a:pPr/>
              <a:t>13</a:t>
            </a:fld>
            <a:endParaRPr lang="en-US"/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Handling Responses to Questions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2973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Encourage participants to respond</a:t>
            </a:r>
          </a:p>
          <a:p>
            <a:pPr>
              <a:spcBef>
                <a:spcPct val="0"/>
              </a:spcBef>
            </a:pPr>
            <a:r>
              <a:rPr lang="en-US" smtClean="0"/>
              <a:t>Instructor reactions</a:t>
            </a:r>
          </a:p>
          <a:p>
            <a:pPr>
              <a:spcBef>
                <a:spcPct val="0"/>
              </a:spcBef>
            </a:pPr>
            <a:r>
              <a:rPr lang="en-US" smtClean="0"/>
              <a:t>Commend participants for correct responses</a:t>
            </a:r>
          </a:p>
          <a:p>
            <a:pPr>
              <a:spcBef>
                <a:spcPct val="0"/>
              </a:spcBef>
            </a:pPr>
            <a:r>
              <a:rPr lang="en-US" smtClean="0"/>
              <a:t>Praise and recognition</a:t>
            </a:r>
          </a:p>
          <a:p>
            <a:pPr>
              <a:spcBef>
                <a:spcPct val="0"/>
              </a:spcBef>
            </a:pPr>
            <a:r>
              <a:rPr lang="en-US" smtClean="0"/>
              <a:t>No reaction</a:t>
            </a:r>
          </a:p>
          <a:p>
            <a:pPr>
              <a:spcBef>
                <a:spcPct val="0"/>
              </a:spcBef>
            </a:pPr>
            <a:r>
              <a:rPr lang="en-US" smtClean="0"/>
              <a:t>Right /Wrong answers</a:t>
            </a:r>
          </a:p>
          <a:p>
            <a:pPr>
              <a:spcBef>
                <a:spcPct val="0"/>
              </a:spcBef>
            </a:pPr>
            <a:r>
              <a:rPr lang="en-US" smtClean="0"/>
              <a:t>Repeat answers and questions</a:t>
            </a:r>
          </a:p>
          <a:p>
            <a:pPr>
              <a:spcBef>
                <a:spcPct val="0"/>
              </a:spcBef>
            </a:pPr>
            <a:endParaRPr lang="en-US" smtClean="0"/>
          </a:p>
          <a:p>
            <a:pPr>
              <a:spcBef>
                <a:spcPct val="0"/>
              </a:spcBef>
            </a:pPr>
            <a:endParaRPr lang="en-US" smtClean="0"/>
          </a:p>
        </p:txBody>
      </p:sp>
      <p:pic>
        <p:nvPicPr>
          <p:cNvPr id="17412" name="Picture 5" descr="http://www.aupelocal002.org/PHPCSS/uploads/images/Recogni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611563"/>
            <a:ext cx="2133600" cy="183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B0F7810-DB73-4CEE-AD02-3DCCF534B4D4}" type="slidenum">
              <a:rPr lang="en-US"/>
              <a:pPr/>
              <a:t>14</a:t>
            </a:fld>
            <a:endParaRPr lang="en-US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Handling Incorrect Responses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Give participant credit for a nice try</a:t>
            </a:r>
          </a:p>
          <a:p>
            <a:pPr lvl="1"/>
            <a:r>
              <a:rPr lang="en-US" smtClean="0">
                <a:ea typeface="Arial" pitchFamily="34" charset="0"/>
              </a:rPr>
              <a:t>You are really close, but..</a:t>
            </a:r>
          </a:p>
          <a:p>
            <a:pPr lvl="1"/>
            <a:r>
              <a:rPr lang="en-US" smtClean="0">
                <a:ea typeface="Arial" pitchFamily="34" charset="0"/>
              </a:rPr>
              <a:t>You’re on the right tract, but…</a:t>
            </a:r>
          </a:p>
          <a:p>
            <a:pPr lvl="1"/>
            <a:r>
              <a:rPr lang="en-US" smtClean="0">
                <a:ea typeface="Arial" pitchFamily="34" charset="0"/>
              </a:rPr>
              <a:t>Are you saying…?</a:t>
            </a:r>
          </a:p>
          <a:p>
            <a:pPr>
              <a:spcBef>
                <a:spcPct val="0"/>
              </a:spcBef>
            </a:pPr>
            <a:r>
              <a:rPr lang="en-US" smtClean="0"/>
              <a:t>Give partial credit and explain what needs further explanation or clarification</a:t>
            </a:r>
          </a:p>
          <a:p>
            <a:pPr>
              <a:spcBef>
                <a:spcPct val="0"/>
              </a:spcBef>
            </a:pPr>
            <a:r>
              <a:rPr lang="en-US" smtClean="0"/>
              <a:t>Never make participant appear foolish</a:t>
            </a:r>
          </a:p>
          <a:p>
            <a:pPr>
              <a:spcBef>
                <a:spcPct val="0"/>
              </a:spcBef>
            </a:pPr>
            <a:r>
              <a:rPr lang="en-US" smtClean="0"/>
              <a:t>Never embarrass the participant in front of their peers and always treat with respect</a:t>
            </a:r>
          </a:p>
          <a:p>
            <a:pPr>
              <a:spcBef>
                <a:spcPct val="0"/>
              </a:spcBef>
            </a:pPr>
            <a:r>
              <a:rPr lang="en-US" smtClean="0"/>
              <a:t>Don’t let the class leave with incorrect info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F62E598-E783-403D-B0EB-02A929B3F70C}" type="slidenum">
              <a:rPr lang="en-US"/>
              <a:pPr/>
              <a:t>15</a:t>
            </a:fld>
            <a:endParaRPr lang="en-US"/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Techniques for Answering Questions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91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Be prepared</a:t>
            </a:r>
          </a:p>
          <a:p>
            <a:pPr>
              <a:spcBef>
                <a:spcPct val="0"/>
              </a:spcBef>
            </a:pPr>
            <a:r>
              <a:rPr lang="en-US" smtClean="0"/>
              <a:t>Interacting with participants</a:t>
            </a:r>
          </a:p>
          <a:p>
            <a:pPr>
              <a:spcBef>
                <a:spcPct val="0"/>
              </a:spcBef>
            </a:pPr>
            <a:r>
              <a:rPr lang="en-US" smtClean="0"/>
              <a:t>If you know the answer – give it</a:t>
            </a:r>
          </a:p>
          <a:p>
            <a:pPr>
              <a:spcBef>
                <a:spcPct val="0"/>
              </a:spcBef>
            </a:pPr>
            <a:r>
              <a:rPr lang="en-US" smtClean="0"/>
              <a:t>If you don’t – admit it</a:t>
            </a:r>
          </a:p>
          <a:p>
            <a:pPr>
              <a:spcBef>
                <a:spcPct val="0"/>
              </a:spcBef>
            </a:pPr>
            <a:r>
              <a:rPr lang="en-US" smtClean="0"/>
              <a:t>Ask for clarification if you don’t understand</a:t>
            </a:r>
          </a:p>
          <a:p>
            <a:pPr>
              <a:spcBef>
                <a:spcPct val="0"/>
              </a:spcBef>
            </a:pPr>
            <a:r>
              <a:rPr lang="en-US" smtClean="0"/>
              <a:t>Tactfully restate the question</a:t>
            </a:r>
          </a:p>
          <a:p>
            <a:pPr>
              <a:spcBef>
                <a:spcPct val="0"/>
              </a:spcBef>
            </a:pPr>
            <a:r>
              <a:rPr lang="en-US" smtClean="0"/>
              <a:t>Will the question be covered later</a:t>
            </a:r>
          </a:p>
          <a:p>
            <a:pPr>
              <a:spcBef>
                <a:spcPct val="0"/>
              </a:spcBef>
            </a:pPr>
            <a:r>
              <a:rPr lang="en-US" smtClean="0"/>
              <a:t>Stump the instructor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857A2A59-A83D-4842-AAAA-56A3A43DABC6}" type="slidenum">
              <a:rPr lang="en-US"/>
              <a:pPr/>
              <a:t>16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9550"/>
            <a:ext cx="7772400" cy="1085850"/>
          </a:xfrm>
        </p:spPr>
        <p:txBody>
          <a:bodyPr/>
          <a:lstStyle/>
          <a:p>
            <a:r>
              <a:rPr lang="en-US" smtClean="0"/>
              <a:t>Attending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663700"/>
            <a:ext cx="7696200" cy="4432300"/>
          </a:xfrm>
        </p:spPr>
        <p:txBody>
          <a:bodyPr/>
          <a:lstStyle/>
          <a:p>
            <a:r>
              <a:rPr lang="en-US" smtClean="0"/>
              <a:t>Paying attention to the learner</a:t>
            </a:r>
          </a:p>
          <a:p>
            <a:pPr lvl="1"/>
            <a:r>
              <a:rPr lang="en-US" smtClean="0">
                <a:ea typeface="Arial" pitchFamily="34" charset="0"/>
              </a:rPr>
              <a:t>Facing the learners</a:t>
            </a:r>
          </a:p>
          <a:p>
            <a:pPr lvl="1"/>
            <a:r>
              <a:rPr lang="en-US" smtClean="0">
                <a:ea typeface="Arial" pitchFamily="34" charset="0"/>
              </a:rPr>
              <a:t>Maintaining appropriate eye contact</a:t>
            </a:r>
          </a:p>
          <a:p>
            <a:pPr lvl="1"/>
            <a:r>
              <a:rPr lang="en-US" smtClean="0">
                <a:ea typeface="Arial" pitchFamily="34" charset="0"/>
              </a:rPr>
              <a:t>Moving toward the learners</a:t>
            </a:r>
          </a:p>
          <a:p>
            <a:pPr lvl="1"/>
            <a:r>
              <a:rPr lang="en-US" smtClean="0">
                <a:ea typeface="Arial" pitchFamily="34" charset="0"/>
              </a:rPr>
              <a:t>Avoiding distracting behaviors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1058DECB-93DD-4E9B-86DB-F7EBC29BB429}" type="slidenum">
              <a:rPr lang="en-US"/>
              <a:pPr/>
              <a:t>17</a:t>
            </a:fld>
            <a:endParaRPr lang="en-US"/>
          </a:p>
        </p:txBody>
      </p:sp>
      <p:sp>
        <p:nvSpPr>
          <p:cNvPr id="2150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 Play Exercise</a:t>
            </a:r>
          </a:p>
        </p:txBody>
      </p:sp>
      <p:sp>
        <p:nvSpPr>
          <p:cNvPr id="21507" name="Content Placeholder 5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Break into small groups</a:t>
            </a:r>
          </a:p>
          <a:p>
            <a:pPr>
              <a:spcBef>
                <a:spcPct val="0"/>
              </a:spcBef>
            </a:pPr>
            <a:r>
              <a:rPr lang="en-US" smtClean="0"/>
              <a:t>One person from group report out</a:t>
            </a:r>
          </a:p>
          <a:p>
            <a:pPr>
              <a:spcBef>
                <a:spcPct val="0"/>
              </a:spcBef>
            </a:pPr>
            <a:r>
              <a:rPr lang="en-US" smtClean="0"/>
              <a:t>Discuss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0FFD9CF0-AEB1-45AA-BE64-34956C247C29}" type="slidenum">
              <a:rPr lang="en-US"/>
              <a:pPr/>
              <a:t>18</a:t>
            </a:fld>
            <a:endParaRPr lang="en-US"/>
          </a:p>
        </p:txBody>
      </p:sp>
      <p:sp>
        <p:nvSpPr>
          <p:cNvPr id="2253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Role Play Exercise</a:t>
            </a:r>
          </a:p>
        </p:txBody>
      </p:sp>
      <p:sp>
        <p:nvSpPr>
          <p:cNvPr id="22531" name="Content Placeholder 5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Break into small groups</a:t>
            </a:r>
          </a:p>
          <a:p>
            <a:pPr>
              <a:spcBef>
                <a:spcPct val="0"/>
              </a:spcBef>
            </a:pPr>
            <a:r>
              <a:rPr lang="en-US" smtClean="0"/>
              <a:t>“Act Out” a behavior</a:t>
            </a:r>
          </a:p>
          <a:p>
            <a:pPr lvl="1"/>
            <a:r>
              <a:rPr lang="en-US" smtClean="0">
                <a:ea typeface="Arial" pitchFamily="34" charset="0"/>
              </a:rPr>
              <a:t>Enthusiasm</a:t>
            </a:r>
          </a:p>
          <a:p>
            <a:pPr lvl="1"/>
            <a:r>
              <a:rPr lang="en-US" smtClean="0">
                <a:ea typeface="Arial" pitchFamily="34" charset="0"/>
              </a:rPr>
              <a:t>Boredom</a:t>
            </a:r>
          </a:p>
          <a:p>
            <a:pPr lvl="1"/>
            <a:r>
              <a:rPr lang="en-US" smtClean="0">
                <a:ea typeface="Arial" pitchFamily="34" charset="0"/>
              </a:rPr>
              <a:t>Confusion</a:t>
            </a:r>
          </a:p>
          <a:p>
            <a:pPr>
              <a:spcBef>
                <a:spcPct val="0"/>
              </a:spcBef>
            </a:pPr>
            <a:r>
              <a:rPr lang="en-US" smtClean="0"/>
              <a:t>Discuss how to respond</a:t>
            </a:r>
          </a:p>
          <a:p>
            <a:pPr>
              <a:spcBef>
                <a:spcPct val="0"/>
              </a:spcBef>
            </a:pPr>
            <a:r>
              <a:rPr lang="en-US" smtClean="0"/>
              <a:t>One person from group report out</a:t>
            </a:r>
          </a:p>
          <a:p>
            <a:pPr>
              <a:spcBef>
                <a:spcPct val="0"/>
              </a:spcBef>
            </a:pPr>
            <a:r>
              <a:rPr lang="en-US" smtClean="0"/>
              <a:t>Discuss 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65EE133D-6569-4BBE-835A-1E453E82B249}" type="slidenum">
              <a:rPr lang="en-US"/>
              <a:pPr/>
              <a:t>19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7188"/>
            <a:ext cx="8534400" cy="723900"/>
          </a:xfrm>
        </p:spPr>
        <p:txBody>
          <a:bodyPr/>
          <a:lstStyle/>
          <a:p>
            <a:r>
              <a:rPr lang="en-US" smtClean="0"/>
              <a:t>Listening</a:t>
            </a:r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A two step process:</a:t>
            </a:r>
          </a:p>
          <a:p>
            <a:pPr lvl="1"/>
            <a:r>
              <a:rPr lang="en-US" smtClean="0">
                <a:ea typeface="Arial" pitchFamily="34" charset="0"/>
              </a:rPr>
              <a:t>Listening to what the learner is saying</a:t>
            </a:r>
          </a:p>
          <a:p>
            <a:pPr lvl="1"/>
            <a:r>
              <a:rPr lang="en-US" smtClean="0">
                <a:ea typeface="Arial" pitchFamily="34" charset="0"/>
              </a:rPr>
              <a:t>Paraphrasing what was said to demonstrate understanding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56D15FDA-A003-4B03-8EC3-2509D53A0D3B}" type="slidenum">
              <a:rPr lang="en-US"/>
              <a:pPr/>
              <a:t>2</a:t>
            </a:fld>
            <a:endParaRPr lang="en-US"/>
          </a:p>
        </p:txBody>
      </p:sp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b="1" smtClean="0"/>
              <a:t>Module 4 Objectives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idx="4294967295"/>
          </p:nvPr>
        </p:nvSpPr>
        <p:spPr>
          <a:xfrm>
            <a:off x="762000" y="1524000"/>
            <a:ext cx="7924800" cy="411480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smtClean="0"/>
              <a:t>Upon completion of this module, the participant will be able to:</a:t>
            </a:r>
          </a:p>
          <a:p>
            <a:pPr lvl="1">
              <a:buFont typeface="Arial" pitchFamily="34" charset="0"/>
              <a:buChar char="•"/>
            </a:pPr>
            <a:r>
              <a:rPr lang="en-US" sz="2800" smtClean="0">
                <a:ea typeface="Arial" pitchFamily="34" charset="0"/>
              </a:rPr>
              <a:t>State the purpose of questions in the classroom</a:t>
            </a:r>
          </a:p>
          <a:p>
            <a:pPr lvl="1">
              <a:buFont typeface="Arial" pitchFamily="34" charset="0"/>
              <a:buChar char="•"/>
            </a:pPr>
            <a:r>
              <a:rPr lang="en-US" sz="2800" smtClean="0">
                <a:ea typeface="Arial" pitchFamily="34" charset="0"/>
              </a:rPr>
              <a:t>List seven types of questions used and describe their advantages and disadvantages</a:t>
            </a:r>
          </a:p>
          <a:p>
            <a:pPr lvl="1">
              <a:buFont typeface="Arial" pitchFamily="34" charset="0"/>
              <a:buChar char="•"/>
            </a:pPr>
            <a:r>
              <a:rPr lang="en-US" sz="2800" smtClean="0">
                <a:ea typeface="Arial" pitchFamily="34" charset="0"/>
              </a:rPr>
              <a:t>Identify the characteristics of effective questions</a:t>
            </a:r>
            <a:endParaRPr lang="en-US" smtClean="0">
              <a:ea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300C40F-F62C-4DAB-9030-742A2E906CF5}" type="slidenum">
              <a:rPr lang="en-US"/>
              <a:pPr/>
              <a:t>20</a:t>
            </a:fld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85750"/>
            <a:ext cx="8534400" cy="866775"/>
          </a:xfrm>
        </p:spPr>
        <p:txBody>
          <a:bodyPr/>
          <a:lstStyle/>
          <a:p>
            <a:r>
              <a:rPr lang="en-US" smtClean="0"/>
              <a:t>Questioning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ph type="clipArt" sz="half" idx="4294967295"/>
          </p:nvPr>
        </p:nvGraphicFramePr>
        <p:xfrm>
          <a:off x="4572000" y="2057400"/>
          <a:ext cx="2936875" cy="366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1924200" imgH="2600280" progId="">
                  <p:embed/>
                </p:oleObj>
              </mc:Choice>
              <mc:Fallback>
                <p:oleObj name="Clip" r:id="rId3" imgW="1924200" imgH="260028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57400"/>
                        <a:ext cx="2936875" cy="3667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285875"/>
            <a:ext cx="8382000" cy="4452938"/>
          </a:xfrm>
        </p:spPr>
        <p:txBody>
          <a:bodyPr/>
          <a:lstStyle/>
          <a:p>
            <a:r>
              <a:rPr lang="en-US" smtClean="0"/>
              <a:t>Asking questions correctly is crucial to the training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DFD58D1B-A020-4C85-ADED-8E4272E4D418}" type="slidenum">
              <a:rPr lang="en-US"/>
              <a:pPr/>
              <a:t>21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9550"/>
            <a:ext cx="7772400" cy="933450"/>
          </a:xfrm>
        </p:spPr>
        <p:txBody>
          <a:bodyPr/>
          <a:lstStyle/>
          <a:p>
            <a:r>
              <a:rPr lang="en-US" smtClean="0"/>
              <a:t>Module 4 Summary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8077200" cy="466725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200" smtClean="0"/>
              <a:t>State the purpose of questions in the classroom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List seven types of questions used and describe their advantages and disadvantages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Identify the characteristics of effective questions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5AAE04F0-4594-40B1-8C1C-DC0F758F5F68}" type="slidenum">
              <a:rPr lang="en-US"/>
              <a:pPr/>
              <a:t>22</a:t>
            </a:fld>
            <a:endParaRPr lang="en-US"/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Module 4 Summary (Cont’d)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200" smtClean="0"/>
              <a:t>Distinguish the methods of asking questions and describe when to use each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Discuss methods to handle participant responses to questions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Describe methods to successfully respond to participants questions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32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A316A48C-893E-4E2F-86A4-140525BF7983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Module 4 Objectives (Cont’d)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3200" smtClean="0"/>
              <a:t>Distinguish the methods of asking questions and describe when to use each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Discuss methods to handle participant responses to questions</a:t>
            </a:r>
          </a:p>
          <a:p>
            <a:pPr>
              <a:spcBef>
                <a:spcPct val="0"/>
              </a:spcBef>
            </a:pPr>
            <a:r>
              <a:rPr lang="en-US" sz="3200" smtClean="0"/>
              <a:t>Describe methods to successfully respond to participants questions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D0E394F1-01D0-4CCA-B6CD-7DDF5E30CBB4}" type="slidenum">
              <a:rPr lang="en-US"/>
              <a:pPr/>
              <a:t>4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9550"/>
            <a:ext cx="8229600" cy="862013"/>
          </a:xfrm>
        </p:spPr>
        <p:txBody>
          <a:bodyPr/>
          <a:lstStyle/>
          <a:p>
            <a:r>
              <a:rPr lang="en-US" smtClean="0"/>
              <a:t>Purpose of Asking Questions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43000" y="1981200"/>
            <a:ext cx="3429000" cy="3090863"/>
          </a:xfrm>
        </p:spPr>
        <p:txBody>
          <a:bodyPr/>
          <a:lstStyle/>
          <a:p>
            <a:r>
              <a:rPr lang="en-US" smtClean="0"/>
              <a:t>Interaction</a:t>
            </a:r>
          </a:p>
          <a:p>
            <a:r>
              <a:rPr lang="en-US" smtClean="0"/>
              <a:t>Evaluation</a:t>
            </a:r>
          </a:p>
          <a:p>
            <a:r>
              <a:rPr lang="en-US" smtClean="0"/>
              <a:t>Application</a:t>
            </a:r>
          </a:p>
          <a:p>
            <a:r>
              <a:rPr lang="en-US" smtClean="0"/>
              <a:t>Rapport</a:t>
            </a:r>
          </a:p>
        </p:txBody>
      </p:sp>
      <p:pic>
        <p:nvPicPr>
          <p:cNvPr id="8196" name="Picture 8" descr="http://www.iwu.edu/ccenter/students/images/DropInQues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28575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70150381-F725-414C-9F06-F475A3AF42B5}" type="slidenum">
              <a:rPr lang="en-US"/>
              <a:pPr/>
              <a:t>5</a:t>
            </a:fld>
            <a:endParaRPr lang="en-US"/>
          </a:p>
        </p:txBody>
      </p:sp>
      <p:sp>
        <p:nvSpPr>
          <p:cNvPr id="92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 of Asking Questions</a:t>
            </a:r>
          </a:p>
        </p:txBody>
      </p:sp>
      <p:sp>
        <p:nvSpPr>
          <p:cNvPr id="9219" name="Content Placeholder 5"/>
          <p:cNvSpPr>
            <a:spLocks noGrp="1"/>
          </p:cNvSpPr>
          <p:nvPr>
            <p:ph idx="1"/>
          </p:nvPr>
        </p:nvSpPr>
        <p:spPr>
          <a:xfrm>
            <a:off x="838200" y="2057400"/>
            <a:ext cx="79248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Important element</a:t>
            </a:r>
          </a:p>
          <a:p>
            <a:pPr lvl="1"/>
            <a:r>
              <a:rPr lang="en-US" smtClean="0">
                <a:ea typeface="Arial" pitchFamily="34" charset="0"/>
              </a:rPr>
              <a:t>Invites learner participation</a:t>
            </a:r>
          </a:p>
          <a:p>
            <a:pPr lvl="2"/>
            <a:r>
              <a:rPr lang="en-US" smtClean="0">
                <a:ea typeface="Arial" pitchFamily="34" charset="0"/>
              </a:rPr>
              <a:t>Stimulates thinking</a:t>
            </a:r>
          </a:p>
          <a:p>
            <a:pPr lvl="2"/>
            <a:r>
              <a:rPr lang="en-US" smtClean="0">
                <a:ea typeface="Arial" pitchFamily="34" charset="0"/>
              </a:rPr>
              <a:t>Creates interest</a:t>
            </a:r>
          </a:p>
          <a:p>
            <a:pPr lvl="2"/>
            <a:r>
              <a:rPr lang="en-US" smtClean="0">
                <a:ea typeface="Arial" pitchFamily="34" charset="0"/>
              </a:rPr>
              <a:t>Channels Thinking</a:t>
            </a:r>
          </a:p>
          <a:p>
            <a:pPr lvl="1"/>
            <a:r>
              <a:rPr lang="en-US" smtClean="0">
                <a:ea typeface="Arial" pitchFamily="34" charset="0"/>
              </a:rPr>
              <a:t>Evaluation opportunities</a:t>
            </a:r>
          </a:p>
          <a:p>
            <a:pPr lvl="2"/>
            <a:r>
              <a:rPr lang="en-US" smtClean="0">
                <a:ea typeface="Arial" pitchFamily="34" charset="0"/>
              </a:rPr>
              <a:t>Gauge accuracy</a:t>
            </a:r>
          </a:p>
          <a:p>
            <a:pPr lvl="2"/>
            <a:r>
              <a:rPr lang="en-US" smtClean="0">
                <a:ea typeface="Arial" pitchFamily="34" charset="0"/>
              </a:rPr>
              <a:t>Assists in pacing</a:t>
            </a:r>
          </a:p>
        </p:txBody>
      </p:sp>
      <p:pic>
        <p:nvPicPr>
          <p:cNvPr id="9220" name="Picture 5" descr="http://www.goodfinancialcents.com/wp-content/uploads/2009/03/7-questions-to-ask-your-financial-plan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2895600"/>
            <a:ext cx="236220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523C1235-314F-4B0C-AE35-5E618C2DD4D5}" type="slidenum">
              <a:rPr lang="en-US"/>
              <a:pPr/>
              <a:t>6</a:t>
            </a:fld>
            <a:endParaRPr lang="en-US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Purpose of Asking Questions (Cont’d)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2103438"/>
            <a:ext cx="8229600" cy="4221162"/>
          </a:xfrm>
        </p:spPr>
        <p:txBody>
          <a:bodyPr/>
          <a:lstStyle/>
          <a:p>
            <a:pPr lvl="1"/>
            <a:r>
              <a:rPr lang="en-US" smtClean="0">
                <a:ea typeface="Arial" pitchFamily="34" charset="0"/>
              </a:rPr>
              <a:t>Apply the information </a:t>
            </a:r>
          </a:p>
          <a:p>
            <a:pPr lvl="2"/>
            <a:r>
              <a:rPr lang="en-US" smtClean="0">
                <a:ea typeface="Arial" pitchFamily="34" charset="0"/>
              </a:rPr>
              <a:t>Facilitates discussion</a:t>
            </a:r>
          </a:p>
          <a:p>
            <a:pPr lvl="1"/>
            <a:r>
              <a:rPr lang="en-US" smtClean="0">
                <a:ea typeface="Arial" pitchFamily="34" charset="0"/>
              </a:rPr>
              <a:t>Strengthens rapport</a:t>
            </a:r>
          </a:p>
          <a:p>
            <a:pPr lvl="2"/>
            <a:r>
              <a:rPr lang="en-US" smtClean="0">
                <a:ea typeface="Arial" pitchFamily="34" charset="0"/>
              </a:rPr>
              <a:t>Responding to participants</a:t>
            </a:r>
          </a:p>
          <a:p>
            <a:pPr lvl="2"/>
            <a:r>
              <a:rPr lang="en-US" smtClean="0">
                <a:ea typeface="Arial" pitchFamily="34" charset="0"/>
              </a:rPr>
              <a:t>Determining background and experience</a:t>
            </a:r>
          </a:p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10E8293F-122C-4822-985D-5D5611FDAEDF}" type="slidenum">
              <a:rPr lang="en-US"/>
              <a:pPr/>
              <a:t>7</a:t>
            </a:fld>
            <a:endParaRPr lang="en-US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Types of Questions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Open Ended</a:t>
            </a:r>
          </a:p>
          <a:p>
            <a:pPr>
              <a:spcBef>
                <a:spcPct val="0"/>
              </a:spcBef>
            </a:pPr>
            <a:r>
              <a:rPr lang="en-US" smtClean="0"/>
              <a:t>Closed Ended</a:t>
            </a:r>
          </a:p>
          <a:p>
            <a:pPr>
              <a:spcBef>
                <a:spcPct val="0"/>
              </a:spcBef>
            </a:pPr>
            <a:r>
              <a:rPr lang="en-US" smtClean="0"/>
              <a:t>Leading</a:t>
            </a:r>
          </a:p>
          <a:p>
            <a:pPr>
              <a:spcBef>
                <a:spcPct val="0"/>
              </a:spcBef>
            </a:pPr>
            <a:r>
              <a:rPr lang="en-US" smtClean="0"/>
              <a:t>Probing</a:t>
            </a:r>
          </a:p>
          <a:p>
            <a:pPr>
              <a:spcBef>
                <a:spcPct val="0"/>
              </a:spcBef>
            </a:pPr>
            <a:r>
              <a:rPr lang="en-US" smtClean="0"/>
              <a:t>Funnel</a:t>
            </a:r>
          </a:p>
          <a:p>
            <a:pPr>
              <a:spcBef>
                <a:spcPct val="0"/>
              </a:spcBef>
            </a:pPr>
            <a:r>
              <a:rPr lang="en-US" smtClean="0"/>
              <a:t>Conversation Starter</a:t>
            </a:r>
          </a:p>
          <a:p>
            <a:pPr>
              <a:spcBef>
                <a:spcPct val="0"/>
              </a:spcBef>
            </a:pPr>
            <a:r>
              <a:rPr lang="en-US" smtClean="0"/>
              <a:t>Review/Evaluation</a:t>
            </a:r>
          </a:p>
        </p:txBody>
      </p:sp>
      <p:pic>
        <p:nvPicPr>
          <p:cNvPr id="11268" name="Picture 5" descr="http://www.canberra.edu.au/__data/assets/image/0009/686070/questio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362200"/>
            <a:ext cx="28956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49E370DE-71D1-4021-969E-D194795136A3}" type="slidenum">
              <a:rPr lang="en-US"/>
              <a:pPr/>
              <a:t>8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71500"/>
            <a:ext cx="8153400" cy="1357313"/>
          </a:xfrm>
        </p:spPr>
        <p:txBody>
          <a:bodyPr/>
          <a:lstStyle/>
          <a:p>
            <a:r>
              <a:rPr lang="en-US" smtClean="0"/>
              <a:t>Characteristics of Effective Questions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2286000"/>
            <a:ext cx="4914900" cy="3143250"/>
          </a:xfrm>
        </p:spPr>
        <p:txBody>
          <a:bodyPr/>
          <a:lstStyle/>
          <a:p>
            <a:r>
              <a:rPr lang="en-US" sz="3200" smtClean="0"/>
              <a:t>Challenging</a:t>
            </a:r>
          </a:p>
          <a:p>
            <a:r>
              <a:rPr lang="en-US" sz="3200" smtClean="0"/>
              <a:t>Brief</a:t>
            </a:r>
          </a:p>
          <a:p>
            <a:r>
              <a:rPr lang="en-US" sz="3200" smtClean="0"/>
              <a:t>Clear</a:t>
            </a:r>
          </a:p>
          <a:p>
            <a:r>
              <a:rPr lang="en-US" sz="3200" smtClean="0"/>
              <a:t>Relevant</a:t>
            </a:r>
          </a:p>
          <a:p>
            <a:r>
              <a:rPr lang="en-US" sz="3200" smtClean="0"/>
              <a:t>Emphasize</a:t>
            </a:r>
          </a:p>
          <a:p>
            <a:pPr>
              <a:buFontTx/>
              <a:buNone/>
            </a:pPr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36DB87F7-E6B6-4A61-ABF9-83819419E65C}" type="slidenum">
              <a:rPr lang="en-US"/>
              <a:pPr/>
              <a:t>9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09550"/>
            <a:ext cx="7162800" cy="1647825"/>
          </a:xfrm>
        </p:spPr>
        <p:txBody>
          <a:bodyPr/>
          <a:lstStyle/>
          <a:p>
            <a:r>
              <a:rPr lang="en-US" smtClean="0"/>
              <a:t>Three General Ways to Ask a Question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667000"/>
            <a:ext cx="6400800" cy="338137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mtClean="0"/>
              <a:t>Overhead/Undirected</a:t>
            </a:r>
          </a:p>
          <a:p>
            <a:pPr>
              <a:spcBef>
                <a:spcPct val="0"/>
              </a:spcBef>
            </a:pPr>
            <a:r>
              <a:rPr lang="en-US" smtClean="0"/>
              <a:t>Pre-Directed</a:t>
            </a:r>
          </a:p>
          <a:p>
            <a:pPr>
              <a:spcBef>
                <a:spcPct val="0"/>
              </a:spcBef>
            </a:pPr>
            <a:r>
              <a:rPr lang="en-US" smtClean="0"/>
              <a:t>Overhead/Directed</a:t>
            </a:r>
          </a:p>
        </p:txBody>
      </p:sp>
      <p:pic>
        <p:nvPicPr>
          <p:cNvPr id="13316" name="Picture 5" descr="http://www.statsfone.com/images/c_a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667000"/>
            <a:ext cx="20955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2685</TotalTime>
  <Words>525</Words>
  <Application>Microsoft Office PowerPoint</Application>
  <PresentationFormat>On-screen Show (4:3)</PresentationFormat>
  <Paragraphs>138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ＭＳ Ｐゴシック</vt:lpstr>
      <vt:lpstr>1_Custom Design</vt:lpstr>
      <vt:lpstr>Clip</vt:lpstr>
      <vt:lpstr>Questioning Techniques  </vt:lpstr>
      <vt:lpstr>Module 4 Objectives</vt:lpstr>
      <vt:lpstr>Module 4 Objectives (Cont’d)</vt:lpstr>
      <vt:lpstr>Purpose of Asking Questions</vt:lpstr>
      <vt:lpstr>Purpose of Asking Questions</vt:lpstr>
      <vt:lpstr>Purpose of Asking Questions (Cont’d)</vt:lpstr>
      <vt:lpstr>Types of Questions</vt:lpstr>
      <vt:lpstr>Characteristics of Effective Questions</vt:lpstr>
      <vt:lpstr>Three General Ways to Ask a Question</vt:lpstr>
      <vt:lpstr>Questioning Techniques</vt:lpstr>
      <vt:lpstr>Questioning Techniques (Cont’d)</vt:lpstr>
      <vt:lpstr>PowerPoint Presentation</vt:lpstr>
      <vt:lpstr>Handling Responses to Questions</vt:lpstr>
      <vt:lpstr>Handling Incorrect Responses</vt:lpstr>
      <vt:lpstr>Techniques for Answering Questions</vt:lpstr>
      <vt:lpstr>Attending</vt:lpstr>
      <vt:lpstr>Role Play Exercise</vt:lpstr>
      <vt:lpstr>Role Play Exercise</vt:lpstr>
      <vt:lpstr>Listening</vt:lpstr>
      <vt:lpstr>Questioning</vt:lpstr>
      <vt:lpstr>Module 4 Summary</vt:lpstr>
      <vt:lpstr>Module 4 Summary (Cont’d)</vt:lpstr>
    </vt:vector>
  </TitlesOfParts>
  <Company>National Safety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Betsy Thomas</dc:creator>
  <cp:lastModifiedBy>Bill Hall</cp:lastModifiedBy>
  <cp:revision>113</cp:revision>
  <dcterms:created xsi:type="dcterms:W3CDTF">2011-01-27T21:25:06Z</dcterms:created>
  <dcterms:modified xsi:type="dcterms:W3CDTF">2012-05-16T20:39:55Z</dcterms:modified>
</cp:coreProperties>
</file>