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7"/>
  </p:notesMasterIdLst>
  <p:handoutMasterIdLst>
    <p:handoutMasterId r:id="rId18"/>
  </p:handoutMasterIdLst>
  <p:sldIdLst>
    <p:sldId id="300" r:id="rId2"/>
    <p:sldId id="301" r:id="rId3"/>
    <p:sldId id="258" r:id="rId4"/>
    <p:sldId id="265" r:id="rId5"/>
    <p:sldId id="286" r:id="rId6"/>
    <p:sldId id="289" r:id="rId7"/>
    <p:sldId id="290" r:id="rId8"/>
    <p:sldId id="292" r:id="rId9"/>
    <p:sldId id="291" r:id="rId10"/>
    <p:sldId id="293" r:id="rId11"/>
    <p:sldId id="294" r:id="rId12"/>
    <p:sldId id="295" r:id="rId13"/>
    <p:sldId id="296" r:id="rId14"/>
    <p:sldId id="297" r:id="rId15"/>
    <p:sldId id="298" r:id="rId16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830"/>
    <a:srgbClr val="001A49"/>
    <a:srgbClr val="9AD9E9"/>
    <a:srgbClr val="006653"/>
    <a:srgbClr val="339966"/>
    <a:srgbClr val="00808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8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02" tIns="46652" rIns="93302" bIns="46652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02" tIns="46652" rIns="93302" bIns="4665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02" tIns="46652" rIns="93302" bIns="46652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02" tIns="46652" rIns="93302" bIns="4665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EB302F7-E55D-4FF2-9B10-417838596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70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02" tIns="46652" rIns="93302" bIns="46652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02" tIns="46652" rIns="93302" bIns="4665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02" tIns="46652" rIns="93302" bIns="466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02" tIns="46652" rIns="93302" bIns="46652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3302" tIns="46652" rIns="93302" bIns="4665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146BC0-CAB5-4C46-A528-74870B28F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4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DE3C796-AFF3-4389-B564-757C76DDF30E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  <p:sp>
        <p:nvSpPr>
          <p:cNvPr id="194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461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02" tIns="46652" rIns="93302" bIns="46652" anchor="b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A4240BAC-5C37-402F-A19C-FC8D0003556B}" type="slidenum">
              <a:rPr lang="en-US" altLang="en-US" sz="1200"/>
              <a:pPr algn="r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4D8F200-04F0-43D0-8767-103C70834D60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  <p:sp>
        <p:nvSpPr>
          <p:cNvPr id="204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0485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02" tIns="46652" rIns="93302" bIns="46652" anchor="b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4C75CBA7-FDC8-461E-8274-AF45EE29C7DF}" type="slidenum">
              <a:rPr lang="en-US" altLang="en-US" sz="1200"/>
              <a:pPr algn="r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95A4CDA-43C5-499F-8FF1-0DD4CD36E1F8}" type="slidenum">
              <a:rPr lang="en-US" altLang="en-US" smtClean="0"/>
              <a:pPr eaLnBrk="1" hangingPunct="1"/>
              <a:t>5</a:t>
            </a:fld>
            <a:endParaRPr lang="en-US" altLang="en-US" smtClean="0"/>
          </a:p>
        </p:txBody>
      </p:sp>
      <p:sp>
        <p:nvSpPr>
          <p:cNvPr id="215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509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02" tIns="46652" rIns="93302" bIns="46652" anchor="b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D232D4D2-D5DC-48A8-B984-3FB441D823CE}" type="slidenum">
              <a:rPr lang="en-US" altLang="en-US" sz="1200"/>
              <a:pPr algn="r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08CF4B8-373F-48CE-8B29-629946D1B14F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1D83A-3A68-4512-AC19-765032B87B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49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857BC-ADBA-4B6A-A91F-D3C4838503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96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19812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7912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4DA7-789D-4A0C-B7B8-430A2D2A06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15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A1C02-680F-4721-8D26-8450C6EC08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78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4038600"/>
          </a:xfrm>
          <a:prstGeom prst="rect">
            <a:avLst/>
          </a:prstGeom>
          <a:gradFill rotWithShape="1">
            <a:gsLst>
              <a:gs pos="0">
                <a:srgbClr val="9AD9E9">
                  <a:alpha val="75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5" name="Picture 8" descr="82258_ChildPassengerLogoFNL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66800"/>
            <a:ext cx="330676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82263a_GRNTS_CPS PPT Templatetitlefooter_FN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1363"/>
            <a:ext cx="91440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 userDrawn="1"/>
        </p:nvSpPr>
        <p:spPr bwMode="auto">
          <a:xfrm>
            <a:off x="381000" y="6256338"/>
            <a:ext cx="213360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www.cpsboard.org</a:t>
            </a:r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381000" y="6477000"/>
            <a:ext cx="1447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April 2012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38600"/>
            <a:ext cx="7772400" cy="871006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665" y="4953000"/>
            <a:ext cx="7772400" cy="457200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472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8862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862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1993F-3A4F-4213-A173-4E86FCC6A6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53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021A84-DD49-45C4-8051-36B83D2203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53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7F5A7-FCAE-4565-8B91-5510B162EA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536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213FC-B015-4016-9AB3-467488B2EC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42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4A6E1D-32E9-4F47-BEAF-E20AFF3444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56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423FA-2496-4892-B1DF-C0D234D1B9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3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pspptfoot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8963"/>
            <a:ext cx="91440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22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4038600"/>
          </a:xfrm>
          <a:prstGeom prst="rect">
            <a:avLst/>
          </a:prstGeom>
          <a:gradFill rotWithShape="1">
            <a:gsLst>
              <a:gs pos="0">
                <a:srgbClr val="9AD9E9">
                  <a:alpha val="75000"/>
                </a:srgb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7924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924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0"/>
            <a:r>
              <a:rPr lang="en-US" altLang="en-US" smtClean="0"/>
              <a:t>Third level</a:t>
            </a:r>
          </a:p>
          <a:p>
            <a:pPr lvl="1"/>
            <a:r>
              <a:rPr lang="en-US" altLang="en-US" smtClean="0"/>
              <a:t>Fourth level</a:t>
            </a:r>
          </a:p>
          <a:p>
            <a:pPr lvl="2"/>
            <a:r>
              <a:rPr lang="en-US" altLang="en-US" smtClean="0"/>
              <a:t>Fifth level</a:t>
            </a:r>
          </a:p>
        </p:txBody>
      </p:sp>
      <p:sp>
        <p:nvSpPr>
          <p:cNvPr id="1031" name="TextBox 2"/>
          <p:cNvSpPr txBox="1">
            <a:spLocks noChangeArrowheads="1"/>
          </p:cNvSpPr>
          <p:nvPr userDrawn="1"/>
        </p:nvSpPr>
        <p:spPr bwMode="auto">
          <a:xfrm>
            <a:off x="381000" y="6256338"/>
            <a:ext cx="213360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www.cpsboard.org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553200"/>
            <a:ext cx="213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/>
            </a:lvl1pPr>
          </a:lstStyle>
          <a:p>
            <a:fld id="{3822B4BB-DF04-475F-A6D8-4CF970A08E9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381000" y="6477000"/>
            <a:ext cx="1447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solidFill>
                  <a:schemeClr val="bg1"/>
                </a:solidFill>
              </a:rPr>
              <a:t>April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93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15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1500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15000"/>
        </a:spcAft>
        <a:buChar char="•"/>
        <a:defRPr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15000"/>
        </a:spcAft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1500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1500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1500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1500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15000"/>
        </a:spcAft>
        <a:buChar char="»"/>
        <a:defRPr sz="16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Video1_TeamEffortV2.wm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/>
          <p:cNvSpPr>
            <a:spLocks noGrp="1"/>
          </p:cNvSpPr>
          <p:nvPr>
            <p:ph type="title" idx="4294967295"/>
          </p:nvPr>
        </p:nvSpPr>
        <p:spPr>
          <a:xfrm>
            <a:off x="533400" y="3657600"/>
            <a:ext cx="8189913" cy="871538"/>
          </a:xfrm>
        </p:spPr>
        <p:txBody>
          <a:bodyPr anchor="t"/>
          <a:lstStyle/>
          <a:p>
            <a:r>
              <a:rPr lang="en-US" altLang="en-US" sz="4000" b="1" smtClean="0"/>
              <a:t>Principles and Methods of Team Teaching </a:t>
            </a:r>
            <a:br>
              <a:rPr lang="en-US" altLang="en-US" sz="4000" b="1" smtClean="0"/>
            </a:br>
            <a:endParaRPr lang="en-US" altLang="en-US" sz="4000" b="1" smtClean="0"/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2438400" y="5059363"/>
            <a:ext cx="419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/>
              <a:t>Module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1C450EB8-D027-4696-A24C-F4EBCE49B28B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Responsibilities of Instructors</a:t>
            </a:r>
            <a:br>
              <a:rPr lang="en-US" altLang="en-US" smtClean="0"/>
            </a:br>
            <a:r>
              <a:rPr lang="en-US" altLang="en-US" smtClean="0"/>
              <a:t>in the Back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Be present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Actively listen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No distractions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Willing to help</a:t>
            </a:r>
          </a:p>
          <a:p>
            <a:pPr lvl="1"/>
            <a:r>
              <a:rPr lang="en-US" altLang="en-US" smtClean="0">
                <a:ea typeface="Arial" pitchFamily="34" charset="0"/>
              </a:rPr>
              <a:t>A/V problems</a:t>
            </a:r>
          </a:p>
          <a:p>
            <a:pPr lvl="1"/>
            <a:r>
              <a:rPr lang="en-US" altLang="en-US" smtClean="0">
                <a:ea typeface="Arial" pitchFamily="34" charset="0"/>
              </a:rPr>
              <a:t>Distribute handouts</a:t>
            </a:r>
          </a:p>
          <a:p>
            <a:pPr lvl="1"/>
            <a:r>
              <a:rPr lang="en-US" altLang="en-US" smtClean="0">
                <a:ea typeface="Arial" pitchFamily="34" charset="0"/>
              </a:rPr>
              <a:t>Record on flipchart, etc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5836EA77-7FDC-4738-B32E-45B599C182F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Team Teaching Techniques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Pre-class coordination and preparation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During class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Post class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6DEC0C25-4CA1-4B58-8EE0-CDC2FFC0353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Team Teaching Techniques (Cont’d)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4267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Pre-class Coordination and Preparation</a:t>
            </a:r>
          </a:p>
          <a:p>
            <a:pPr lvl="1"/>
            <a:r>
              <a:rPr lang="en-US" altLang="en-US" smtClean="0">
                <a:ea typeface="Arial" pitchFamily="34" charset="0"/>
              </a:rPr>
              <a:t>Coordinate and discuss delivery styles</a:t>
            </a:r>
          </a:p>
          <a:p>
            <a:pPr lvl="1"/>
            <a:r>
              <a:rPr lang="en-US" altLang="en-US" smtClean="0">
                <a:ea typeface="Arial" pitchFamily="34" charset="0"/>
              </a:rPr>
              <a:t>Choose a co-teaching model</a:t>
            </a:r>
          </a:p>
          <a:p>
            <a:pPr lvl="1"/>
            <a:r>
              <a:rPr lang="en-US" altLang="en-US" smtClean="0">
                <a:ea typeface="Arial" pitchFamily="34" charset="0"/>
              </a:rPr>
              <a:t>Agree on course expectations</a:t>
            </a:r>
          </a:p>
          <a:p>
            <a:pPr lvl="1"/>
            <a:r>
              <a:rPr lang="en-US" altLang="en-US" smtClean="0">
                <a:ea typeface="Arial" pitchFamily="34" charset="0"/>
              </a:rPr>
              <a:t>Agree on Responsibilities</a:t>
            </a:r>
          </a:p>
          <a:p>
            <a:pPr lvl="1"/>
            <a:r>
              <a:rPr lang="en-US" altLang="en-US" smtClean="0">
                <a:ea typeface="Arial" pitchFamily="34" charset="0"/>
              </a:rPr>
              <a:t>Agree on Scheduling</a:t>
            </a:r>
          </a:p>
          <a:p>
            <a:pPr lvl="1"/>
            <a:r>
              <a:rPr lang="en-US" altLang="en-US" smtClean="0">
                <a:ea typeface="Arial" pitchFamily="34" charset="0"/>
              </a:rPr>
              <a:t>Use the Administrator Guide</a:t>
            </a:r>
          </a:p>
          <a:p>
            <a:pPr lvl="1"/>
            <a:r>
              <a:rPr lang="en-US" altLang="en-US" smtClean="0">
                <a:ea typeface="Arial" pitchFamily="34" charset="0"/>
              </a:rPr>
              <a:t>Setup a regular meeting time</a:t>
            </a:r>
          </a:p>
          <a:p>
            <a:pPr lvl="1"/>
            <a:r>
              <a:rPr lang="en-US" altLang="en-US" smtClean="0">
                <a:ea typeface="Arial" pitchFamily="34" charset="0"/>
              </a:rPr>
              <a:t>Agree to be flexible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FBD7B113-9B85-4FCB-A1FC-175199A10DD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Team Teaching Techniques (Cont’d)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During Class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ea typeface="Arial" pitchFamily="34" charset="0"/>
              </a:rPr>
              <a:t>Present a team teaching approach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ea typeface="Arial" pitchFamily="34" charset="0"/>
              </a:rPr>
              <a:t>Control of the session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ea typeface="Arial" pitchFamily="34" charset="0"/>
              </a:rPr>
              <a:t>Should not interrupt the session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ea typeface="Arial" pitchFamily="34" charset="0"/>
              </a:rPr>
              <a:t>Raise a hand to signal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ea typeface="Arial" pitchFamily="34" charset="0"/>
              </a:rPr>
              <a:t>Include other instructor(s) when appropriate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ea typeface="Arial" pitchFamily="34" charset="0"/>
              </a:rPr>
              <a:t>Smooth transitions are essential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ea typeface="Arial" pitchFamily="34" charset="0"/>
              </a:rPr>
              <a:t>Assist and support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ea typeface="Arial" pitchFamily="34" charset="0"/>
              </a:rPr>
              <a:t>Communicate and coordinate the next session/activity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D1D0DBE4-398D-45CD-AD2B-1B4A5722450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Team Teaching Techniques (Cont’d)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Post class</a:t>
            </a:r>
          </a:p>
          <a:p>
            <a:pPr lvl="1"/>
            <a:r>
              <a:rPr lang="en-US" altLang="en-US" smtClean="0">
                <a:ea typeface="Arial" pitchFamily="34" charset="0"/>
              </a:rPr>
              <a:t>Gather evaluations</a:t>
            </a:r>
          </a:p>
          <a:p>
            <a:pPr lvl="1"/>
            <a:r>
              <a:rPr lang="en-US" altLang="en-US" smtClean="0">
                <a:ea typeface="Arial" pitchFamily="34" charset="0"/>
              </a:rPr>
              <a:t>Help repack materials</a:t>
            </a:r>
          </a:p>
          <a:p>
            <a:pPr lvl="1"/>
            <a:r>
              <a:rPr lang="en-US" altLang="en-US" smtClean="0">
                <a:ea typeface="Arial" pitchFamily="34" charset="0"/>
              </a:rPr>
              <a:t>Discuss and evaluate the course</a:t>
            </a:r>
          </a:p>
          <a:p>
            <a:pPr lvl="1"/>
            <a:r>
              <a:rPr lang="en-US" altLang="en-US" smtClean="0">
                <a:ea typeface="Arial" pitchFamily="34" charset="0"/>
              </a:rPr>
              <a:t>Review the delivery and presentation methods</a:t>
            </a:r>
          </a:p>
          <a:p>
            <a:pPr lvl="1"/>
            <a:r>
              <a:rPr lang="en-US" altLang="en-US" smtClean="0">
                <a:ea typeface="Arial" pitchFamily="34" charset="0"/>
              </a:rPr>
              <a:t>Congratulate each other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64D8282F-5480-4143-9D4C-48CD92F26CDA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Module 5 Summary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924800" cy="3886200"/>
          </a:xfrm>
        </p:spPr>
        <p:txBody>
          <a:bodyPr/>
          <a:lstStyle/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altLang="en-US" sz="3200" smtClean="0">
                <a:ea typeface="Arial" pitchFamily="34" charset="0"/>
              </a:rPr>
              <a:t>Explain the advantages of team teaching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altLang="en-US" sz="3200" smtClean="0">
                <a:ea typeface="Arial" pitchFamily="34" charset="0"/>
              </a:rPr>
              <a:t>Explain the disadvantages of team teaching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altLang="en-US" sz="3200" smtClean="0">
                <a:ea typeface="Arial" pitchFamily="34" charset="0"/>
              </a:rPr>
              <a:t>Describe techniques for successful team teaching</a:t>
            </a:r>
            <a:r>
              <a:rPr lang="en-US" altLang="en-US" smtClean="0">
                <a:ea typeface="Arial" pitchFamily="34" charset="0"/>
              </a:rPr>
              <a:t>.</a:t>
            </a:r>
            <a:endParaRPr lang="en-US" altLang="en-US" sz="3200" smtClean="0">
              <a:ea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7BBFFECD-7120-4FF6-85A1-66DCC805AC7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 smtClean="0"/>
              <a:t>Module 5 Objectives</a:t>
            </a:r>
          </a:p>
        </p:txBody>
      </p:sp>
      <p:sp>
        <p:nvSpPr>
          <p:cNvPr id="4099" name="Content Placeholder 3"/>
          <p:cNvSpPr>
            <a:spLocks noGrp="1"/>
          </p:cNvSpPr>
          <p:nvPr>
            <p:ph idx="4294967295"/>
          </p:nvPr>
        </p:nvSpPr>
        <p:spPr>
          <a:xfrm>
            <a:off x="762000" y="1524000"/>
            <a:ext cx="7924800" cy="411480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mtClean="0"/>
              <a:t>Upon completion of this module, the participant will be able to: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2800" smtClean="0">
                <a:ea typeface="Arial" pitchFamily="34" charset="0"/>
              </a:rPr>
              <a:t>Explain the advantages of team teaching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2800" smtClean="0">
                <a:ea typeface="Arial" pitchFamily="34" charset="0"/>
              </a:rPr>
              <a:t>Explain the disadvantages of team teaching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2800" smtClean="0">
                <a:ea typeface="Arial" pitchFamily="34" charset="0"/>
              </a:rPr>
              <a:t>Describe techniques for successful team teaching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2800" smtClean="0">
                <a:ea typeface="Arial" pitchFamily="34" charset="0"/>
              </a:rPr>
              <a:t>Demonstrate effective team teaching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804D8690-B933-49B6-8764-5A27AAE05B1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122" name="Title 10"/>
          <p:cNvSpPr>
            <a:spLocks noGrp="1"/>
          </p:cNvSpPr>
          <p:nvPr>
            <p:ph type="title"/>
          </p:nvPr>
        </p:nvSpPr>
        <p:spPr>
          <a:xfrm>
            <a:off x="762000" y="152400"/>
            <a:ext cx="7924800" cy="1143000"/>
          </a:xfrm>
        </p:spPr>
        <p:txBody>
          <a:bodyPr/>
          <a:lstStyle/>
          <a:p>
            <a:r>
              <a:rPr lang="en-US" altLang="en-US" smtClean="0"/>
              <a:t>Team Teaching</a:t>
            </a:r>
            <a:endParaRPr lang="en-US" altLang="en-US" b="1" smtClean="0"/>
          </a:p>
        </p:txBody>
      </p:sp>
      <p:sp>
        <p:nvSpPr>
          <p:cNvPr id="512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Definition:</a:t>
            </a:r>
          </a:p>
          <a:p>
            <a:pPr eaLnBrk="1" hangingPunct="1"/>
            <a:r>
              <a:rPr lang="en-US" altLang="en-US" smtClean="0"/>
              <a:t>Team teaching is an organizational instructional arrangement in which two or more instructors work cooperatively in a classroom setting to provide learning opportunities for a group of participants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BD3C9502-13B9-47B6-888E-656058C79CE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14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Examples of Team Teaching</a:t>
            </a:r>
            <a:endParaRPr lang="en-US" altLang="en-US" b="1" smtClean="0"/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Sharing the stage</a:t>
            </a:r>
          </a:p>
          <a:p>
            <a:pPr eaLnBrk="1" hangingPunct="1"/>
            <a:r>
              <a:rPr lang="en-US" altLang="en-US" smtClean="0"/>
              <a:t>Lending a hand</a:t>
            </a:r>
          </a:p>
          <a:p>
            <a:pPr eaLnBrk="1" hangingPunct="1"/>
            <a:r>
              <a:rPr lang="en-US" altLang="en-US" smtClean="0"/>
              <a:t>Active listening</a:t>
            </a:r>
          </a:p>
          <a:p>
            <a:pPr eaLnBrk="1" hangingPunct="1"/>
            <a:r>
              <a:rPr lang="en-US" altLang="en-US" smtClean="0"/>
              <a:t>Support and Monitor</a:t>
            </a:r>
          </a:p>
          <a:p>
            <a:endParaRPr lang="en-US" altLang="en-US" smtClean="0"/>
          </a:p>
        </p:txBody>
      </p:sp>
      <p:pic>
        <p:nvPicPr>
          <p:cNvPr id="6148" name="ClipArt Placeholder 4" descr="team teach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2667000" cy="2667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C007BAF6-D354-4EB2-8472-8E68B54FB94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17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Team Spirit</a:t>
            </a:r>
            <a:endParaRPr lang="en-US" altLang="en-US" b="1" smtClean="0"/>
          </a:p>
        </p:txBody>
      </p:sp>
      <p:pic>
        <p:nvPicPr>
          <p:cNvPr id="7173" name="Picture 5" descr="Teamwork_Screenshot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1506538"/>
            <a:ext cx="5649912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F12EF3E0-3551-4A99-BBF4-25B4D89EB05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</a:rPr>
              <a:t>Team Teaching</a:t>
            </a:r>
            <a:br>
              <a:rPr lang="en-US" altLang="en-US" b="1" smtClean="0">
                <a:solidFill>
                  <a:schemeClr val="tx1"/>
                </a:solidFill>
              </a:rPr>
            </a:br>
            <a:r>
              <a:rPr lang="en-US" altLang="en-US" b="1" smtClean="0">
                <a:solidFill>
                  <a:schemeClr val="tx1"/>
                </a:solidFill>
              </a:rPr>
              <a:t>Advantages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819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mtClean="0"/>
              <a:t>Secondary knowledge resource</a:t>
            </a:r>
          </a:p>
          <a:p>
            <a:pPr>
              <a:buClr>
                <a:schemeClr val="tx1"/>
              </a:buClr>
            </a:pPr>
            <a:r>
              <a:rPr lang="en-US" altLang="en-US" smtClean="0"/>
              <a:t>Shared workload</a:t>
            </a:r>
          </a:p>
          <a:p>
            <a:pPr>
              <a:buClr>
                <a:schemeClr val="tx1"/>
              </a:buClr>
            </a:pPr>
            <a:r>
              <a:rPr lang="en-US" altLang="en-US" smtClean="0"/>
              <a:t>Supportive partners</a:t>
            </a:r>
          </a:p>
          <a:p>
            <a:pPr>
              <a:buClr>
                <a:schemeClr val="tx1"/>
              </a:buClr>
            </a:pPr>
            <a:r>
              <a:rPr lang="en-US" altLang="en-US" smtClean="0"/>
              <a:t>New or varied voice</a:t>
            </a:r>
          </a:p>
        </p:txBody>
      </p:sp>
      <p:pic>
        <p:nvPicPr>
          <p:cNvPr id="8196" name="Picture 2" descr="1-066-G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30321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392C6F9F-3B2C-42E8-8631-4B93424E2F4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</a:rPr>
              <a:t>Team Teaching</a:t>
            </a:r>
            <a:br>
              <a:rPr lang="en-US" altLang="en-US" b="1" smtClean="0">
                <a:solidFill>
                  <a:schemeClr val="tx1"/>
                </a:solidFill>
              </a:rPr>
            </a:br>
            <a:r>
              <a:rPr lang="en-US" altLang="en-US" b="1" smtClean="0">
                <a:solidFill>
                  <a:schemeClr val="tx1"/>
                </a:solidFill>
              </a:rPr>
              <a:t>Disadvantages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9219" name="Content Placeholder 3"/>
          <p:cNvSpPr>
            <a:spLocks noGrp="1"/>
          </p:cNvSpPr>
          <p:nvPr>
            <p:ph idx="1"/>
          </p:nvPr>
        </p:nvSpPr>
        <p:spPr>
          <a:xfrm>
            <a:off x="762000" y="1905000"/>
            <a:ext cx="5943600" cy="32766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mtClean="0"/>
              <a:t>Differing levels of authority</a:t>
            </a:r>
          </a:p>
          <a:p>
            <a:pPr>
              <a:buClr>
                <a:schemeClr val="tx1"/>
              </a:buClr>
            </a:pPr>
            <a:r>
              <a:rPr lang="en-US" altLang="en-US" smtClean="0"/>
              <a:t>Personality conflicts</a:t>
            </a:r>
          </a:p>
          <a:p>
            <a:pPr>
              <a:buClr>
                <a:schemeClr val="tx1"/>
              </a:buClr>
            </a:pPr>
            <a:r>
              <a:rPr lang="en-US" altLang="en-US" smtClean="0"/>
              <a:t>Unwillingness to accept advice or feedback from other instructor(s)</a:t>
            </a:r>
          </a:p>
          <a:p>
            <a:pPr>
              <a:buClr>
                <a:schemeClr val="tx1"/>
              </a:buClr>
            </a:pPr>
            <a:endParaRPr lang="en-US" altLang="en-US" smtClean="0"/>
          </a:p>
        </p:txBody>
      </p:sp>
      <p:pic>
        <p:nvPicPr>
          <p:cNvPr id="9220" name="Picture 2" descr="2-108-M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47800"/>
            <a:ext cx="2201863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7AEE0EF3-3913-437C-8C14-8D65E0CE1D7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Discussion Session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Divide class into 2 groups</a:t>
            </a:r>
          </a:p>
          <a:p>
            <a:r>
              <a:rPr lang="en-US" altLang="en-US" smtClean="0"/>
              <a:t>In each group discuss 2 good experiences in team teaching</a:t>
            </a:r>
          </a:p>
          <a:p>
            <a:pPr lvl="1"/>
            <a:r>
              <a:rPr lang="en-US" altLang="en-US" smtClean="0">
                <a:ea typeface="Arial" pitchFamily="34" charset="0"/>
              </a:rPr>
              <a:t>How did this help to have a successful course?</a:t>
            </a:r>
          </a:p>
          <a:p>
            <a:r>
              <a:rPr lang="en-US" altLang="en-US" smtClean="0"/>
              <a:t>In each group discuss 2 challenging experiences in team teaching</a:t>
            </a:r>
          </a:p>
          <a:p>
            <a:pPr lvl="1"/>
            <a:r>
              <a:rPr lang="en-US" altLang="en-US" smtClean="0">
                <a:ea typeface="Arial" pitchFamily="34" charset="0"/>
              </a:rPr>
              <a:t>Solutions to the challenging experiences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fld id="{FA09E8C4-DB32-4AAE-9679-F6B1BC96B8D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Instructor Roles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Maintain a positive relationship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Respect each other’s level of expertise and experience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Address differences outside classroom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Be supportive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Respect time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Teach your own portion</a:t>
            </a:r>
          </a:p>
          <a:p>
            <a:endParaRPr lang="en-US" alt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2882</TotalTime>
  <Words>384</Words>
  <Application>Microsoft Office PowerPoint</Application>
  <PresentationFormat>On-screen Show (4:3)</PresentationFormat>
  <Paragraphs>103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ＭＳ Ｐゴシック</vt:lpstr>
      <vt:lpstr>1_Custom Design</vt:lpstr>
      <vt:lpstr>Principles and Methods of Team Teaching  </vt:lpstr>
      <vt:lpstr>Module 5 Objectives</vt:lpstr>
      <vt:lpstr>Team Teaching</vt:lpstr>
      <vt:lpstr>Examples of Team Teaching</vt:lpstr>
      <vt:lpstr>Team Spirit</vt:lpstr>
      <vt:lpstr>Team Teaching Advantages</vt:lpstr>
      <vt:lpstr>Team Teaching Disadvantages</vt:lpstr>
      <vt:lpstr>Discussion Session</vt:lpstr>
      <vt:lpstr>Instructor Roles</vt:lpstr>
      <vt:lpstr>Responsibilities of Instructors in the Back</vt:lpstr>
      <vt:lpstr>Team Teaching Techniques</vt:lpstr>
      <vt:lpstr>Team Teaching Techniques (Cont’d)</vt:lpstr>
      <vt:lpstr>Team Teaching Techniques (Cont’d)</vt:lpstr>
      <vt:lpstr>Team Teaching Techniques (Cont’d)</vt:lpstr>
      <vt:lpstr>Module 5 Summary</vt:lpstr>
    </vt:vector>
  </TitlesOfParts>
  <Company>National Safety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Betsy Thomas</dc:creator>
  <cp:lastModifiedBy>Patricia Brehm</cp:lastModifiedBy>
  <cp:revision>114</cp:revision>
  <dcterms:created xsi:type="dcterms:W3CDTF">2011-01-27T21:25:06Z</dcterms:created>
  <dcterms:modified xsi:type="dcterms:W3CDTF">2015-02-12T19:54:23Z</dcterms:modified>
</cp:coreProperties>
</file>