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0" r:id="rId1"/>
  </p:sldMasterIdLst>
  <p:notesMasterIdLst>
    <p:notesMasterId r:id="rId11"/>
  </p:notesMasterIdLst>
  <p:handoutMasterIdLst>
    <p:handoutMasterId r:id="rId12"/>
  </p:handoutMasterIdLst>
  <p:sldIdLst>
    <p:sldId id="276" r:id="rId2"/>
    <p:sldId id="285" r:id="rId3"/>
    <p:sldId id="265" r:id="rId4"/>
    <p:sldId id="286" r:id="rId5"/>
    <p:sldId id="258" r:id="rId6"/>
    <p:sldId id="289" r:id="rId7"/>
    <p:sldId id="291" r:id="rId8"/>
    <p:sldId id="292" r:id="rId9"/>
    <p:sldId id="290" r:id="rId10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0830"/>
    <a:srgbClr val="001A49"/>
    <a:srgbClr val="9AD9E9"/>
    <a:srgbClr val="006653"/>
    <a:srgbClr val="339966"/>
    <a:srgbClr val="00808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888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t" anchorCtr="0" compatLnSpc="1">
            <a:prstTxWarp prst="textNoShape">
              <a:avLst/>
            </a:prstTxWarp>
          </a:bodyPr>
          <a:lstStyle>
            <a:lvl1pPr defTabSz="933450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8275" y="0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t" anchorCtr="0" compatLnSpc="1">
            <a:prstTxWarp prst="textNoShape">
              <a:avLst/>
            </a:prstTxWarp>
          </a:bodyPr>
          <a:lstStyle>
            <a:lvl1pPr algn="r" defTabSz="933450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375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b" anchorCtr="0" compatLnSpc="1">
            <a:prstTxWarp prst="textNoShape">
              <a:avLst/>
            </a:prstTxWarp>
          </a:bodyPr>
          <a:lstStyle>
            <a:lvl1pPr defTabSz="933450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CC835ED-961A-4D43-A614-3E56B83DC4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7467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t" anchorCtr="0" compatLnSpc="1">
            <a:prstTxWarp prst="textNoShape">
              <a:avLst/>
            </a:prstTxWarp>
          </a:bodyPr>
          <a:lstStyle>
            <a:lvl1pPr defTabSz="933450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275" y="0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t" anchorCtr="0" compatLnSpc="1">
            <a:prstTxWarp prst="textNoShape">
              <a:avLst/>
            </a:prstTxWarp>
          </a:bodyPr>
          <a:lstStyle>
            <a:lvl1pPr algn="r" defTabSz="933450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2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21188"/>
            <a:ext cx="5619750" cy="4189412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2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375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b" anchorCtr="0" compatLnSpc="1">
            <a:prstTxWarp prst="textNoShape">
              <a:avLst/>
            </a:prstTxWarp>
          </a:bodyPr>
          <a:lstStyle>
            <a:lvl1pPr defTabSz="933450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2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343BF7C-05D4-48EC-82B7-64008F2C93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9474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334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334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334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334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DE97A713-ECD8-4C10-AC33-5ABF1BD38F8B}" type="slidenum">
              <a:rPr lang="en-US" altLang="en-US" smtClean="0"/>
              <a:pPr eaLnBrk="1" hangingPunct="1"/>
              <a:t>3</a:t>
            </a:fld>
            <a:endParaRPr lang="en-US" altLang="en-US" smtClean="0"/>
          </a:p>
        </p:txBody>
      </p:sp>
      <p:sp>
        <p:nvSpPr>
          <p:cNvPr id="1331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6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13317" name="Slide Number Placeholder 3"/>
          <p:cNvSpPr txBox="1">
            <a:spLocks noGrp="1"/>
          </p:cNvSpPr>
          <p:nvPr/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02" tIns="46652" rIns="93302" bIns="46652" anchor="b"/>
          <a:lstStyle>
            <a:lvl1pPr defTabSz="9334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334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334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334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334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/>
            <a:fld id="{DC001238-AD32-4BA3-B56E-D0B574AA15F4}" type="slidenum">
              <a:rPr lang="en-US" altLang="en-US" sz="1200"/>
              <a:pPr algn="r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334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334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334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334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AB474D1F-B62B-48FA-8E62-EAE702B1216F}" type="slidenum">
              <a:rPr lang="en-US" altLang="en-US" smtClean="0"/>
              <a:pPr eaLnBrk="1" hangingPunct="1"/>
              <a:t>4</a:t>
            </a:fld>
            <a:endParaRPr lang="en-US" altLang="en-US" smtClean="0"/>
          </a:p>
        </p:txBody>
      </p:sp>
      <p:sp>
        <p:nvSpPr>
          <p:cNvPr id="1433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40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14341" name="Slide Number Placeholder 3"/>
          <p:cNvSpPr txBox="1">
            <a:spLocks noGrp="1"/>
          </p:cNvSpPr>
          <p:nvPr/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02" tIns="46652" rIns="93302" bIns="46652" anchor="b"/>
          <a:lstStyle>
            <a:lvl1pPr defTabSz="9334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334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334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334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334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/>
            <a:fld id="{9AC9D23C-CDBF-4FD4-82D2-90C8234696E1}" type="slidenum">
              <a:rPr lang="en-US" altLang="en-US" sz="1200"/>
              <a:pPr algn="r"/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334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334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334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334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1CC1B640-0770-42A9-92FA-B6A571F8553D}" type="slidenum">
              <a:rPr lang="en-US" altLang="en-US" smtClean="0"/>
              <a:pPr eaLnBrk="1" hangingPunct="1"/>
              <a:t>5</a:t>
            </a:fld>
            <a:endParaRPr lang="en-US" altLang="en-US" smtClean="0"/>
          </a:p>
        </p:txBody>
      </p:sp>
      <p:sp>
        <p:nvSpPr>
          <p:cNvPr id="1536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4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15365" name="Slide Number Placeholder 3"/>
          <p:cNvSpPr txBox="1">
            <a:spLocks noGrp="1"/>
          </p:cNvSpPr>
          <p:nvPr/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02" tIns="46652" rIns="93302" bIns="46652" anchor="b"/>
          <a:lstStyle>
            <a:lvl1pPr defTabSz="9334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334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334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334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334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/>
            <a:fld id="{04631F1B-2E7F-4713-9D28-B0B3767A4271}" type="slidenum">
              <a:rPr lang="en-US" altLang="en-US" sz="1200"/>
              <a:pPr algn="r"/>
              <a:t>5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334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334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334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334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349FE239-FF21-4CDB-B4F7-65B95AF60936}" type="slidenum">
              <a:rPr lang="en-US" altLang="en-US" smtClean="0">
                <a:solidFill>
                  <a:srgbClr val="000000"/>
                </a:solidFill>
              </a:rPr>
              <a:pPr eaLnBrk="1" hangingPunct="1"/>
              <a:t>6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527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304800"/>
            <a:ext cx="1981200" cy="487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04800"/>
            <a:ext cx="5791200" cy="487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182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727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ChangeArrowheads="1"/>
          </p:cNvSpPr>
          <p:nvPr userDrawn="1"/>
        </p:nvSpPr>
        <p:spPr bwMode="auto">
          <a:xfrm>
            <a:off x="0" y="0"/>
            <a:ext cx="9144000" cy="4038600"/>
          </a:xfrm>
          <a:prstGeom prst="rect">
            <a:avLst/>
          </a:prstGeom>
          <a:gradFill rotWithShape="1">
            <a:gsLst>
              <a:gs pos="0">
                <a:srgbClr val="9AD9E9">
                  <a:alpha val="75000"/>
                </a:srgb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endParaRPr lang="en-US" dirty="0">
              <a:ea typeface="ＭＳ Ｐゴシック" charset="0"/>
            </a:endParaRPr>
          </a:p>
        </p:txBody>
      </p:sp>
      <p:pic>
        <p:nvPicPr>
          <p:cNvPr id="5" name="Picture 8" descr="82258_ChildPassengerLogoFNL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066800"/>
            <a:ext cx="3306763" cy="211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 descr="82263a_GRNTS_CPS PPT Templatetitlefooter_FNL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21363"/>
            <a:ext cx="9144000" cy="103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2"/>
          <p:cNvSpPr txBox="1">
            <a:spLocks noChangeArrowheads="1"/>
          </p:cNvSpPr>
          <p:nvPr userDrawn="1"/>
        </p:nvSpPr>
        <p:spPr bwMode="auto">
          <a:xfrm>
            <a:off x="381000" y="6256338"/>
            <a:ext cx="2133600" cy="277812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solidFill>
                  <a:schemeClr val="bg1"/>
                </a:solidFill>
              </a:rPr>
              <a:t>www.cpsboard.org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038600"/>
            <a:ext cx="7772400" cy="871006"/>
          </a:xfrm>
        </p:spPr>
        <p:txBody>
          <a:bodyPr anchor="t"/>
          <a:lstStyle>
            <a:lvl1pPr algn="ctr">
              <a:defRPr sz="40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665" y="4953000"/>
            <a:ext cx="7772400" cy="457200"/>
          </a:xfrm>
        </p:spPr>
        <p:txBody>
          <a:bodyPr anchor="b"/>
          <a:lstStyle>
            <a:lvl1pPr marL="0" indent="0" algn="ctr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32684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886200" cy="3276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86200" cy="3276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057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868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938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1638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0610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6939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 descr="cpspptfooter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68963"/>
            <a:ext cx="9144000" cy="118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6622" name="Rectangle 14"/>
          <p:cNvSpPr>
            <a:spLocks noChangeArrowheads="1"/>
          </p:cNvSpPr>
          <p:nvPr userDrawn="1"/>
        </p:nvSpPr>
        <p:spPr bwMode="auto">
          <a:xfrm>
            <a:off x="0" y="0"/>
            <a:ext cx="9144000" cy="4038600"/>
          </a:xfrm>
          <a:prstGeom prst="rect">
            <a:avLst/>
          </a:prstGeom>
          <a:gradFill rotWithShape="1">
            <a:gsLst>
              <a:gs pos="0">
                <a:srgbClr val="9AD9E9">
                  <a:alpha val="75000"/>
                </a:srgb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endParaRPr lang="en-US" dirty="0">
              <a:ea typeface="ＭＳ Ｐゴシック" charset="0"/>
            </a:endParaRP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304800"/>
            <a:ext cx="7924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9248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0"/>
            <a:r>
              <a:rPr lang="en-US" altLang="en-US" smtClean="0"/>
              <a:t>Third level</a:t>
            </a:r>
          </a:p>
          <a:p>
            <a:pPr lvl="1"/>
            <a:r>
              <a:rPr lang="en-US" altLang="en-US" smtClean="0"/>
              <a:t>Fourth level</a:t>
            </a:r>
          </a:p>
          <a:p>
            <a:pPr lvl="2"/>
            <a:r>
              <a:rPr lang="en-US" altLang="en-US" smtClean="0"/>
              <a:t>Fifth level</a:t>
            </a:r>
          </a:p>
        </p:txBody>
      </p:sp>
      <p:sp>
        <p:nvSpPr>
          <p:cNvPr id="196614" name="Rectangle 6"/>
          <p:cNvSpPr>
            <a:spLocks noChangeArrowheads="1"/>
          </p:cNvSpPr>
          <p:nvPr userDrawn="1"/>
        </p:nvSpPr>
        <p:spPr bwMode="auto">
          <a:xfrm>
            <a:off x="381000" y="5791200"/>
            <a:ext cx="3200400" cy="3810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>
              <a:defRPr/>
            </a:pPr>
            <a:r>
              <a:rPr lang="en-US" sz="700">
                <a:latin typeface="Arial" pitchFamily="34" charset="0"/>
              </a:rPr>
              <a:t>© 2011 National Child Passenger Safety </a:t>
            </a:r>
            <a:r>
              <a:rPr lang="en-US" sz="800">
                <a:solidFill>
                  <a:schemeClr val="bg1"/>
                </a:solidFill>
                <a:latin typeface="Arial" pitchFamily="34" charset="0"/>
              </a:rPr>
              <a:t>Board</a:t>
            </a:r>
            <a:endParaRPr lang="en-US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031" name="TextBox 2"/>
          <p:cNvSpPr txBox="1">
            <a:spLocks noChangeArrowheads="1"/>
          </p:cNvSpPr>
          <p:nvPr userDrawn="1"/>
        </p:nvSpPr>
        <p:spPr bwMode="auto">
          <a:xfrm>
            <a:off x="381000" y="6256338"/>
            <a:ext cx="2133600" cy="277812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solidFill>
                  <a:schemeClr val="bg1"/>
                </a:solidFill>
              </a:rPr>
              <a:t>www.cpsboard.org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9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15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15000"/>
        </a:spcAft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15000"/>
        </a:spcAft>
        <a:buChar char="•"/>
        <a:defRPr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15000"/>
        </a:spcAft>
        <a:buChar char="–"/>
        <a:defRPr sz="16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15000"/>
        </a:spcAft>
        <a:buChar char="»"/>
        <a:defRPr sz="16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15000"/>
        </a:spcAft>
        <a:buChar char="»"/>
        <a:defRPr sz="1600">
          <a:solidFill>
            <a:schemeClr val="tx1"/>
          </a:solidFill>
          <a:latin typeface="+mn-lt"/>
          <a:ea typeface="Arial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15000"/>
        </a:spcAft>
        <a:buChar char="»"/>
        <a:defRPr sz="1600">
          <a:solidFill>
            <a:schemeClr val="tx1"/>
          </a:solidFill>
          <a:latin typeface="+mn-lt"/>
          <a:ea typeface="Arial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15000"/>
        </a:spcAft>
        <a:buChar char="»"/>
        <a:defRPr sz="1600">
          <a:solidFill>
            <a:schemeClr val="tx1"/>
          </a:solidFill>
          <a:latin typeface="+mn-lt"/>
          <a:ea typeface="Arial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15000"/>
        </a:spcAft>
        <a:buChar char="»"/>
        <a:defRPr sz="1600">
          <a:solidFill>
            <a:schemeClr val="tx1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Documents%20and%20Settings\sherri.cannon\My%20Documents\CPS\CPS%20Board%2008-10\Cert%20-%20Recert%20Committee\Instructor%20Development\Powerpoints\ohsaycanU.WMV" TargetMode="Externa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Documents%20and%20Settings\sherri.cannon\My%20Documents\CPS\CPS%20Board%2008-10\Cert%20-%20Recert%20Committee\Instructor%20Development\Powerpoints\Maurice_(Mo)_Cheeks_Peer_Coaching.asf" TargetMode="Externa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Placeholder 3"/>
          <p:cNvSpPr>
            <a:spLocks noGrp="1"/>
          </p:cNvSpPr>
          <p:nvPr>
            <p:ph type="body" idx="1"/>
          </p:nvPr>
        </p:nvSpPr>
        <p:spPr>
          <a:xfrm>
            <a:off x="719138" y="4953000"/>
            <a:ext cx="7772400" cy="457200"/>
          </a:xfrm>
        </p:spPr>
        <p:txBody>
          <a:bodyPr/>
          <a:lstStyle/>
          <a:p>
            <a:r>
              <a:rPr lang="en-US" altLang="en-US" smtClean="0"/>
              <a:t>Module 7</a:t>
            </a:r>
          </a:p>
        </p:txBody>
      </p:sp>
      <p:sp>
        <p:nvSpPr>
          <p:cNvPr id="3075" name="Title 4"/>
          <p:cNvSpPr>
            <a:spLocks noGrp="1"/>
          </p:cNvSpPr>
          <p:nvPr>
            <p:ph type="title"/>
          </p:nvPr>
        </p:nvSpPr>
        <p:spPr>
          <a:xfrm>
            <a:off x="722313" y="4038600"/>
            <a:ext cx="7772400" cy="871538"/>
          </a:xfrm>
        </p:spPr>
        <p:txBody>
          <a:bodyPr/>
          <a:lstStyle/>
          <a:p>
            <a:r>
              <a:rPr lang="en-US" altLang="en-US" smtClean="0"/>
              <a:t>Presentation and Evaluation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Module 7 Objectives</a:t>
            </a:r>
            <a:endParaRPr lang="en-US" altLang="en-US" b="1" smtClean="0"/>
          </a:p>
        </p:txBody>
      </p:sp>
      <p:sp>
        <p:nvSpPr>
          <p:cNvPr id="4099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buClr>
                <a:srgbClr val="FFFF00"/>
              </a:buClr>
              <a:buFontTx/>
              <a:buChar char="•"/>
            </a:pPr>
            <a:r>
              <a:rPr lang="en-US" altLang="en-US" sz="3200" smtClean="0"/>
              <a:t>Demonstrate training techniques in 8-10 minute presentation</a:t>
            </a:r>
          </a:p>
          <a:p>
            <a:pPr lvl="1" eaLnBrk="1" hangingPunct="1">
              <a:buClr>
                <a:srgbClr val="FFFF00"/>
              </a:buClr>
              <a:buFontTx/>
              <a:buChar char="•"/>
            </a:pPr>
            <a:r>
              <a:rPr lang="en-US" altLang="en-US" sz="3200" smtClean="0"/>
              <a:t>Describe evaluation methods used in CPS Certification courses</a:t>
            </a:r>
          </a:p>
          <a:p>
            <a:endParaRPr lang="en-US" alt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Audience Effect</a:t>
            </a:r>
          </a:p>
        </p:txBody>
      </p:sp>
      <p:pic>
        <p:nvPicPr>
          <p:cNvPr id="4" name="ohsaycanU.WMV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05000" y="1485900"/>
            <a:ext cx="5562600" cy="417195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34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Audience Effect with Peer Coaching</a:t>
            </a:r>
          </a:p>
        </p:txBody>
      </p:sp>
      <p:pic>
        <p:nvPicPr>
          <p:cNvPr id="4" name="Maurice_(Mo)_Cheeks_Peer_Coaching.asf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33600" y="1714500"/>
            <a:ext cx="5029200" cy="37719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116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0"/>
          <p:cNvSpPr>
            <a:spLocks noGrp="1"/>
          </p:cNvSpPr>
          <p:nvPr>
            <p:ph type="title"/>
          </p:nvPr>
        </p:nvSpPr>
        <p:spPr>
          <a:xfrm>
            <a:off x="762000" y="152400"/>
            <a:ext cx="7924800" cy="1143000"/>
          </a:xfrm>
        </p:spPr>
        <p:txBody>
          <a:bodyPr/>
          <a:lstStyle/>
          <a:p>
            <a:r>
              <a:rPr lang="en-US" altLang="en-US" smtClean="0"/>
              <a:t>Presentation Three</a:t>
            </a:r>
            <a:endParaRPr lang="en-US" altLang="en-US" b="1" smtClean="0"/>
          </a:p>
        </p:txBody>
      </p:sp>
      <p:sp>
        <p:nvSpPr>
          <p:cNvPr id="7171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altLang="en-US" smtClean="0"/>
              <a:t>Effective Instruction of CPS Certification Curriculum</a:t>
            </a:r>
          </a:p>
          <a:p>
            <a:pPr lvl="1">
              <a:spcBef>
                <a:spcPct val="0"/>
              </a:spcBef>
            </a:pPr>
            <a:r>
              <a:rPr lang="en-US" altLang="en-US" smtClean="0"/>
              <a:t>Use of the  5 Chapter options provided. </a:t>
            </a:r>
          </a:p>
          <a:p>
            <a:pPr lvl="1">
              <a:spcBef>
                <a:spcPct val="0"/>
              </a:spcBef>
            </a:pPr>
            <a:r>
              <a:rPr lang="en-US" altLang="en-US" smtClean="0"/>
              <a:t>Visual Aids </a:t>
            </a:r>
          </a:p>
          <a:p>
            <a:pPr lvl="1">
              <a:spcBef>
                <a:spcPct val="0"/>
              </a:spcBef>
            </a:pPr>
            <a:r>
              <a:rPr lang="en-US" altLang="en-US" smtClean="0"/>
              <a:t>Participant interaction</a:t>
            </a:r>
          </a:p>
          <a:p>
            <a:pPr>
              <a:spcBef>
                <a:spcPct val="0"/>
              </a:spcBef>
            </a:pPr>
            <a:r>
              <a:rPr lang="en-US" altLang="en-US" smtClean="0"/>
              <a:t>Eight  to ten minutes</a:t>
            </a:r>
          </a:p>
          <a:p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Evaluation</a:t>
            </a:r>
          </a:p>
        </p:txBody>
      </p:sp>
      <p:sp>
        <p:nvSpPr>
          <p:cNvPr id="8195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mtClean="0"/>
              <a:t>Definition: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mtClean="0"/>
              <a:t>Evaluation is 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mtClean="0"/>
              <a:t>continuous process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mtClean="0"/>
              <a:t>of assessing the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mtClean="0"/>
              <a:t>effectiveness and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mtClean="0"/>
              <a:t>efficiency of training</a:t>
            </a:r>
          </a:p>
          <a:p>
            <a:endParaRPr lang="en-US" altLang="en-US" smtClean="0"/>
          </a:p>
        </p:txBody>
      </p:sp>
      <p:pic>
        <p:nvPicPr>
          <p:cNvPr id="8196" name="Picture 5" descr="http://www.tr.wou.edu/trim/images/evalLevels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2688" y="1371600"/>
            <a:ext cx="5040312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Steps to Evaluate Training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altLang="en-US" smtClean="0"/>
              <a:t>Select the evaluation levels(s) to be measured</a:t>
            </a:r>
          </a:p>
          <a:p>
            <a:pPr>
              <a:spcBef>
                <a:spcPct val="0"/>
              </a:spcBef>
            </a:pPr>
            <a:r>
              <a:rPr lang="en-US" altLang="en-US" smtClean="0"/>
              <a:t>Collect and analyze the data</a:t>
            </a:r>
          </a:p>
          <a:p>
            <a:pPr>
              <a:spcBef>
                <a:spcPct val="0"/>
              </a:spcBef>
            </a:pPr>
            <a:r>
              <a:rPr lang="en-US" altLang="en-US" smtClean="0"/>
              <a:t>Document the evaluation results and share with the appropriate  instruction team members. </a:t>
            </a:r>
          </a:p>
          <a:p>
            <a:pPr>
              <a:spcBef>
                <a:spcPct val="0"/>
              </a:spcBef>
            </a:pPr>
            <a:r>
              <a:rPr lang="en-US" altLang="en-US" smtClean="0"/>
              <a:t>Determine the need for revision</a:t>
            </a:r>
          </a:p>
          <a:p>
            <a:endParaRPr lang="en-US" altLang="en-US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Evaluation Methods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762000" y="1905000"/>
            <a:ext cx="4800600" cy="32766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Course Evaluation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Pretest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Daily feedback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Observation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Work sessions</a:t>
            </a:r>
          </a:p>
          <a:p>
            <a:endParaRPr lang="en-US" altLang="en-US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419600" y="1905000"/>
            <a:ext cx="43434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Aft>
                <a:spcPct val="15000"/>
              </a:spcAft>
              <a:buFontTx/>
              <a:buChar char="•"/>
              <a:defRPr/>
            </a:pPr>
            <a:r>
              <a:rPr lang="en-US" sz="2400" kern="0" dirty="0">
                <a:latin typeface="+mn-lt"/>
                <a:ea typeface="+mn-ea"/>
              </a:rPr>
              <a:t>Course Quizzes</a:t>
            </a:r>
          </a:p>
          <a:p>
            <a:pPr marL="342900" indent="-342900">
              <a:spcAft>
                <a:spcPct val="15000"/>
              </a:spcAft>
              <a:buFontTx/>
              <a:buChar char="•"/>
              <a:defRPr/>
            </a:pPr>
            <a:r>
              <a:rPr lang="en-US" sz="2400" kern="0" dirty="0">
                <a:latin typeface="+mn-lt"/>
                <a:ea typeface="+mn-ea"/>
              </a:rPr>
              <a:t>Post -Test</a:t>
            </a:r>
          </a:p>
          <a:p>
            <a:pPr marL="342900" indent="-342900">
              <a:spcAft>
                <a:spcPct val="15000"/>
              </a:spcAft>
              <a:buFontTx/>
              <a:buChar char="•"/>
              <a:defRPr/>
            </a:pPr>
            <a:r>
              <a:rPr lang="en-US" sz="2400" kern="0" dirty="0">
                <a:latin typeface="+mn-lt"/>
                <a:ea typeface="+mn-ea"/>
              </a:rPr>
              <a:t>Follow up survey </a:t>
            </a:r>
          </a:p>
          <a:p>
            <a:pPr marL="342900" indent="-342900" eaLnBrk="0" hangingPunct="0">
              <a:spcBef>
                <a:spcPct val="20000"/>
              </a:spcBef>
              <a:spcAft>
                <a:spcPct val="15000"/>
              </a:spcAft>
              <a:buFontTx/>
              <a:buChar char="•"/>
              <a:defRPr/>
            </a:pPr>
            <a:endParaRPr lang="en-US" sz="2400" kern="0" dirty="0">
              <a:latin typeface="+mn-lt"/>
              <a:ea typeface="+mn-e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Module 7 Summary</a:t>
            </a:r>
          </a:p>
        </p:txBody>
      </p:sp>
      <p:sp>
        <p:nvSpPr>
          <p:cNvPr id="11267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buClr>
                <a:srgbClr val="FFFF00"/>
              </a:buClr>
              <a:buFontTx/>
              <a:buChar char="•"/>
            </a:pPr>
            <a:r>
              <a:rPr lang="en-US" altLang="en-US" sz="3200" smtClean="0"/>
              <a:t>Describe evaluation methods used in CPS Certification courses</a:t>
            </a:r>
          </a:p>
          <a:p>
            <a:pPr lvl="1" eaLnBrk="1" hangingPunct="1">
              <a:buClr>
                <a:srgbClr val="FFFF00"/>
              </a:buClr>
              <a:buFontTx/>
              <a:buChar char="•"/>
            </a:pPr>
            <a:r>
              <a:rPr lang="en-US" altLang="en-US" sz="3200" smtClean="0"/>
              <a:t>Demonstrate training techniques in 8-10 minute presentation</a:t>
            </a:r>
          </a:p>
          <a:p>
            <a:endParaRPr lang="en-US" altLang="en-US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2629</TotalTime>
  <Words>148</Words>
  <Application>Microsoft Office PowerPoint</Application>
  <PresentationFormat>On-screen Show (4:3)</PresentationFormat>
  <Paragraphs>44</Paragraphs>
  <Slides>9</Slides>
  <Notes>4</Notes>
  <HiddenSlides>0</HiddenSlides>
  <MMClips>2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ＭＳ Ｐゴシック</vt:lpstr>
      <vt:lpstr>1_Custom Design</vt:lpstr>
      <vt:lpstr>Presentation and Evaluation</vt:lpstr>
      <vt:lpstr>Module 7 Objectives</vt:lpstr>
      <vt:lpstr>Audience Effect</vt:lpstr>
      <vt:lpstr>Audience Effect with Peer Coaching</vt:lpstr>
      <vt:lpstr>Presentation Three</vt:lpstr>
      <vt:lpstr>Evaluation</vt:lpstr>
      <vt:lpstr>Steps to Evaluate Training</vt:lpstr>
      <vt:lpstr>Evaluation Methods</vt:lpstr>
      <vt:lpstr>Module 7 Summary</vt:lpstr>
    </vt:vector>
  </TitlesOfParts>
  <Company>National Safety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Betsy Thomas</dc:creator>
  <cp:lastModifiedBy>Patricia Brehm</cp:lastModifiedBy>
  <cp:revision>102</cp:revision>
  <dcterms:created xsi:type="dcterms:W3CDTF">2011-01-27T21:25:06Z</dcterms:created>
  <dcterms:modified xsi:type="dcterms:W3CDTF">2015-02-12T21:14:18Z</dcterms:modified>
</cp:coreProperties>
</file>