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68" r:id="rId3"/>
    <p:sldId id="321" r:id="rId4"/>
    <p:sldId id="320" r:id="rId5"/>
    <p:sldId id="318" r:id="rId6"/>
    <p:sldId id="303" r:id="rId7"/>
    <p:sldId id="304" r:id="rId8"/>
    <p:sldId id="319" r:id="rId9"/>
    <p:sldId id="279" r:id="rId10"/>
    <p:sldId id="277" r:id="rId11"/>
    <p:sldId id="278" r:id="rId12"/>
    <p:sldId id="323" r:id="rId13"/>
    <p:sldId id="324" r:id="rId14"/>
    <p:sldId id="322" r:id="rId15"/>
    <p:sldId id="326" r:id="rId16"/>
    <p:sldId id="325" r:id="rId17"/>
    <p:sldId id="267"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Adler" initials="RA" lastIdx="1" clrIdx="0">
    <p:extLst>
      <p:ext uri="{19B8F6BF-5375-455C-9EA6-DF929625EA0E}">
        <p15:presenceInfo xmlns:p15="http://schemas.microsoft.com/office/powerpoint/2012/main" userId="ac937e6bdf1ad730" providerId="Windows Live"/>
      </p:ext>
    </p:extLst>
  </p:cmAuthor>
  <p:cmAuthor id="2" name="Tamara Franks" initials="TF" lastIdx="2" clrIdx="1">
    <p:extLst>
      <p:ext uri="{19B8F6BF-5375-455C-9EA6-DF929625EA0E}">
        <p15:presenceInfo xmlns:p15="http://schemas.microsoft.com/office/powerpoint/2012/main" userId="S-1-5-21-842925246-2139871995-1801674531-402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F23"/>
    <a:srgbClr val="F9A52B"/>
    <a:srgbClr val="BDE9FB"/>
    <a:srgbClr val="6DCFF6"/>
    <a:srgbClr val="232323"/>
    <a:srgbClr val="E6E6E6"/>
    <a:srgbClr val="C7E0EF"/>
    <a:srgbClr val="FFD8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34580" autoAdjust="0"/>
    <p:restoredTop sz="86410" autoAdjust="0"/>
  </p:normalViewPr>
  <p:slideViewPr>
    <p:cSldViewPr snapToGrid="0">
      <p:cViewPr varScale="1">
        <p:scale>
          <a:sx n="126" d="100"/>
          <a:sy n="126" d="100"/>
        </p:scale>
        <p:origin x="162" y="4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5472" y="7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30D6A3-C1F6-4121-9549-DB6C930B7C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CPST Hybrid Course, Checkpoint 1</a:t>
            </a:r>
          </a:p>
        </p:txBody>
      </p:sp>
      <p:sp>
        <p:nvSpPr>
          <p:cNvPr id="3" name="Date Placeholder 2">
            <a:extLst>
              <a:ext uri="{FF2B5EF4-FFF2-40B4-BE49-F238E27FC236}">
                <a16:creationId xmlns:a16="http://schemas.microsoft.com/office/drawing/2014/main" id="{8F5053A6-6666-4B45-AAA5-0B787E303D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EF4CFD-F423-43F7-95AB-3C1941AD34D7}" type="datetimeFigureOut">
              <a:rPr lang="en-US" smtClean="0"/>
              <a:t>7/17/2022</a:t>
            </a:fld>
            <a:endParaRPr lang="en-US"/>
          </a:p>
        </p:txBody>
      </p:sp>
      <p:sp>
        <p:nvSpPr>
          <p:cNvPr id="4" name="Footer Placeholder 3">
            <a:extLst>
              <a:ext uri="{FF2B5EF4-FFF2-40B4-BE49-F238E27FC236}">
                <a16:creationId xmlns:a16="http://schemas.microsoft.com/office/drawing/2014/main" id="{293F00DF-B24C-4115-9D03-75519C51B1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Checkpoint 1 (20220715)</a:t>
            </a:r>
            <a:endParaRPr lang="en-US"/>
          </a:p>
        </p:txBody>
      </p:sp>
      <p:sp>
        <p:nvSpPr>
          <p:cNvPr id="5" name="Slide Number Placeholder 4">
            <a:extLst>
              <a:ext uri="{FF2B5EF4-FFF2-40B4-BE49-F238E27FC236}">
                <a16:creationId xmlns:a16="http://schemas.microsoft.com/office/drawing/2014/main" id="{5FD3AC65-E7EE-4969-BED2-EF07CF0679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6C9D1D-CE38-493C-8A71-71E14F320DD0}" type="slidenum">
              <a:rPr lang="en-US" smtClean="0"/>
              <a:t>‹#›</a:t>
            </a:fld>
            <a:endParaRPr lang="en-US"/>
          </a:p>
        </p:txBody>
      </p:sp>
    </p:spTree>
    <p:extLst>
      <p:ext uri="{BB962C8B-B14F-4D97-AF65-F5344CB8AC3E}">
        <p14:creationId xmlns:p14="http://schemas.microsoft.com/office/powerpoint/2010/main" val="164440092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89000" y="587216"/>
            <a:ext cx="5080000" cy="2857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600450"/>
            <a:ext cx="5486400" cy="483489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4"/>
          </p:nvPr>
        </p:nvSpPr>
        <p:spPr>
          <a:xfrm>
            <a:off x="685800" y="8466138"/>
            <a:ext cx="2286000" cy="458787"/>
          </a:xfrm>
          <a:prstGeom prst="rect">
            <a:avLst/>
          </a:prstGeom>
        </p:spPr>
        <p:txBody>
          <a:bodyPr vert="horz" lIns="91440" tIns="45720" rIns="91440" bIns="45720" rtlCol="0" anchor="b"/>
          <a:lstStyle>
            <a:lvl1pPr algn="l">
              <a:defRPr sz="1000">
                <a:latin typeface="Roboto Condensed" panose="02000000000000000000" pitchFamily="2" charset="0"/>
                <a:ea typeface="Roboto Condensed" panose="02000000000000000000" pitchFamily="2" charset="0"/>
              </a:defRPr>
            </a:lvl1pPr>
          </a:lstStyle>
          <a:p>
            <a:r>
              <a:rPr lang="en-US" smtClean="0"/>
              <a:t>Checkpoint 1 (20220715)</a:t>
            </a:r>
            <a:endParaRPr lang="en-US" dirty="0"/>
          </a:p>
        </p:txBody>
      </p:sp>
      <p:sp>
        <p:nvSpPr>
          <p:cNvPr id="9" name="Slide Number Placeholder 8"/>
          <p:cNvSpPr>
            <a:spLocks noGrp="1"/>
          </p:cNvSpPr>
          <p:nvPr>
            <p:ph type="sldNum" sz="quarter" idx="5"/>
          </p:nvPr>
        </p:nvSpPr>
        <p:spPr>
          <a:xfrm>
            <a:off x="3884613" y="8447088"/>
            <a:ext cx="2287587" cy="458787"/>
          </a:xfrm>
          <a:prstGeom prst="rect">
            <a:avLst/>
          </a:prstGeom>
        </p:spPr>
        <p:txBody>
          <a:bodyPr vert="horz" lIns="91440" tIns="45720" rIns="91440" bIns="45720" rtlCol="0" anchor="b"/>
          <a:lstStyle>
            <a:lvl1pPr algn="r">
              <a:defRPr sz="1000">
                <a:latin typeface="Roboto Condensed" panose="02000000000000000000" pitchFamily="2" charset="0"/>
                <a:ea typeface="Roboto Condensed" panose="02000000000000000000" pitchFamily="2" charset="0"/>
              </a:defRPr>
            </a:lvl1pPr>
          </a:lstStyle>
          <a:p>
            <a:fld id="{28DB21BB-CF36-467A-A737-347E1C8C5520}" type="slidenum">
              <a:rPr lang="en-US" smtClean="0"/>
              <a:pPr/>
              <a:t>‹#›</a:t>
            </a:fld>
            <a:endParaRPr lang="en-US" dirty="0"/>
          </a:p>
        </p:txBody>
      </p:sp>
    </p:spTree>
    <p:extLst>
      <p:ext uri="{BB962C8B-B14F-4D97-AF65-F5344CB8AC3E}">
        <p14:creationId xmlns:p14="http://schemas.microsoft.com/office/powerpoint/2010/main" val="1547110581"/>
      </p:ext>
    </p:extLst>
  </p:cSld>
  <p:clrMap bg1="lt1" tx1="dk1" bg2="lt2" tx2="dk2" accent1="accent1" accent2="accent2" accent3="accent3" accent4="accent4" accent5="accent5" accent6="accent6" hlink="hlink" folHlink="folHlink"/>
  <p:hf dt="0"/>
  <p:notesStyle>
    <a:lvl1pPr marL="0" algn="l" defTabSz="914400" rtl="0" eaLnBrk="1" latinLnBrk="0" hangingPunct="1">
      <a:spcBef>
        <a:spcPts val="600"/>
      </a:spcBef>
      <a:defRPr sz="1200" b="1" kern="1200" cap="all" baseline="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spcBef>
        <a:spcPts val="600"/>
      </a:spcBef>
      <a:defRPr sz="12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 indent="-114300" algn="l" defTabSz="914400" rtl="0" eaLnBrk="1" latinLnBrk="0" hangingPunct="1">
      <a:spcBef>
        <a:spcPts val="600"/>
      </a:spcBef>
      <a:buFont typeface="Wingdings" panose="05000000000000000000" pitchFamily="2" charset="2"/>
      <a:buChar char="§"/>
      <a:defRPr sz="12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285750" indent="-171450" algn="l" defTabSz="914400" rtl="0" eaLnBrk="1" latinLnBrk="0" hangingPunct="1">
      <a:spcBef>
        <a:spcPts val="600"/>
      </a:spcBef>
      <a:buFont typeface="Arial" panose="020B0604020202020204" pitchFamily="34" charset="0"/>
      <a:buChar char="•"/>
      <a:defRPr sz="12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0" indent="0" algn="l" defTabSz="914400" rtl="0" eaLnBrk="1" latinLnBrk="0" hangingPunct="1">
      <a:spcBef>
        <a:spcPts val="600"/>
      </a:spcBef>
      <a:defRPr sz="1200" b="1" i="1"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psboard.org/instructor-resources/private-material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smtClean="0"/>
              <a:t>This PowerPoint</a:t>
            </a:r>
            <a:r>
              <a:rPr lang="en-US" baseline="0" dirty="0" smtClean="0"/>
              <a:t> presentation supports </a:t>
            </a:r>
            <a:r>
              <a:rPr lang="en-US" dirty="0" smtClean="0"/>
              <a:t>CHECKPOINT </a:t>
            </a:r>
            <a:r>
              <a:rPr lang="en-US" dirty="0"/>
              <a:t>1 for </a:t>
            </a:r>
            <a:r>
              <a:rPr lang="en-US" dirty="0" smtClean="0"/>
              <a:t>The National </a:t>
            </a:r>
            <a:r>
              <a:rPr lang="en-US" dirty="0" err="1" smtClean="0"/>
              <a:t>cpst</a:t>
            </a:r>
            <a:r>
              <a:rPr lang="en-US" dirty="0" smtClean="0"/>
              <a:t> Certification hybrid Training.</a:t>
            </a:r>
          </a:p>
          <a:p>
            <a:endParaRPr lang="en-US" dirty="0" smtClean="0"/>
          </a:p>
          <a:p>
            <a:pPr marL="0" marR="0" lvl="0" indent="0" algn="l" defTabSz="914400" rtl="0" eaLnBrk="1" fontAlgn="auto" latinLnBrk="0" hangingPunct="1">
              <a:lnSpc>
                <a:spcPct val="100000"/>
              </a:lnSpc>
              <a:spcBef>
                <a:spcPts val="600"/>
              </a:spcBef>
              <a:spcAft>
                <a:spcPts val="0"/>
              </a:spcAft>
              <a:buClrTx/>
              <a:buSzTx/>
              <a:buFontTx/>
              <a:buNone/>
              <a:tabLst/>
              <a:defRPr/>
            </a:pPr>
            <a:r>
              <a:rPr lang="en-US" cap="none" baseline="0" dirty="0" smtClean="0"/>
              <a:t>INSTRUCTOR NOTE: T</a:t>
            </a:r>
            <a:r>
              <a:rPr lang="en-US" cap="none" dirty="0" smtClean="0"/>
              <a:t>he </a:t>
            </a:r>
            <a:r>
              <a:rPr lang="en-US" i="1" cap="none" dirty="0" smtClean="0"/>
              <a:t>National CPST Certification HYBRID Training </a:t>
            </a:r>
            <a:r>
              <a:rPr lang="en-US" cap="none" dirty="0" smtClean="0"/>
              <a:t>is a nationally standardized curriculum delivered in a cumulative manner with each successive module building on the preceding modules. The content must be delivered in its entirety, in modular order, and may not be altered in any way, including addition or deletion of content.</a:t>
            </a:r>
            <a:r>
              <a:rPr lang="en-US" cap="none" baseline="0" dirty="0" smtClean="0"/>
              <a:t> </a:t>
            </a:r>
            <a:endParaRPr lang="en-US" cap="none" dirty="0" smtClean="0"/>
          </a:p>
          <a:p>
            <a:endParaRPr lang="en-US" dirty="0"/>
          </a:p>
          <a:p>
            <a:pPr lvl="2"/>
            <a:endParaRPr lang="en-US" dirty="0"/>
          </a:p>
        </p:txBody>
      </p:sp>
      <p:sp>
        <p:nvSpPr>
          <p:cNvPr id="6" name="Footer Placeholder 5"/>
          <p:cNvSpPr>
            <a:spLocks noGrp="1"/>
          </p:cNvSpPr>
          <p:nvPr>
            <p:ph type="ftr" sz="quarter" idx="10"/>
          </p:nvPr>
        </p:nvSpPr>
        <p:spPr/>
        <p:txBody>
          <a:bodyPr/>
          <a:lstStyle/>
          <a:p>
            <a:r>
              <a:rPr lang="en-US" smtClean="0"/>
              <a:t>Checkpoint 1 (20220715)</a:t>
            </a:r>
            <a:endParaRPr lang="en-US" dirty="0"/>
          </a:p>
        </p:txBody>
      </p:sp>
      <p:sp>
        <p:nvSpPr>
          <p:cNvPr id="7" name="Slide Number Placeholder 6"/>
          <p:cNvSpPr>
            <a:spLocks noGrp="1"/>
          </p:cNvSpPr>
          <p:nvPr>
            <p:ph type="sldNum" sz="quarter" idx="11"/>
          </p:nvPr>
        </p:nvSpPr>
        <p:spPr/>
        <p:txBody>
          <a:bodyPr/>
          <a:lstStyle/>
          <a:p>
            <a:fld id="{28DB21BB-CF36-467A-A737-347E1C8C5520}" type="slidenum">
              <a:rPr lang="en-US" smtClean="0"/>
              <a:pPr/>
              <a:t>1</a:t>
            </a:fld>
            <a:endParaRPr lang="en-US" dirty="0"/>
          </a:p>
        </p:txBody>
      </p:sp>
    </p:spTree>
    <p:extLst>
      <p:ext uri="{BB962C8B-B14F-4D97-AF65-F5344CB8AC3E}">
        <p14:creationId xmlns:p14="http://schemas.microsoft.com/office/powerpoint/2010/main" val="3243609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smtClean="0"/>
              <a:t>LATCH PLATE Review</a:t>
            </a:r>
          </a:p>
          <a:p>
            <a:endParaRPr lang="en-US" dirty="0"/>
          </a:p>
          <a:p>
            <a:pPr lvl="4"/>
            <a:r>
              <a:rPr lang="en-US" dirty="0"/>
              <a:t>Begin a review of latch plate types, starting with locking latch plates.</a:t>
            </a:r>
          </a:p>
        </p:txBody>
      </p:sp>
      <p:sp>
        <p:nvSpPr>
          <p:cNvPr id="6" name="Footer Placeholder 5"/>
          <p:cNvSpPr>
            <a:spLocks noGrp="1"/>
          </p:cNvSpPr>
          <p:nvPr>
            <p:ph type="ftr" sz="quarter" idx="10"/>
          </p:nvPr>
        </p:nvSpPr>
        <p:spPr/>
        <p:txBody>
          <a:bodyPr/>
          <a:lstStyle/>
          <a:p>
            <a:r>
              <a:rPr lang="en-US" smtClean="0"/>
              <a:t>Checkpoint 1 (20220715)</a:t>
            </a:r>
            <a:endParaRPr lang="en-US" dirty="0"/>
          </a:p>
        </p:txBody>
      </p:sp>
      <p:sp>
        <p:nvSpPr>
          <p:cNvPr id="7" name="Slide Number Placeholder 6"/>
          <p:cNvSpPr>
            <a:spLocks noGrp="1"/>
          </p:cNvSpPr>
          <p:nvPr>
            <p:ph type="sldNum" sz="quarter" idx="11"/>
          </p:nvPr>
        </p:nvSpPr>
        <p:spPr/>
        <p:txBody>
          <a:bodyPr/>
          <a:lstStyle/>
          <a:p>
            <a:fld id="{28DB21BB-CF36-467A-A737-347E1C8C5520}" type="slidenum">
              <a:rPr lang="en-US" smtClean="0"/>
              <a:pPr/>
              <a:t>10</a:t>
            </a:fld>
            <a:endParaRPr lang="en-US" dirty="0"/>
          </a:p>
        </p:txBody>
      </p:sp>
    </p:spTree>
    <p:extLst>
      <p:ext uri="{BB962C8B-B14F-4D97-AF65-F5344CB8AC3E}">
        <p14:creationId xmlns:p14="http://schemas.microsoft.com/office/powerpoint/2010/main" val="489645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smtClean="0"/>
              <a:t>LATCH PLATE review</a:t>
            </a:r>
          </a:p>
          <a:p>
            <a:endParaRPr lang="en-US" dirty="0"/>
          </a:p>
          <a:p>
            <a:pPr lvl="4"/>
            <a:r>
              <a:rPr lang="en-US" dirty="0"/>
              <a:t>Continue reviewing latch plate types with </a:t>
            </a:r>
            <a:r>
              <a:rPr lang="en-US" dirty="0" smtClean="0"/>
              <a:t>non-locking </a:t>
            </a:r>
            <a:r>
              <a:rPr lang="en-US" dirty="0"/>
              <a:t>latch </a:t>
            </a:r>
            <a:r>
              <a:rPr lang="en-US" dirty="0" smtClean="0"/>
              <a:t>plates.</a:t>
            </a:r>
            <a:endParaRPr lang="en-US" dirty="0"/>
          </a:p>
        </p:txBody>
      </p:sp>
      <p:sp>
        <p:nvSpPr>
          <p:cNvPr id="6" name="Footer Placeholder 5"/>
          <p:cNvSpPr>
            <a:spLocks noGrp="1"/>
          </p:cNvSpPr>
          <p:nvPr>
            <p:ph type="ftr" sz="quarter" idx="10"/>
          </p:nvPr>
        </p:nvSpPr>
        <p:spPr/>
        <p:txBody>
          <a:bodyPr/>
          <a:lstStyle/>
          <a:p>
            <a:r>
              <a:rPr lang="en-US" smtClean="0"/>
              <a:t>Checkpoint 1 (20220715)</a:t>
            </a:r>
            <a:endParaRPr lang="en-US" dirty="0"/>
          </a:p>
        </p:txBody>
      </p:sp>
      <p:sp>
        <p:nvSpPr>
          <p:cNvPr id="7" name="Slide Number Placeholder 6"/>
          <p:cNvSpPr>
            <a:spLocks noGrp="1"/>
          </p:cNvSpPr>
          <p:nvPr>
            <p:ph type="sldNum" sz="quarter" idx="11"/>
          </p:nvPr>
        </p:nvSpPr>
        <p:spPr/>
        <p:txBody>
          <a:bodyPr/>
          <a:lstStyle/>
          <a:p>
            <a:fld id="{28DB21BB-CF36-467A-A737-347E1C8C5520}" type="slidenum">
              <a:rPr lang="en-US" smtClean="0"/>
              <a:pPr/>
              <a:t>11</a:t>
            </a:fld>
            <a:endParaRPr lang="en-US" dirty="0"/>
          </a:p>
        </p:txBody>
      </p:sp>
    </p:spTree>
    <p:extLst>
      <p:ext uri="{BB962C8B-B14F-4D97-AF65-F5344CB8AC3E}">
        <p14:creationId xmlns:p14="http://schemas.microsoft.com/office/powerpoint/2010/main" val="3622410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smtClean="0"/>
              <a:t>Discussion</a:t>
            </a:r>
          </a:p>
          <a:p>
            <a:endParaRPr lang="en-US" dirty="0"/>
          </a:p>
          <a:p>
            <a:pPr lvl="4"/>
            <a:r>
              <a:rPr lang="en-US" dirty="0"/>
              <a:t>Ask students share the types of seat belt systems, retractors, and latch plates they discovered in their practice vehicles.</a:t>
            </a:r>
          </a:p>
          <a:p>
            <a:pPr lvl="4"/>
            <a:endParaRPr lang="en-US" dirty="0" smtClean="0"/>
          </a:p>
          <a:p>
            <a:pPr lvl="4"/>
            <a:r>
              <a:rPr lang="en-US" dirty="0" smtClean="0"/>
              <a:t>Ask </a:t>
            </a:r>
            <a:r>
              <a:rPr lang="en-US" dirty="0"/>
              <a:t>students if they found any retractors or latch plates that they were uncertain about categorizing. </a:t>
            </a:r>
          </a:p>
          <a:p>
            <a:pPr lvl="4"/>
            <a:endParaRPr lang="en-US" dirty="0" smtClean="0"/>
          </a:p>
          <a:p>
            <a:pPr lvl="4"/>
            <a:r>
              <a:rPr lang="en-US" dirty="0" smtClean="0"/>
              <a:t>Pull </a:t>
            </a:r>
            <a:r>
              <a:rPr lang="en-US" dirty="0"/>
              <a:t>up any retractor/latch plate photos that students uploaded to the online student workspace that were tricky or problematic, and review them.</a:t>
            </a:r>
          </a:p>
          <a:p>
            <a:pPr marL="171450" lvl="4" indent="-171450">
              <a:buFont typeface="Wingdings" panose="05000000000000000000" pitchFamily="2" charset="2"/>
              <a:buChar char="§"/>
            </a:pPr>
            <a:r>
              <a:rPr lang="en-US" b="0" i="0" dirty="0" smtClean="0"/>
              <a:t>Allow </a:t>
            </a:r>
            <a:r>
              <a:rPr lang="en-US" b="0" i="0" dirty="0"/>
              <a:t>the group to help identify any mystery vehicle hardware that was posted to the channel.</a:t>
            </a:r>
          </a:p>
          <a:p>
            <a:endParaRPr lang="en-US" b="0" i="0" dirty="0"/>
          </a:p>
        </p:txBody>
      </p:sp>
      <p:sp>
        <p:nvSpPr>
          <p:cNvPr id="6" name="Footer Placeholder 5"/>
          <p:cNvSpPr>
            <a:spLocks noGrp="1"/>
          </p:cNvSpPr>
          <p:nvPr>
            <p:ph type="ftr" sz="quarter" idx="10"/>
          </p:nvPr>
        </p:nvSpPr>
        <p:spPr/>
        <p:txBody>
          <a:bodyPr/>
          <a:lstStyle/>
          <a:p>
            <a:r>
              <a:rPr lang="en-US" smtClean="0"/>
              <a:t>Checkpoint 1 (20220715)</a:t>
            </a:r>
            <a:endParaRPr lang="en-US" dirty="0"/>
          </a:p>
        </p:txBody>
      </p:sp>
      <p:sp>
        <p:nvSpPr>
          <p:cNvPr id="7" name="Slide Number Placeholder 6"/>
          <p:cNvSpPr>
            <a:spLocks noGrp="1"/>
          </p:cNvSpPr>
          <p:nvPr>
            <p:ph type="sldNum" sz="quarter" idx="11"/>
          </p:nvPr>
        </p:nvSpPr>
        <p:spPr/>
        <p:txBody>
          <a:bodyPr/>
          <a:lstStyle/>
          <a:p>
            <a:fld id="{28DB21BB-CF36-467A-A737-347E1C8C5520}" type="slidenum">
              <a:rPr lang="en-US" smtClean="0"/>
              <a:pPr/>
              <a:t>12</a:t>
            </a:fld>
            <a:endParaRPr lang="en-US" dirty="0"/>
          </a:p>
        </p:txBody>
      </p:sp>
    </p:spTree>
    <p:extLst>
      <p:ext uri="{BB962C8B-B14F-4D97-AF65-F5344CB8AC3E}">
        <p14:creationId xmlns:p14="http://schemas.microsoft.com/office/powerpoint/2010/main" val="2231033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smtClean="0"/>
              <a:t>QUIZ review </a:t>
            </a:r>
          </a:p>
          <a:p>
            <a:pPr marL="0" marR="0" lvl="4">
              <a:lnSpc>
                <a:spcPct val="107000"/>
              </a:lnSpc>
              <a:spcBef>
                <a:spcPts val="600"/>
              </a:spcBef>
              <a:spcAft>
                <a:spcPts val="600"/>
              </a:spcAft>
            </a:pPr>
            <a:endParaRPr lang="en-US" dirty="0" smtClean="0">
              <a:effectLst/>
              <a:cs typeface="Times New Roman" panose="02020603050405020304" pitchFamily="18" charset="0"/>
            </a:endParaRPr>
          </a:p>
          <a:p>
            <a:pPr marL="0" marR="0" lvl="4">
              <a:lnSpc>
                <a:spcPct val="107000"/>
              </a:lnSpc>
              <a:spcBef>
                <a:spcPts val="600"/>
              </a:spcBef>
              <a:spcAft>
                <a:spcPts val="600"/>
              </a:spcAft>
            </a:pPr>
            <a:r>
              <a:rPr lang="en-US" dirty="0" smtClean="0">
                <a:effectLst/>
                <a:cs typeface="Times New Roman" panose="02020603050405020304" pitchFamily="18" charset="0"/>
              </a:rPr>
              <a:t>Conduct a review for Quiz 1 using suggested review questions found in the </a:t>
            </a:r>
            <a:r>
              <a:rPr lang="en-US" b="1" dirty="0" smtClean="0">
                <a:effectLst/>
                <a:cs typeface="Times New Roman" panose="02020603050405020304" pitchFamily="18" charset="0"/>
              </a:rPr>
              <a:t>Protected Instructor Materials </a:t>
            </a:r>
            <a:r>
              <a:rPr lang="en-US" dirty="0" smtClean="0">
                <a:effectLst/>
                <a:cs typeface="Times New Roman" panose="02020603050405020304" pitchFamily="18" charset="0"/>
              </a:rPr>
              <a:t>on </a:t>
            </a:r>
            <a:r>
              <a:rPr lang="en-US" u="sng" dirty="0" smtClean="0">
                <a:solidFill>
                  <a:srgbClr val="177DBB"/>
                </a:solidFill>
                <a:effectLst/>
                <a:cs typeface="Times New Roman" panose="02020603050405020304" pitchFamily="18" charset="0"/>
                <a:hlinkClick r:id="rId3"/>
              </a:rPr>
              <a:t>cpsboard.org</a:t>
            </a:r>
            <a:r>
              <a:rPr lang="en-US" dirty="0" smtClean="0">
                <a:effectLst/>
                <a:cs typeface="Times New Roman" panose="02020603050405020304" pitchFamily="18" charset="0"/>
              </a:rPr>
              <a:t>.</a:t>
            </a:r>
          </a:p>
          <a:p>
            <a:pPr marL="0" marR="0" lvl="4">
              <a:lnSpc>
                <a:spcPct val="107000"/>
              </a:lnSpc>
              <a:spcBef>
                <a:spcPts val="600"/>
              </a:spcBef>
              <a:spcAft>
                <a:spcPts val="600"/>
              </a:spcAft>
            </a:pPr>
            <a:endParaRPr lang="en-US" dirty="0" smtClean="0">
              <a:effectLst/>
              <a:cs typeface="Times New Roman" panose="02020603050405020304" pitchFamily="18" charset="0"/>
            </a:endParaRPr>
          </a:p>
          <a:p>
            <a:pPr marL="0" marR="0" lvl="4">
              <a:lnSpc>
                <a:spcPct val="107000"/>
              </a:lnSpc>
              <a:spcBef>
                <a:spcPts val="600"/>
              </a:spcBef>
              <a:spcAft>
                <a:spcPts val="600"/>
              </a:spcAft>
            </a:pPr>
            <a:r>
              <a:rPr lang="en-US" dirty="0" smtClean="0">
                <a:effectLst/>
                <a:cs typeface="Times New Roman" panose="02020603050405020304" pitchFamily="18" charset="0"/>
              </a:rPr>
              <a:t>Share</a:t>
            </a:r>
            <a:r>
              <a:rPr lang="en-US" baseline="0" dirty="0" smtClean="0">
                <a:effectLst/>
                <a:cs typeface="Times New Roman" panose="02020603050405020304" pitchFamily="18" charset="0"/>
              </a:rPr>
              <a:t> the following quiz reminders with the students. </a:t>
            </a:r>
            <a:endParaRPr lang="en-US" dirty="0"/>
          </a:p>
          <a:p>
            <a:pPr marL="114300" marR="0" lvl="2">
              <a:lnSpc>
                <a:spcPct val="107000"/>
              </a:lnSpc>
              <a:spcBef>
                <a:spcPts val="600"/>
              </a:spcBef>
              <a:spcAft>
                <a:spcPts val="600"/>
              </a:spcAft>
            </a:pPr>
            <a:r>
              <a:rPr lang="en-US" dirty="0">
                <a:effectLst/>
                <a:cs typeface="Times New Roman" panose="02020603050405020304" pitchFamily="18" charset="0"/>
              </a:rPr>
              <a:t>The quiz is </a:t>
            </a:r>
            <a:r>
              <a:rPr lang="en-US" dirty="0" smtClean="0">
                <a:effectLst/>
                <a:cs typeface="Times New Roman" panose="02020603050405020304" pitchFamily="18" charset="0"/>
              </a:rPr>
              <a:t>timed at 45 minutes. </a:t>
            </a:r>
          </a:p>
          <a:p>
            <a:pPr marL="114300" marR="0" lvl="2">
              <a:lnSpc>
                <a:spcPct val="107000"/>
              </a:lnSpc>
              <a:spcBef>
                <a:spcPts val="600"/>
              </a:spcBef>
              <a:spcAft>
                <a:spcPts val="600"/>
              </a:spcAft>
            </a:pPr>
            <a:r>
              <a:rPr lang="en-US" dirty="0" smtClean="0">
                <a:effectLst/>
                <a:cs typeface="Times New Roman" panose="02020603050405020304" pitchFamily="18" charset="0"/>
              </a:rPr>
              <a:t>Students</a:t>
            </a:r>
            <a:r>
              <a:rPr lang="en-US" baseline="0" dirty="0" smtClean="0">
                <a:effectLst/>
                <a:cs typeface="Times New Roman" panose="02020603050405020304" pitchFamily="18" charset="0"/>
              </a:rPr>
              <a:t> are able to exit and resume taking the quiz at a later point in time. </a:t>
            </a:r>
            <a:r>
              <a:rPr lang="en-US" dirty="0" smtClean="0">
                <a:effectLst/>
                <a:cs typeface="Times New Roman" panose="02020603050405020304" pitchFamily="18" charset="0"/>
              </a:rPr>
              <a:t>The</a:t>
            </a:r>
            <a:r>
              <a:rPr lang="en-US" baseline="0" dirty="0" smtClean="0">
                <a:effectLst/>
                <a:cs typeface="Times New Roman" panose="02020603050405020304" pitchFamily="18" charset="0"/>
              </a:rPr>
              <a:t> student’s </a:t>
            </a:r>
            <a:r>
              <a:rPr lang="en-US" dirty="0" smtClean="0">
                <a:effectLst/>
                <a:cs typeface="Times New Roman" panose="02020603050405020304" pitchFamily="18" charset="0"/>
              </a:rPr>
              <a:t>progress and time remaining</a:t>
            </a:r>
            <a:r>
              <a:rPr lang="en-US" baseline="0" dirty="0" smtClean="0">
                <a:effectLst/>
                <a:cs typeface="Times New Roman" panose="02020603050405020304" pitchFamily="18" charset="0"/>
              </a:rPr>
              <a:t> to complete the quiz will be saved. </a:t>
            </a:r>
            <a:endParaRPr lang="en-US" dirty="0">
              <a:effectLst/>
              <a:cs typeface="Times New Roman" panose="02020603050405020304" pitchFamily="18" charset="0"/>
            </a:endParaRPr>
          </a:p>
          <a:p>
            <a:pPr marL="114300" marR="0" lvl="2">
              <a:lnSpc>
                <a:spcPct val="107000"/>
              </a:lnSpc>
              <a:spcBef>
                <a:spcPts val="600"/>
              </a:spcBef>
              <a:spcAft>
                <a:spcPts val="600"/>
              </a:spcAft>
            </a:pPr>
            <a:r>
              <a:rPr lang="en-US" dirty="0">
                <a:effectLst/>
                <a:cs typeface="Times New Roman" panose="02020603050405020304" pitchFamily="18" charset="0"/>
              </a:rPr>
              <a:t>An audio option </a:t>
            </a:r>
            <a:r>
              <a:rPr lang="en-US" dirty="0" smtClean="0">
                <a:effectLst/>
                <a:cs typeface="Times New Roman" panose="02020603050405020304" pitchFamily="18" charset="0"/>
              </a:rPr>
              <a:t>is available </a:t>
            </a:r>
            <a:r>
              <a:rPr lang="en-US" dirty="0">
                <a:effectLst/>
                <a:cs typeface="Times New Roman" panose="02020603050405020304" pitchFamily="18" charset="0"/>
              </a:rPr>
              <a:t>at the top of each question </a:t>
            </a:r>
            <a:r>
              <a:rPr lang="en-US" dirty="0" smtClean="0">
                <a:effectLst/>
                <a:cs typeface="Times New Roman" panose="02020603050405020304" pitchFamily="18" charset="0"/>
              </a:rPr>
              <a:t>if the student prefers </a:t>
            </a:r>
            <a:r>
              <a:rPr lang="en-US" dirty="0">
                <a:effectLst/>
                <a:cs typeface="Times New Roman" panose="02020603050405020304" pitchFamily="18" charset="0"/>
              </a:rPr>
              <a:t>having the quiz questions and answers read </a:t>
            </a:r>
            <a:r>
              <a:rPr lang="en-US" dirty="0" smtClean="0">
                <a:effectLst/>
                <a:cs typeface="Times New Roman" panose="02020603050405020304" pitchFamily="18" charset="0"/>
              </a:rPr>
              <a:t>to</a:t>
            </a:r>
            <a:r>
              <a:rPr lang="en-US" baseline="0" dirty="0" smtClean="0">
                <a:effectLst/>
                <a:cs typeface="Times New Roman" panose="02020603050405020304" pitchFamily="18" charset="0"/>
              </a:rPr>
              <a:t> them</a:t>
            </a:r>
            <a:r>
              <a:rPr lang="en-US" dirty="0" smtClean="0">
                <a:effectLst/>
                <a:cs typeface="Times New Roman" panose="02020603050405020304" pitchFamily="18" charset="0"/>
              </a:rPr>
              <a:t>. </a:t>
            </a:r>
          </a:p>
          <a:p>
            <a:pPr marL="114300" marR="0" lvl="2">
              <a:lnSpc>
                <a:spcPct val="107000"/>
              </a:lnSpc>
              <a:spcBef>
                <a:spcPts val="600"/>
              </a:spcBef>
              <a:spcAft>
                <a:spcPts val="600"/>
              </a:spcAft>
            </a:pPr>
            <a:r>
              <a:rPr lang="en-US" dirty="0" smtClean="0">
                <a:effectLst/>
                <a:cs typeface="Times New Roman" panose="02020603050405020304" pitchFamily="18" charset="0"/>
              </a:rPr>
              <a:t>Any</a:t>
            </a:r>
            <a:r>
              <a:rPr lang="en-US" baseline="0" dirty="0" smtClean="0">
                <a:effectLst/>
                <a:cs typeface="Times New Roman" panose="02020603050405020304" pitchFamily="18" charset="0"/>
              </a:rPr>
              <a:t> questions not completed at the end of the 45-minute time period are marked incorrect. </a:t>
            </a:r>
          </a:p>
          <a:p>
            <a:pPr marL="114300" marR="0" lvl="2">
              <a:lnSpc>
                <a:spcPct val="107000"/>
              </a:lnSpc>
              <a:spcBef>
                <a:spcPts val="600"/>
              </a:spcBef>
              <a:spcAft>
                <a:spcPts val="600"/>
              </a:spcAft>
            </a:pPr>
            <a:r>
              <a:rPr lang="en-US" baseline="0" dirty="0" smtClean="0">
                <a:effectLst/>
                <a:cs typeface="Times New Roman" panose="02020603050405020304" pitchFamily="18" charset="0"/>
              </a:rPr>
              <a:t>The quiz will be graded once the student clicks the “Submit Quiz” button and the results will be shared with the student. </a:t>
            </a:r>
            <a:endParaRPr lang="en-US" baseline="0" dirty="0">
              <a:effectLst/>
              <a:cs typeface="Times New Roman" panose="02020603050405020304" pitchFamily="18" charset="0"/>
            </a:endParaRPr>
          </a:p>
        </p:txBody>
      </p:sp>
      <p:sp>
        <p:nvSpPr>
          <p:cNvPr id="6" name="Footer Placeholder 5"/>
          <p:cNvSpPr>
            <a:spLocks noGrp="1"/>
          </p:cNvSpPr>
          <p:nvPr>
            <p:ph type="ftr" sz="quarter" idx="10"/>
          </p:nvPr>
        </p:nvSpPr>
        <p:spPr/>
        <p:txBody>
          <a:bodyPr/>
          <a:lstStyle/>
          <a:p>
            <a:r>
              <a:rPr lang="en-US" smtClean="0"/>
              <a:t>Checkpoint 1 (20220715)</a:t>
            </a:r>
            <a:endParaRPr lang="en-US" dirty="0"/>
          </a:p>
        </p:txBody>
      </p:sp>
      <p:sp>
        <p:nvSpPr>
          <p:cNvPr id="7" name="Slide Number Placeholder 6"/>
          <p:cNvSpPr>
            <a:spLocks noGrp="1"/>
          </p:cNvSpPr>
          <p:nvPr>
            <p:ph type="sldNum" sz="quarter" idx="11"/>
          </p:nvPr>
        </p:nvSpPr>
        <p:spPr/>
        <p:txBody>
          <a:bodyPr/>
          <a:lstStyle/>
          <a:p>
            <a:fld id="{28DB21BB-CF36-467A-A737-347E1C8C5520}" type="slidenum">
              <a:rPr lang="en-US" smtClean="0"/>
              <a:pPr/>
              <a:t>13</a:t>
            </a:fld>
            <a:endParaRPr lang="en-US" dirty="0"/>
          </a:p>
        </p:txBody>
      </p:sp>
    </p:spTree>
    <p:extLst>
      <p:ext uri="{BB962C8B-B14F-4D97-AF65-F5344CB8AC3E}">
        <p14:creationId xmlns:p14="http://schemas.microsoft.com/office/powerpoint/2010/main" val="961987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smtClean="0"/>
              <a:t>LEARNING </a:t>
            </a:r>
            <a:r>
              <a:rPr lang="en-US" dirty="0"/>
              <a:t>BLOCK </a:t>
            </a:r>
            <a:r>
              <a:rPr lang="en-US" dirty="0" smtClean="0"/>
              <a:t>2</a:t>
            </a:r>
          </a:p>
          <a:p>
            <a:endParaRPr lang="en-US" dirty="0" smtClean="0"/>
          </a:p>
          <a:p>
            <a:r>
              <a:rPr lang="en-US" i="1" cap="none" smtClean="0"/>
              <a:t>Preview</a:t>
            </a:r>
            <a:r>
              <a:rPr lang="en-US" i="1" cap="none" baseline="0" smtClean="0"/>
              <a:t> </a:t>
            </a:r>
            <a:r>
              <a:rPr lang="en-US" i="1" cap="none" baseline="0" dirty="0" smtClean="0"/>
              <a:t>Learning Block 2 content. </a:t>
            </a:r>
          </a:p>
          <a:p>
            <a:pPr lvl="2"/>
            <a:r>
              <a:rPr lang="en-US" dirty="0" smtClean="0"/>
              <a:t>Learning </a:t>
            </a:r>
            <a:r>
              <a:rPr lang="en-US" dirty="0"/>
              <a:t>Block 2 e-learning material may require more time and effort than the Learning Block 1 e-learning </a:t>
            </a:r>
            <a:r>
              <a:rPr lang="en-US" dirty="0" smtClean="0"/>
              <a:t>material since the modules go into </a:t>
            </a:r>
            <a:r>
              <a:rPr lang="en-US" dirty="0"/>
              <a:t>much more detail about vehicles and car seats</a:t>
            </a:r>
            <a:r>
              <a:rPr lang="en-US" dirty="0" smtClean="0"/>
              <a:t>.</a:t>
            </a:r>
          </a:p>
          <a:p>
            <a:pPr lvl="2"/>
            <a:r>
              <a:rPr lang="en-US" dirty="0" smtClean="0"/>
              <a:t>In </a:t>
            </a:r>
            <a:r>
              <a:rPr lang="en-US" dirty="0"/>
              <a:t>addition to </a:t>
            </a:r>
            <a:r>
              <a:rPr lang="en-US" dirty="0" smtClean="0"/>
              <a:t>completing</a:t>
            </a:r>
            <a:r>
              <a:rPr lang="en-US" baseline="0" dirty="0" smtClean="0"/>
              <a:t> the </a:t>
            </a:r>
            <a:r>
              <a:rPr lang="en-US" dirty="0" smtClean="0"/>
              <a:t>e-learning, there is practice time in </a:t>
            </a:r>
            <a:r>
              <a:rPr lang="en-US" dirty="0"/>
              <a:t>vehicles during </a:t>
            </a:r>
            <a:r>
              <a:rPr lang="en-US" dirty="0" smtClean="0"/>
              <a:t>this learning block.</a:t>
            </a:r>
          </a:p>
          <a:p>
            <a:pPr lvl="4"/>
            <a:endParaRPr lang="en-US" dirty="0"/>
          </a:p>
          <a:p>
            <a:pPr lvl="4"/>
            <a:r>
              <a:rPr lang="en-US" dirty="0"/>
              <a:t>PREVIEW CONTINUED ON NEXT SLIDE.</a:t>
            </a:r>
          </a:p>
        </p:txBody>
      </p:sp>
      <p:sp>
        <p:nvSpPr>
          <p:cNvPr id="6" name="Footer Placeholder 5"/>
          <p:cNvSpPr>
            <a:spLocks noGrp="1"/>
          </p:cNvSpPr>
          <p:nvPr>
            <p:ph type="ftr" sz="quarter" idx="10"/>
          </p:nvPr>
        </p:nvSpPr>
        <p:spPr/>
        <p:txBody>
          <a:bodyPr/>
          <a:lstStyle/>
          <a:p>
            <a:r>
              <a:rPr lang="en-US" smtClean="0"/>
              <a:t>Checkpoint 1 (20220715)</a:t>
            </a:r>
            <a:endParaRPr lang="en-US" dirty="0"/>
          </a:p>
        </p:txBody>
      </p:sp>
      <p:sp>
        <p:nvSpPr>
          <p:cNvPr id="7" name="Slide Number Placeholder 6"/>
          <p:cNvSpPr>
            <a:spLocks noGrp="1"/>
          </p:cNvSpPr>
          <p:nvPr>
            <p:ph type="sldNum" sz="quarter" idx="11"/>
          </p:nvPr>
        </p:nvSpPr>
        <p:spPr/>
        <p:txBody>
          <a:bodyPr/>
          <a:lstStyle/>
          <a:p>
            <a:fld id="{28DB21BB-CF36-467A-A737-347E1C8C5520}" type="slidenum">
              <a:rPr lang="en-US" smtClean="0"/>
              <a:pPr/>
              <a:t>14</a:t>
            </a:fld>
            <a:endParaRPr lang="en-US" dirty="0"/>
          </a:p>
        </p:txBody>
      </p:sp>
    </p:spTree>
    <p:extLst>
      <p:ext uri="{BB962C8B-B14F-4D97-AF65-F5344CB8AC3E}">
        <p14:creationId xmlns:p14="http://schemas.microsoft.com/office/powerpoint/2010/main" val="464553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PREVIEW LEARNING BLOCK 2</a:t>
            </a:r>
          </a:p>
          <a:p>
            <a:endParaRPr lang="en-US" sz="1200" i="1" cap="none" dirty="0" smtClean="0"/>
          </a:p>
          <a:p>
            <a:pPr marL="0" marR="0" lvl="0" indent="0" algn="l" defTabSz="914400" rtl="0" eaLnBrk="1" fontAlgn="auto" latinLnBrk="0" hangingPunct="1">
              <a:lnSpc>
                <a:spcPct val="100000"/>
              </a:lnSpc>
              <a:spcBef>
                <a:spcPts val="600"/>
              </a:spcBef>
              <a:spcAft>
                <a:spcPts val="0"/>
              </a:spcAft>
              <a:buClrTx/>
              <a:buSzTx/>
              <a:buFontTx/>
              <a:buNone/>
              <a:tabLst/>
              <a:defRPr/>
            </a:pPr>
            <a:r>
              <a:rPr lang="en-US" i="1" cap="none" dirty="0" smtClean="0"/>
              <a:t>Review</a:t>
            </a:r>
            <a:r>
              <a:rPr lang="en-US" i="1" cap="none" baseline="0" dirty="0" smtClean="0"/>
              <a:t> Learning Block 2 content. </a:t>
            </a:r>
          </a:p>
          <a:p>
            <a:pPr marL="171450" indent="-171450">
              <a:buFont typeface="Wingdings" panose="05000000000000000000" pitchFamily="2" charset="2"/>
              <a:buChar char="§"/>
            </a:pPr>
            <a:r>
              <a:rPr lang="en-US" sz="1200" b="0" i="0" cap="none" dirty="0" smtClean="0"/>
              <a:t>LATCH: Lower Anchors and Tethers</a:t>
            </a:r>
            <a:r>
              <a:rPr lang="en-US" sz="1200" b="0" i="0" cap="none" baseline="0" dirty="0" smtClean="0"/>
              <a:t> for Children will be introduced in Module 6.</a:t>
            </a:r>
            <a:r>
              <a:rPr lang="en-US" sz="1200" i="1" cap="none" baseline="0" dirty="0" smtClean="0"/>
              <a:t> </a:t>
            </a:r>
          </a:p>
          <a:p>
            <a:pPr marL="171450" indent="-171450">
              <a:buFont typeface="Wingdings" panose="05000000000000000000" pitchFamily="2" charset="2"/>
              <a:buChar char="§"/>
            </a:pPr>
            <a:r>
              <a:rPr lang="en-US" b="0" cap="none" baseline="0" dirty="0" smtClean="0"/>
              <a:t>Encourage students to ask questions </a:t>
            </a:r>
            <a:r>
              <a:rPr lang="en-US" b="0" cap="none" dirty="0" smtClean="0"/>
              <a:t>in the online class workspace if they are finding the material challenging. </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dirty="0" smtClean="0"/>
          </a:p>
          <a:p>
            <a:pPr lvl="4"/>
            <a:r>
              <a:rPr lang="en-US" dirty="0" smtClean="0"/>
              <a:t>Remind students to identify the vehicles they’ll be using, and to post them in the online class workspace.</a:t>
            </a:r>
          </a:p>
          <a:p>
            <a:pPr lvl="4"/>
            <a:endParaRPr lang="en-US" dirty="0" smtClean="0"/>
          </a:p>
          <a:p>
            <a:pPr lvl="4"/>
            <a:r>
              <a:rPr lang="en-US" dirty="0" smtClean="0"/>
              <a:t>PREVIEW CONTINUED ON NEXT SLIDE.</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dirty="0" smtClean="0"/>
          </a:p>
          <a:p>
            <a:endParaRPr lang="en-US" sz="1200" i="1" cap="none" dirty="0"/>
          </a:p>
        </p:txBody>
      </p:sp>
      <p:sp>
        <p:nvSpPr>
          <p:cNvPr id="2" name="Footer Placeholder 1">
            <a:extLst>
              <a:ext uri="{FF2B5EF4-FFF2-40B4-BE49-F238E27FC236}">
                <a16:creationId xmlns:a16="http://schemas.microsoft.com/office/drawing/2014/main" id="{1B64E50C-E533-48F9-8C79-B96D0C3C8FA4}"/>
              </a:ext>
            </a:extLst>
          </p:cNvPr>
          <p:cNvSpPr>
            <a:spLocks noGrp="1"/>
          </p:cNvSpPr>
          <p:nvPr>
            <p:ph type="ftr" sz="quarter" idx="11"/>
          </p:nvPr>
        </p:nvSpPr>
        <p:spPr>
          <a:xfrm>
            <a:off x="685800" y="8435340"/>
            <a:ext cx="22860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Checkpoint 1 (20220715)</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lide Image Placeholder 10">
            <a:extLst>
              <a:ext uri="{FF2B5EF4-FFF2-40B4-BE49-F238E27FC236}">
                <a16:creationId xmlns:a16="http://schemas.microsoft.com/office/drawing/2014/main" id="{F2FC8CE1-6CB6-468A-B03F-DE061F54E8F9}"/>
              </a:ext>
            </a:extLst>
          </p:cNvPr>
          <p:cNvSpPr>
            <a:spLocks noGrp="1" noRot="1" noChangeAspect="1"/>
          </p:cNvSpPr>
          <p:nvPr>
            <p:ph type="sldImg"/>
          </p:nvPr>
        </p:nvSpPr>
        <p:spPr>
          <a:xfrm>
            <a:off x="889000" y="587375"/>
            <a:ext cx="5080000" cy="2857500"/>
          </a:xfrm>
        </p:spPr>
      </p:sp>
      <p:sp>
        <p:nvSpPr>
          <p:cNvPr id="6" name="Slide Number Placeholder 5"/>
          <p:cNvSpPr>
            <a:spLocks noGrp="1"/>
          </p:cNvSpPr>
          <p:nvPr>
            <p:ph type="sldNum" sz="quarter" idx="12"/>
          </p:nvPr>
        </p:nvSpPr>
        <p:spPr/>
        <p:txBody>
          <a:bodyPr/>
          <a:lstStyle/>
          <a:p>
            <a:fld id="{28DB21BB-CF36-467A-A737-347E1C8C5520}" type="slidenum">
              <a:rPr lang="en-US" smtClean="0"/>
              <a:pPr/>
              <a:t>15</a:t>
            </a:fld>
            <a:endParaRPr lang="en-US" dirty="0"/>
          </a:p>
        </p:txBody>
      </p:sp>
    </p:spTree>
    <p:extLst>
      <p:ext uri="{BB962C8B-B14F-4D97-AF65-F5344CB8AC3E}">
        <p14:creationId xmlns:p14="http://schemas.microsoft.com/office/powerpoint/2010/main" val="3285728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a:t>PREVIEW LEARNING BLOCK 2</a:t>
            </a:r>
          </a:p>
          <a:p>
            <a:pPr lvl="4"/>
            <a:endParaRPr lang="en-US" dirty="0" smtClean="0"/>
          </a:p>
          <a:p>
            <a:pPr marL="0" marR="0" lvl="4" indent="0" algn="l" defTabSz="914400" rtl="0" eaLnBrk="1" fontAlgn="auto" latinLnBrk="0" hangingPunct="1">
              <a:lnSpc>
                <a:spcPct val="100000"/>
              </a:lnSpc>
              <a:spcBef>
                <a:spcPts val="600"/>
              </a:spcBef>
              <a:spcAft>
                <a:spcPts val="0"/>
              </a:spcAft>
              <a:buClrTx/>
              <a:buSzTx/>
              <a:buFontTx/>
              <a:buNone/>
              <a:tabLst/>
              <a:defRPr/>
            </a:pPr>
            <a:r>
              <a:rPr lang="en-US" i="1" cap="none" dirty="0" smtClean="0"/>
              <a:t>Review</a:t>
            </a:r>
            <a:r>
              <a:rPr lang="en-US" i="1" cap="none" baseline="0" dirty="0" smtClean="0"/>
              <a:t> Learning Block 2 content. </a:t>
            </a:r>
          </a:p>
          <a:p>
            <a:pPr lvl="2"/>
            <a:r>
              <a:rPr lang="en-US" dirty="0" smtClean="0"/>
              <a:t>Module 7 requires learning the names of different parts of a car seat. </a:t>
            </a:r>
          </a:p>
          <a:p>
            <a:pPr marL="114300" marR="0" lvl="2" indent="-1143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dirty="0" smtClean="0"/>
              <a:t>Module 8 begins a series of three modules that focus on specific car seat types: rear-facing, forward-facing, and booster.</a:t>
            </a:r>
          </a:p>
          <a:p>
            <a:pPr lvl="2"/>
            <a:r>
              <a:rPr lang="en-US" b="0" i="0" dirty="0" smtClean="0"/>
              <a:t>Briefly review the five steps for rear-facing car seat use: selection, direction, location, harness adjustment and fit, and installation. </a:t>
            </a:r>
          </a:p>
          <a:p>
            <a:pPr lvl="3"/>
            <a:r>
              <a:rPr lang="en-US" b="0" i="0" dirty="0" smtClean="0"/>
              <a:t>Point out that the steps on the slide apply to rear-facing and forward-facing car seats, and that booster seat steps are very similar. </a:t>
            </a:r>
          </a:p>
          <a:p>
            <a:pPr lvl="3"/>
            <a:r>
              <a:rPr lang="en-US" b="0" i="0" dirty="0" smtClean="0"/>
              <a:t>Learning the steps helps in all car seat and booster seat scenarios.</a:t>
            </a:r>
          </a:p>
          <a:p>
            <a:pPr lvl="4"/>
            <a:endParaRPr lang="en-US" dirty="0" smtClean="0"/>
          </a:p>
          <a:p>
            <a:pPr lvl="4"/>
            <a:r>
              <a:rPr lang="en-US" dirty="0" smtClean="0"/>
              <a:t>Remind students to work with their social networks to find as many different car seat types as possible for their own practice identifying the parts on a car seat.</a:t>
            </a:r>
          </a:p>
          <a:p>
            <a:pPr marL="171450" lvl="4" indent="-171450">
              <a:buFont typeface="Arial" panose="020B0604020202020204" pitchFamily="34" charset="0"/>
              <a:buChar char="•"/>
            </a:pPr>
            <a:endParaRPr lang="en-US" b="0" i="0" dirty="0" smtClean="0"/>
          </a:p>
        </p:txBody>
      </p:sp>
      <p:sp>
        <p:nvSpPr>
          <p:cNvPr id="6" name="Footer Placeholder 5"/>
          <p:cNvSpPr>
            <a:spLocks noGrp="1"/>
          </p:cNvSpPr>
          <p:nvPr>
            <p:ph type="ftr" sz="quarter" idx="10"/>
          </p:nvPr>
        </p:nvSpPr>
        <p:spPr/>
        <p:txBody>
          <a:bodyPr/>
          <a:lstStyle/>
          <a:p>
            <a:r>
              <a:rPr lang="en-US" smtClean="0"/>
              <a:t>Checkpoint 1 (20220715)</a:t>
            </a:r>
            <a:endParaRPr lang="en-US" dirty="0"/>
          </a:p>
        </p:txBody>
      </p:sp>
      <p:sp>
        <p:nvSpPr>
          <p:cNvPr id="7" name="Slide Number Placeholder 6"/>
          <p:cNvSpPr>
            <a:spLocks noGrp="1"/>
          </p:cNvSpPr>
          <p:nvPr>
            <p:ph type="sldNum" sz="quarter" idx="11"/>
          </p:nvPr>
        </p:nvSpPr>
        <p:spPr/>
        <p:txBody>
          <a:bodyPr/>
          <a:lstStyle/>
          <a:p>
            <a:fld id="{28DB21BB-CF36-467A-A737-347E1C8C5520}" type="slidenum">
              <a:rPr lang="en-US" smtClean="0"/>
              <a:pPr/>
              <a:t>16</a:t>
            </a:fld>
            <a:endParaRPr lang="en-US" dirty="0"/>
          </a:p>
        </p:txBody>
      </p:sp>
    </p:spTree>
    <p:extLst>
      <p:ext uri="{BB962C8B-B14F-4D97-AF65-F5344CB8AC3E}">
        <p14:creationId xmlns:p14="http://schemas.microsoft.com/office/powerpoint/2010/main" val="212077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smtClean="0"/>
              <a:t>Q&amp;A</a:t>
            </a:r>
          </a:p>
          <a:p>
            <a:endParaRPr lang="en-US" dirty="0" smtClean="0"/>
          </a:p>
          <a:p>
            <a:pPr marL="0" marR="0" lvl="0" indent="0" algn="l" defTabSz="914400" rtl="0" eaLnBrk="1" fontAlgn="auto" latinLnBrk="0" hangingPunct="1">
              <a:lnSpc>
                <a:spcPct val="100000"/>
              </a:lnSpc>
              <a:spcBef>
                <a:spcPts val="600"/>
              </a:spcBef>
              <a:spcAft>
                <a:spcPts val="0"/>
              </a:spcAft>
              <a:buClrTx/>
              <a:buSzTx/>
              <a:buFontTx/>
              <a:buNone/>
              <a:tabLst/>
              <a:defRPr/>
            </a:pPr>
            <a:r>
              <a:rPr lang="en-US" b="1" i="1" cap="none" dirty="0" smtClean="0"/>
              <a:t>Answer</a:t>
            </a:r>
            <a:r>
              <a:rPr lang="en-US" b="1" i="1" cap="none" baseline="0" dirty="0" smtClean="0"/>
              <a:t> any questions that students may have.</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b="1" i="1" cap="none" dirty="0" smtClean="0"/>
          </a:p>
          <a:p>
            <a:endParaRPr lang="en-US" dirty="0"/>
          </a:p>
        </p:txBody>
      </p:sp>
      <p:sp>
        <p:nvSpPr>
          <p:cNvPr id="6" name="Footer Placeholder 5"/>
          <p:cNvSpPr>
            <a:spLocks noGrp="1"/>
          </p:cNvSpPr>
          <p:nvPr>
            <p:ph type="ftr" sz="quarter" idx="10"/>
          </p:nvPr>
        </p:nvSpPr>
        <p:spPr/>
        <p:txBody>
          <a:bodyPr/>
          <a:lstStyle/>
          <a:p>
            <a:r>
              <a:rPr lang="en-US" smtClean="0"/>
              <a:t>Checkpoint 1 (20220715)</a:t>
            </a:r>
            <a:endParaRPr lang="en-US" dirty="0"/>
          </a:p>
        </p:txBody>
      </p:sp>
      <p:sp>
        <p:nvSpPr>
          <p:cNvPr id="7" name="Slide Number Placeholder 6"/>
          <p:cNvSpPr>
            <a:spLocks noGrp="1"/>
          </p:cNvSpPr>
          <p:nvPr>
            <p:ph type="sldNum" sz="quarter" idx="11"/>
          </p:nvPr>
        </p:nvSpPr>
        <p:spPr/>
        <p:txBody>
          <a:bodyPr/>
          <a:lstStyle/>
          <a:p>
            <a:fld id="{28DB21BB-CF36-467A-A737-347E1C8C5520}" type="slidenum">
              <a:rPr lang="en-US" smtClean="0"/>
              <a:pPr/>
              <a:t>17</a:t>
            </a:fld>
            <a:endParaRPr lang="en-US" dirty="0"/>
          </a:p>
        </p:txBody>
      </p:sp>
    </p:spTree>
    <p:extLst>
      <p:ext uri="{BB962C8B-B14F-4D97-AF65-F5344CB8AC3E}">
        <p14:creationId xmlns:p14="http://schemas.microsoft.com/office/powerpoint/2010/main" val="3507727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a:t>NEXT STEPS</a:t>
            </a:r>
          </a:p>
          <a:p>
            <a:pPr lvl="4"/>
            <a:endParaRPr lang="en-US" dirty="0" smtClean="0"/>
          </a:p>
          <a:p>
            <a:pPr lvl="4"/>
            <a:r>
              <a:rPr lang="en-US" dirty="0" smtClean="0"/>
              <a:t>Review </a:t>
            </a:r>
            <a:r>
              <a:rPr lang="en-US" dirty="0"/>
              <a:t>the next </a:t>
            </a:r>
            <a:r>
              <a:rPr lang="en-US" dirty="0" smtClean="0"/>
              <a:t>steps for the students</a:t>
            </a:r>
            <a:r>
              <a:rPr lang="en-US" baseline="0" dirty="0" smtClean="0"/>
              <a:t> as listed on the slide</a:t>
            </a:r>
            <a:r>
              <a:rPr lang="en-US" dirty="0" smtClean="0"/>
              <a:t>.</a:t>
            </a:r>
            <a:endParaRPr lang="en-US" dirty="0"/>
          </a:p>
        </p:txBody>
      </p:sp>
      <p:sp>
        <p:nvSpPr>
          <p:cNvPr id="6" name="Footer Placeholder 5"/>
          <p:cNvSpPr>
            <a:spLocks noGrp="1"/>
          </p:cNvSpPr>
          <p:nvPr>
            <p:ph type="ftr" sz="quarter" idx="10"/>
          </p:nvPr>
        </p:nvSpPr>
        <p:spPr/>
        <p:txBody>
          <a:bodyPr/>
          <a:lstStyle/>
          <a:p>
            <a:r>
              <a:rPr lang="en-US" smtClean="0"/>
              <a:t>Checkpoint 1 (20220715)</a:t>
            </a:r>
            <a:endParaRPr lang="en-US" dirty="0"/>
          </a:p>
        </p:txBody>
      </p:sp>
      <p:sp>
        <p:nvSpPr>
          <p:cNvPr id="7" name="Slide Number Placeholder 6"/>
          <p:cNvSpPr>
            <a:spLocks noGrp="1"/>
          </p:cNvSpPr>
          <p:nvPr>
            <p:ph type="sldNum" sz="quarter" idx="11"/>
          </p:nvPr>
        </p:nvSpPr>
        <p:spPr/>
        <p:txBody>
          <a:bodyPr/>
          <a:lstStyle/>
          <a:p>
            <a:fld id="{28DB21BB-CF36-467A-A737-347E1C8C5520}" type="slidenum">
              <a:rPr lang="en-US" smtClean="0"/>
              <a:pPr/>
              <a:t>18</a:t>
            </a:fld>
            <a:endParaRPr lang="en-US" dirty="0"/>
          </a:p>
        </p:txBody>
      </p:sp>
    </p:spTree>
    <p:extLst>
      <p:ext uri="{BB962C8B-B14F-4D97-AF65-F5344CB8AC3E}">
        <p14:creationId xmlns:p14="http://schemas.microsoft.com/office/powerpoint/2010/main" val="100024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a:t>Car Seat Installation</a:t>
            </a:r>
          </a:p>
          <a:p>
            <a:pPr lvl="4"/>
            <a:endParaRPr lang="en-US" dirty="0" smtClean="0"/>
          </a:p>
          <a:p>
            <a:pPr lvl="4"/>
            <a:r>
              <a:rPr lang="en-US" smtClean="0"/>
              <a:t>Allow </a:t>
            </a:r>
            <a:r>
              <a:rPr lang="en-US" dirty="0"/>
              <a:t>students to share their experiences, using the prompters on the slide as a guide.</a:t>
            </a:r>
          </a:p>
        </p:txBody>
      </p:sp>
      <p:sp>
        <p:nvSpPr>
          <p:cNvPr id="6" name="Footer Placeholder 5"/>
          <p:cNvSpPr>
            <a:spLocks noGrp="1"/>
          </p:cNvSpPr>
          <p:nvPr>
            <p:ph type="ftr" sz="quarter" idx="10"/>
          </p:nvPr>
        </p:nvSpPr>
        <p:spPr/>
        <p:txBody>
          <a:bodyPr/>
          <a:lstStyle/>
          <a:p>
            <a:r>
              <a:rPr lang="en-US" smtClean="0"/>
              <a:t>Checkpoint 1 (20220715)</a:t>
            </a:r>
            <a:endParaRPr lang="en-US" dirty="0"/>
          </a:p>
        </p:txBody>
      </p:sp>
      <p:sp>
        <p:nvSpPr>
          <p:cNvPr id="7" name="Slide Number Placeholder 6"/>
          <p:cNvSpPr>
            <a:spLocks noGrp="1"/>
          </p:cNvSpPr>
          <p:nvPr>
            <p:ph type="sldNum" sz="quarter" idx="11"/>
          </p:nvPr>
        </p:nvSpPr>
        <p:spPr/>
        <p:txBody>
          <a:bodyPr/>
          <a:lstStyle/>
          <a:p>
            <a:fld id="{28DB21BB-CF36-467A-A737-347E1C8C5520}" type="slidenum">
              <a:rPr lang="en-US" smtClean="0"/>
              <a:pPr/>
              <a:t>2</a:t>
            </a:fld>
            <a:endParaRPr lang="en-US" dirty="0"/>
          </a:p>
        </p:txBody>
      </p:sp>
    </p:spTree>
    <p:extLst>
      <p:ext uri="{BB962C8B-B14F-4D97-AF65-F5344CB8AC3E}">
        <p14:creationId xmlns:p14="http://schemas.microsoft.com/office/powerpoint/2010/main" val="2698392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a:t>Putting it All </a:t>
            </a:r>
            <a:r>
              <a:rPr lang="en-US" dirty="0" smtClean="0"/>
              <a:t>Together –</a:t>
            </a:r>
            <a:r>
              <a:rPr lang="en-US" baseline="0" dirty="0" smtClean="0"/>
              <a:t> What locks a seat belt flowchart </a:t>
            </a:r>
            <a:endParaRPr lang="en-US" baseline="0" dirty="0" smtClean="0"/>
          </a:p>
          <a:p>
            <a:r>
              <a:rPr lang="en-US" baseline="0" dirty="0" smtClean="0"/>
              <a:t>(</a:t>
            </a:r>
            <a:r>
              <a:rPr lang="en-US" baseline="0" dirty="0" smtClean="0"/>
              <a:t>TG 4-19/IG 4-49)</a:t>
            </a:r>
            <a:endParaRPr lang="en-US" dirty="0"/>
          </a:p>
          <a:p>
            <a:pPr lvl="4"/>
            <a:endParaRPr lang="en-US" dirty="0" smtClean="0"/>
          </a:p>
          <a:p>
            <a:pPr lvl="4"/>
            <a:r>
              <a:rPr lang="en-US" dirty="0" smtClean="0"/>
              <a:t>Encourage</a:t>
            </a:r>
            <a:r>
              <a:rPr lang="en-US" baseline="0" dirty="0" smtClean="0"/>
              <a:t> students to refer to </a:t>
            </a:r>
            <a:r>
              <a:rPr lang="en-US" dirty="0" smtClean="0"/>
              <a:t>the </a:t>
            </a:r>
            <a:r>
              <a:rPr lang="en-US" dirty="0"/>
              <a:t>What Locks the Seat Belt flow chart </a:t>
            </a:r>
            <a:r>
              <a:rPr lang="en-US" dirty="0" smtClean="0"/>
              <a:t>on </a:t>
            </a:r>
            <a:r>
              <a:rPr lang="en-US" dirty="0"/>
              <a:t>page 4-19 of the </a:t>
            </a:r>
            <a:r>
              <a:rPr lang="en-US" dirty="0" smtClean="0"/>
              <a:t>TG</a:t>
            </a:r>
            <a:r>
              <a:rPr lang="en-US" baseline="0" dirty="0" smtClean="0"/>
              <a:t> for the upcoming discussion. </a:t>
            </a:r>
            <a:endParaRPr lang="en-US" dirty="0"/>
          </a:p>
        </p:txBody>
      </p:sp>
      <p:sp>
        <p:nvSpPr>
          <p:cNvPr id="6" name="Footer Placeholder 5"/>
          <p:cNvSpPr>
            <a:spLocks noGrp="1"/>
          </p:cNvSpPr>
          <p:nvPr>
            <p:ph type="ftr" sz="quarter" idx="10"/>
          </p:nvPr>
        </p:nvSpPr>
        <p:spPr/>
        <p:txBody>
          <a:bodyPr/>
          <a:lstStyle/>
          <a:p>
            <a:r>
              <a:rPr lang="en-US" smtClean="0"/>
              <a:t>Checkpoint 1 (20220715)</a:t>
            </a:r>
            <a:endParaRPr lang="en-US" dirty="0"/>
          </a:p>
        </p:txBody>
      </p:sp>
      <p:sp>
        <p:nvSpPr>
          <p:cNvPr id="7" name="Slide Number Placeholder 6"/>
          <p:cNvSpPr>
            <a:spLocks noGrp="1"/>
          </p:cNvSpPr>
          <p:nvPr>
            <p:ph type="sldNum" sz="quarter" idx="11"/>
          </p:nvPr>
        </p:nvSpPr>
        <p:spPr/>
        <p:txBody>
          <a:bodyPr/>
          <a:lstStyle/>
          <a:p>
            <a:fld id="{28DB21BB-CF36-467A-A737-347E1C8C5520}" type="slidenum">
              <a:rPr lang="en-US" smtClean="0"/>
              <a:pPr/>
              <a:t>3</a:t>
            </a:fld>
            <a:endParaRPr lang="en-US" dirty="0"/>
          </a:p>
        </p:txBody>
      </p:sp>
    </p:spTree>
    <p:extLst>
      <p:ext uri="{BB962C8B-B14F-4D97-AF65-F5344CB8AC3E}">
        <p14:creationId xmlns:p14="http://schemas.microsoft.com/office/powerpoint/2010/main" val="76000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a:t>Learn • practice • </a:t>
            </a:r>
            <a:r>
              <a:rPr lang="en-US" dirty="0" smtClean="0"/>
              <a:t>explain (TG 4-6/IG 4-19)</a:t>
            </a:r>
            <a:endParaRPr lang="en-US" dirty="0"/>
          </a:p>
          <a:p>
            <a:pPr lvl="4"/>
            <a:endParaRPr lang="en-US" dirty="0" smtClean="0"/>
          </a:p>
          <a:p>
            <a:pPr lvl="4"/>
            <a:r>
              <a:rPr lang="en-US" dirty="0" smtClean="0"/>
              <a:t>Conduct </a:t>
            </a:r>
            <a:r>
              <a:rPr lang="en-US" dirty="0"/>
              <a:t>the LPE </a:t>
            </a:r>
            <a:r>
              <a:rPr lang="en-US" dirty="0" smtClean="0"/>
              <a:t>activity, </a:t>
            </a:r>
            <a:r>
              <a:rPr lang="en-US" dirty="0"/>
              <a:t>ensuring that everyone has an opportunity to contribute.</a:t>
            </a:r>
          </a:p>
        </p:txBody>
      </p:sp>
      <p:sp>
        <p:nvSpPr>
          <p:cNvPr id="6" name="Footer Placeholder 5"/>
          <p:cNvSpPr>
            <a:spLocks noGrp="1"/>
          </p:cNvSpPr>
          <p:nvPr>
            <p:ph type="ftr" sz="quarter" idx="10"/>
          </p:nvPr>
        </p:nvSpPr>
        <p:spPr/>
        <p:txBody>
          <a:bodyPr/>
          <a:lstStyle/>
          <a:p>
            <a:r>
              <a:rPr lang="en-US" smtClean="0"/>
              <a:t>Checkpoint 1 (20220715)</a:t>
            </a:r>
            <a:endParaRPr lang="en-US" dirty="0"/>
          </a:p>
        </p:txBody>
      </p:sp>
      <p:sp>
        <p:nvSpPr>
          <p:cNvPr id="7" name="Slide Number Placeholder 6"/>
          <p:cNvSpPr>
            <a:spLocks noGrp="1"/>
          </p:cNvSpPr>
          <p:nvPr>
            <p:ph type="sldNum" sz="quarter" idx="11"/>
          </p:nvPr>
        </p:nvSpPr>
        <p:spPr/>
        <p:txBody>
          <a:bodyPr/>
          <a:lstStyle/>
          <a:p>
            <a:fld id="{28DB21BB-CF36-467A-A737-347E1C8C5520}" type="slidenum">
              <a:rPr lang="en-US" smtClean="0"/>
              <a:pPr/>
              <a:t>4</a:t>
            </a:fld>
            <a:endParaRPr lang="en-US" dirty="0"/>
          </a:p>
        </p:txBody>
      </p:sp>
    </p:spTree>
    <p:extLst>
      <p:ext uri="{BB962C8B-B14F-4D97-AF65-F5344CB8AC3E}">
        <p14:creationId xmlns:p14="http://schemas.microsoft.com/office/powerpoint/2010/main" val="212340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Retractor review</a:t>
            </a:r>
          </a:p>
          <a:p>
            <a:pPr lvl="4"/>
            <a:endParaRPr lang="en-US" dirty="0" smtClean="0"/>
          </a:p>
          <a:p>
            <a:pPr lvl="4"/>
            <a:r>
              <a:rPr lang="en-US" dirty="0" smtClean="0"/>
              <a:t>Begin </a:t>
            </a:r>
            <a:r>
              <a:rPr lang="en-US" dirty="0"/>
              <a:t>a review of retractor types, beginning with </a:t>
            </a:r>
            <a:r>
              <a:rPr lang="en-US" dirty="0" smtClean="0"/>
              <a:t>emergency</a:t>
            </a:r>
            <a:r>
              <a:rPr lang="en-US" baseline="0" dirty="0" smtClean="0"/>
              <a:t> locking retractor (</a:t>
            </a:r>
            <a:r>
              <a:rPr lang="en-US" dirty="0" smtClean="0"/>
              <a:t>ELR).</a:t>
            </a:r>
            <a:endParaRPr lang="en-US" dirty="0"/>
          </a:p>
        </p:txBody>
      </p:sp>
      <p:sp>
        <p:nvSpPr>
          <p:cNvPr id="11" name="Slide Image Placeholder 10">
            <a:extLst>
              <a:ext uri="{FF2B5EF4-FFF2-40B4-BE49-F238E27FC236}">
                <a16:creationId xmlns:a16="http://schemas.microsoft.com/office/drawing/2014/main" id="{F2FC8CE1-6CB6-468A-B03F-DE061F54E8F9}"/>
              </a:ext>
            </a:extLst>
          </p:cNvPr>
          <p:cNvSpPr>
            <a:spLocks noGrp="1" noRot="1" noChangeAspect="1"/>
          </p:cNvSpPr>
          <p:nvPr>
            <p:ph type="sldImg"/>
          </p:nvPr>
        </p:nvSpPr>
        <p:spPr>
          <a:xfrm>
            <a:off x="889000" y="587375"/>
            <a:ext cx="5080000" cy="2857500"/>
          </a:xfrm>
        </p:spPr>
      </p:sp>
      <p:sp>
        <p:nvSpPr>
          <p:cNvPr id="6" name="Footer Placeholder 5"/>
          <p:cNvSpPr>
            <a:spLocks noGrp="1"/>
          </p:cNvSpPr>
          <p:nvPr>
            <p:ph type="ftr" sz="quarter" idx="10"/>
          </p:nvPr>
        </p:nvSpPr>
        <p:spPr/>
        <p:txBody>
          <a:bodyPr/>
          <a:lstStyle/>
          <a:p>
            <a:r>
              <a:rPr lang="en-US" smtClean="0"/>
              <a:t>Checkpoint 1 (20220715)</a:t>
            </a:r>
            <a:endParaRPr lang="en-US" dirty="0"/>
          </a:p>
        </p:txBody>
      </p:sp>
      <p:sp>
        <p:nvSpPr>
          <p:cNvPr id="7" name="Slide Number Placeholder 6"/>
          <p:cNvSpPr>
            <a:spLocks noGrp="1"/>
          </p:cNvSpPr>
          <p:nvPr>
            <p:ph type="sldNum" sz="quarter" idx="11"/>
          </p:nvPr>
        </p:nvSpPr>
        <p:spPr/>
        <p:txBody>
          <a:bodyPr/>
          <a:lstStyle/>
          <a:p>
            <a:fld id="{28DB21BB-CF36-467A-A737-347E1C8C5520}" type="slidenum">
              <a:rPr lang="en-US" smtClean="0"/>
              <a:pPr/>
              <a:t>5</a:t>
            </a:fld>
            <a:endParaRPr lang="en-US" dirty="0"/>
          </a:p>
        </p:txBody>
      </p:sp>
    </p:spTree>
    <p:extLst>
      <p:ext uri="{BB962C8B-B14F-4D97-AF65-F5344CB8AC3E}">
        <p14:creationId xmlns:p14="http://schemas.microsoft.com/office/powerpoint/2010/main" val="236736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smtClean="0"/>
              <a:t>Retractor review</a:t>
            </a:r>
          </a:p>
          <a:p>
            <a:endParaRPr lang="en-US" dirty="0" smtClean="0"/>
          </a:p>
          <a:p>
            <a:pPr lvl="4"/>
            <a:r>
              <a:rPr lang="en-US" dirty="0" smtClean="0"/>
              <a:t>Continue </a:t>
            </a:r>
            <a:r>
              <a:rPr lang="en-US" dirty="0"/>
              <a:t>reviewing retractor </a:t>
            </a:r>
            <a:r>
              <a:rPr lang="en-US" dirty="0" smtClean="0"/>
              <a:t>types</a:t>
            </a:r>
            <a:r>
              <a:rPr lang="en-US" baseline="0" dirty="0" smtClean="0"/>
              <a:t> with automatic locking retractor (ALR)</a:t>
            </a:r>
            <a:r>
              <a:rPr lang="en-US" dirty="0" smtClean="0"/>
              <a:t>.</a:t>
            </a:r>
            <a:endParaRPr lang="en-US" dirty="0"/>
          </a:p>
        </p:txBody>
      </p:sp>
      <p:sp>
        <p:nvSpPr>
          <p:cNvPr id="11" name="Slide Image Placeholder 10">
            <a:extLst>
              <a:ext uri="{FF2B5EF4-FFF2-40B4-BE49-F238E27FC236}">
                <a16:creationId xmlns:a16="http://schemas.microsoft.com/office/drawing/2014/main" id="{CAFCAC1A-CD93-4F20-81A4-6C7079EBC92A}"/>
              </a:ext>
            </a:extLst>
          </p:cNvPr>
          <p:cNvSpPr>
            <a:spLocks noGrp="1" noRot="1" noChangeAspect="1"/>
          </p:cNvSpPr>
          <p:nvPr>
            <p:ph type="sldImg"/>
          </p:nvPr>
        </p:nvSpPr>
        <p:spPr>
          <a:xfrm>
            <a:off x="889000" y="587375"/>
            <a:ext cx="5080000" cy="2857500"/>
          </a:xfrm>
        </p:spPr>
      </p:sp>
      <p:sp>
        <p:nvSpPr>
          <p:cNvPr id="6" name="Footer Placeholder 5"/>
          <p:cNvSpPr>
            <a:spLocks noGrp="1"/>
          </p:cNvSpPr>
          <p:nvPr>
            <p:ph type="ftr" sz="quarter" idx="10"/>
          </p:nvPr>
        </p:nvSpPr>
        <p:spPr/>
        <p:txBody>
          <a:bodyPr/>
          <a:lstStyle/>
          <a:p>
            <a:r>
              <a:rPr lang="en-US" smtClean="0"/>
              <a:t>Checkpoint 1 (20220715)</a:t>
            </a:r>
            <a:endParaRPr lang="en-US" dirty="0"/>
          </a:p>
        </p:txBody>
      </p:sp>
      <p:sp>
        <p:nvSpPr>
          <p:cNvPr id="7" name="Slide Number Placeholder 6"/>
          <p:cNvSpPr>
            <a:spLocks noGrp="1"/>
          </p:cNvSpPr>
          <p:nvPr>
            <p:ph type="sldNum" sz="quarter" idx="11"/>
          </p:nvPr>
        </p:nvSpPr>
        <p:spPr/>
        <p:txBody>
          <a:bodyPr/>
          <a:lstStyle/>
          <a:p>
            <a:fld id="{28DB21BB-CF36-467A-A737-347E1C8C5520}" type="slidenum">
              <a:rPr lang="en-US" smtClean="0"/>
              <a:pPr/>
              <a:t>6</a:t>
            </a:fld>
            <a:endParaRPr lang="en-US" dirty="0"/>
          </a:p>
        </p:txBody>
      </p:sp>
    </p:spTree>
    <p:extLst>
      <p:ext uri="{BB962C8B-B14F-4D97-AF65-F5344CB8AC3E}">
        <p14:creationId xmlns:p14="http://schemas.microsoft.com/office/powerpoint/2010/main" val="201142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Retractor Review </a:t>
            </a:r>
          </a:p>
          <a:p>
            <a:r>
              <a:rPr lang="en-US" dirty="0" smtClean="0"/>
              <a:t> </a:t>
            </a:r>
            <a:endParaRPr lang="en-US" dirty="0"/>
          </a:p>
          <a:p>
            <a:pPr marL="0" marR="0" lvl="4" indent="0" algn="l" defTabSz="914400" rtl="0" eaLnBrk="1" fontAlgn="auto" latinLnBrk="0" hangingPunct="1">
              <a:lnSpc>
                <a:spcPct val="100000"/>
              </a:lnSpc>
              <a:spcBef>
                <a:spcPts val="600"/>
              </a:spcBef>
              <a:spcAft>
                <a:spcPts val="0"/>
              </a:spcAft>
              <a:buClrTx/>
              <a:buSzTx/>
              <a:buFontTx/>
              <a:buNone/>
              <a:tabLst/>
              <a:defRPr/>
            </a:pPr>
            <a:r>
              <a:rPr lang="en-US" dirty="0"/>
              <a:t>Continue reviewing retractor </a:t>
            </a:r>
            <a:r>
              <a:rPr lang="en-US" dirty="0" smtClean="0"/>
              <a:t>types with</a:t>
            </a:r>
            <a:r>
              <a:rPr lang="en-US" baseline="0" dirty="0" smtClean="0"/>
              <a:t> switchable retractor</a:t>
            </a:r>
            <a:r>
              <a:rPr lang="en-US" dirty="0" smtClean="0"/>
              <a:t>.</a:t>
            </a:r>
            <a:endParaRPr lang="en-US" dirty="0"/>
          </a:p>
          <a:p>
            <a:endParaRPr lang="en-US" dirty="0"/>
          </a:p>
        </p:txBody>
      </p:sp>
      <p:sp>
        <p:nvSpPr>
          <p:cNvPr id="11" name="Slide Image Placeholder 10">
            <a:extLst>
              <a:ext uri="{FF2B5EF4-FFF2-40B4-BE49-F238E27FC236}">
                <a16:creationId xmlns:a16="http://schemas.microsoft.com/office/drawing/2014/main" id="{7C30F550-0A42-4002-93F0-3D75A897FDCE}"/>
              </a:ext>
            </a:extLst>
          </p:cNvPr>
          <p:cNvSpPr>
            <a:spLocks noGrp="1" noRot="1" noChangeAspect="1"/>
          </p:cNvSpPr>
          <p:nvPr>
            <p:ph type="sldImg"/>
          </p:nvPr>
        </p:nvSpPr>
        <p:spPr>
          <a:xfrm>
            <a:off x="889000" y="587375"/>
            <a:ext cx="5080000" cy="2857500"/>
          </a:xfrm>
        </p:spPr>
      </p:sp>
      <p:sp>
        <p:nvSpPr>
          <p:cNvPr id="6" name="Footer Placeholder 5"/>
          <p:cNvSpPr>
            <a:spLocks noGrp="1"/>
          </p:cNvSpPr>
          <p:nvPr>
            <p:ph type="ftr" sz="quarter" idx="10"/>
          </p:nvPr>
        </p:nvSpPr>
        <p:spPr/>
        <p:txBody>
          <a:bodyPr/>
          <a:lstStyle/>
          <a:p>
            <a:r>
              <a:rPr lang="en-US" smtClean="0"/>
              <a:t>Checkpoint 1 (20220715)</a:t>
            </a:r>
            <a:endParaRPr lang="en-US" dirty="0"/>
          </a:p>
        </p:txBody>
      </p:sp>
      <p:sp>
        <p:nvSpPr>
          <p:cNvPr id="7" name="Slide Number Placeholder 6"/>
          <p:cNvSpPr>
            <a:spLocks noGrp="1"/>
          </p:cNvSpPr>
          <p:nvPr>
            <p:ph type="sldNum" sz="quarter" idx="11"/>
          </p:nvPr>
        </p:nvSpPr>
        <p:spPr/>
        <p:txBody>
          <a:bodyPr/>
          <a:lstStyle/>
          <a:p>
            <a:fld id="{28DB21BB-CF36-467A-A737-347E1C8C5520}" type="slidenum">
              <a:rPr lang="en-US" smtClean="0"/>
              <a:pPr/>
              <a:t>7</a:t>
            </a:fld>
            <a:endParaRPr lang="en-US" dirty="0"/>
          </a:p>
        </p:txBody>
      </p:sp>
    </p:spTree>
    <p:extLst>
      <p:ext uri="{BB962C8B-B14F-4D97-AF65-F5344CB8AC3E}">
        <p14:creationId xmlns:p14="http://schemas.microsoft.com/office/powerpoint/2010/main" val="109583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Retractor REVIEW</a:t>
            </a:r>
            <a:endParaRPr lang="en-US" dirty="0"/>
          </a:p>
          <a:p>
            <a:pPr lvl="4"/>
            <a:endParaRPr lang="en-US" dirty="0" smtClean="0"/>
          </a:p>
          <a:p>
            <a:pPr lvl="4"/>
            <a:r>
              <a:rPr lang="en-US" dirty="0" smtClean="0"/>
              <a:t>Review </a:t>
            </a:r>
            <a:r>
              <a:rPr lang="en-US" dirty="0"/>
              <a:t>the “no retractor” scenario and what it means for car seat installation.</a:t>
            </a:r>
          </a:p>
        </p:txBody>
      </p:sp>
      <p:sp>
        <p:nvSpPr>
          <p:cNvPr id="11" name="Slide Image Placeholder 10">
            <a:extLst>
              <a:ext uri="{FF2B5EF4-FFF2-40B4-BE49-F238E27FC236}">
                <a16:creationId xmlns:a16="http://schemas.microsoft.com/office/drawing/2014/main" id="{FBEFA98F-8FA7-44A2-94E5-25D512F06444}"/>
              </a:ext>
            </a:extLst>
          </p:cNvPr>
          <p:cNvSpPr>
            <a:spLocks noGrp="1" noRot="1" noChangeAspect="1"/>
          </p:cNvSpPr>
          <p:nvPr>
            <p:ph type="sldImg"/>
          </p:nvPr>
        </p:nvSpPr>
        <p:spPr>
          <a:xfrm>
            <a:off x="889000" y="587375"/>
            <a:ext cx="5080000" cy="2857500"/>
          </a:xfrm>
        </p:spPr>
      </p:sp>
      <p:sp>
        <p:nvSpPr>
          <p:cNvPr id="6" name="Footer Placeholder 5"/>
          <p:cNvSpPr>
            <a:spLocks noGrp="1"/>
          </p:cNvSpPr>
          <p:nvPr>
            <p:ph type="ftr" sz="quarter" idx="10"/>
          </p:nvPr>
        </p:nvSpPr>
        <p:spPr/>
        <p:txBody>
          <a:bodyPr/>
          <a:lstStyle/>
          <a:p>
            <a:r>
              <a:rPr lang="en-US" smtClean="0"/>
              <a:t>Checkpoint 1 (20220715)</a:t>
            </a:r>
            <a:endParaRPr lang="en-US" dirty="0"/>
          </a:p>
        </p:txBody>
      </p:sp>
      <p:sp>
        <p:nvSpPr>
          <p:cNvPr id="7" name="Slide Number Placeholder 6"/>
          <p:cNvSpPr>
            <a:spLocks noGrp="1"/>
          </p:cNvSpPr>
          <p:nvPr>
            <p:ph type="sldNum" sz="quarter" idx="11"/>
          </p:nvPr>
        </p:nvSpPr>
        <p:spPr/>
        <p:txBody>
          <a:bodyPr/>
          <a:lstStyle/>
          <a:p>
            <a:fld id="{28DB21BB-CF36-467A-A737-347E1C8C5520}" type="slidenum">
              <a:rPr lang="en-US" smtClean="0"/>
              <a:pPr/>
              <a:t>8</a:t>
            </a:fld>
            <a:endParaRPr lang="en-US" dirty="0"/>
          </a:p>
        </p:txBody>
      </p:sp>
    </p:spTree>
    <p:extLst>
      <p:ext uri="{BB962C8B-B14F-4D97-AF65-F5344CB8AC3E}">
        <p14:creationId xmlns:p14="http://schemas.microsoft.com/office/powerpoint/2010/main" val="68204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587375"/>
            <a:ext cx="5080000" cy="2857500"/>
          </a:xfrm>
        </p:spPr>
      </p:sp>
      <p:sp>
        <p:nvSpPr>
          <p:cNvPr id="3" name="Notes Placeholder 2"/>
          <p:cNvSpPr>
            <a:spLocks noGrp="1"/>
          </p:cNvSpPr>
          <p:nvPr>
            <p:ph type="body" idx="1"/>
          </p:nvPr>
        </p:nvSpPr>
        <p:spPr/>
        <p:txBody>
          <a:bodyPr/>
          <a:lstStyle/>
          <a:p>
            <a:r>
              <a:rPr lang="en-US" dirty="0"/>
              <a:t>Learn • practice • </a:t>
            </a:r>
            <a:r>
              <a:rPr lang="en-US" dirty="0" smtClean="0"/>
              <a:t>explain (TG 4-14/IG 4-35)</a:t>
            </a:r>
            <a:endParaRPr lang="en-US" dirty="0"/>
          </a:p>
          <a:p>
            <a:pPr lvl="4"/>
            <a:endParaRPr lang="en-US" dirty="0" smtClean="0"/>
          </a:p>
          <a:p>
            <a:pPr lvl="4"/>
            <a:r>
              <a:rPr lang="en-US" dirty="0" smtClean="0"/>
              <a:t>Conduct </a:t>
            </a:r>
            <a:r>
              <a:rPr lang="en-US" dirty="0"/>
              <a:t>the LPE </a:t>
            </a:r>
            <a:r>
              <a:rPr lang="en-US" dirty="0" smtClean="0"/>
              <a:t>activity, </a:t>
            </a:r>
            <a:r>
              <a:rPr lang="en-US" dirty="0"/>
              <a:t>ensuring that everyone has an opportunity to contribute.</a:t>
            </a:r>
          </a:p>
        </p:txBody>
      </p:sp>
      <p:sp>
        <p:nvSpPr>
          <p:cNvPr id="6" name="Footer Placeholder 5"/>
          <p:cNvSpPr>
            <a:spLocks noGrp="1"/>
          </p:cNvSpPr>
          <p:nvPr>
            <p:ph type="ftr" sz="quarter" idx="10"/>
          </p:nvPr>
        </p:nvSpPr>
        <p:spPr/>
        <p:txBody>
          <a:bodyPr/>
          <a:lstStyle/>
          <a:p>
            <a:r>
              <a:rPr lang="en-US" smtClean="0"/>
              <a:t>Checkpoint 1 (20220715)</a:t>
            </a:r>
            <a:endParaRPr lang="en-US" dirty="0"/>
          </a:p>
        </p:txBody>
      </p:sp>
      <p:sp>
        <p:nvSpPr>
          <p:cNvPr id="7" name="Slide Number Placeholder 6"/>
          <p:cNvSpPr>
            <a:spLocks noGrp="1"/>
          </p:cNvSpPr>
          <p:nvPr>
            <p:ph type="sldNum" sz="quarter" idx="11"/>
          </p:nvPr>
        </p:nvSpPr>
        <p:spPr/>
        <p:txBody>
          <a:bodyPr/>
          <a:lstStyle/>
          <a:p>
            <a:fld id="{28DB21BB-CF36-467A-A737-347E1C8C5520}" type="slidenum">
              <a:rPr lang="en-US" smtClean="0"/>
              <a:pPr/>
              <a:t>9</a:t>
            </a:fld>
            <a:endParaRPr lang="en-US" dirty="0"/>
          </a:p>
        </p:txBody>
      </p:sp>
    </p:spTree>
    <p:extLst>
      <p:ext uri="{BB962C8B-B14F-4D97-AF65-F5344CB8AC3E}">
        <p14:creationId xmlns:p14="http://schemas.microsoft.com/office/powerpoint/2010/main" val="338915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1F8B-4507-4FE6-8C85-75975E5E8E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43FCE6-0A43-49B7-99FC-C7A8D6752B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F4B8A2-0527-4FC4-B7DD-C8D41B1D09BA}"/>
              </a:ext>
            </a:extLst>
          </p:cNvPr>
          <p:cNvSpPr>
            <a:spLocks noGrp="1"/>
          </p:cNvSpPr>
          <p:nvPr>
            <p:ph type="dt" sz="half" idx="10"/>
          </p:nvPr>
        </p:nvSpPr>
        <p:spPr/>
        <p:txBody>
          <a:bodyPr/>
          <a:lstStyle/>
          <a:p>
            <a:r>
              <a:rPr lang="en-US" smtClean="0"/>
              <a:t>Checkpoint 1 (20220715)</a:t>
            </a:r>
            <a:endParaRPr lang="en-US"/>
          </a:p>
        </p:txBody>
      </p:sp>
      <p:sp>
        <p:nvSpPr>
          <p:cNvPr id="5" name="Footer Placeholder 4">
            <a:extLst>
              <a:ext uri="{FF2B5EF4-FFF2-40B4-BE49-F238E27FC236}">
                <a16:creationId xmlns:a16="http://schemas.microsoft.com/office/drawing/2014/main" id="{01886FD9-54B9-424B-9E63-1083F35BC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A70DD-D4E3-4986-B713-70252D49F5CC}"/>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407023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A693-74EE-4D6B-BA28-9E41B08418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13B3D4-6E7B-4B96-8BCA-AA9F67460A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39C9A-C0B0-41C1-8C9B-C9667B36DF8C}"/>
              </a:ext>
            </a:extLst>
          </p:cNvPr>
          <p:cNvSpPr>
            <a:spLocks noGrp="1"/>
          </p:cNvSpPr>
          <p:nvPr>
            <p:ph type="dt" sz="half" idx="10"/>
          </p:nvPr>
        </p:nvSpPr>
        <p:spPr/>
        <p:txBody>
          <a:bodyPr/>
          <a:lstStyle/>
          <a:p>
            <a:r>
              <a:rPr lang="en-US" smtClean="0"/>
              <a:t>Checkpoint 1 (20220715)</a:t>
            </a:r>
            <a:endParaRPr lang="en-US"/>
          </a:p>
        </p:txBody>
      </p:sp>
      <p:sp>
        <p:nvSpPr>
          <p:cNvPr id="5" name="Footer Placeholder 4">
            <a:extLst>
              <a:ext uri="{FF2B5EF4-FFF2-40B4-BE49-F238E27FC236}">
                <a16:creationId xmlns:a16="http://schemas.microsoft.com/office/drawing/2014/main" id="{456CC8A3-720A-4E4E-A4AD-E735019C4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40B00-6AF8-4E34-87A9-946356C8AE5D}"/>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168466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09AE40-D7D2-46E0-A311-4C120468D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40C4C8-19CE-4E7E-8CC4-5A37F14701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255FB-417B-4891-B882-C230643B471E}"/>
              </a:ext>
            </a:extLst>
          </p:cNvPr>
          <p:cNvSpPr>
            <a:spLocks noGrp="1"/>
          </p:cNvSpPr>
          <p:nvPr>
            <p:ph type="dt" sz="half" idx="10"/>
          </p:nvPr>
        </p:nvSpPr>
        <p:spPr/>
        <p:txBody>
          <a:bodyPr/>
          <a:lstStyle/>
          <a:p>
            <a:r>
              <a:rPr lang="en-US" smtClean="0"/>
              <a:t>Checkpoint 1 (20220715)</a:t>
            </a:r>
            <a:endParaRPr lang="en-US"/>
          </a:p>
        </p:txBody>
      </p:sp>
      <p:sp>
        <p:nvSpPr>
          <p:cNvPr id="5" name="Footer Placeholder 4">
            <a:extLst>
              <a:ext uri="{FF2B5EF4-FFF2-40B4-BE49-F238E27FC236}">
                <a16:creationId xmlns:a16="http://schemas.microsoft.com/office/drawing/2014/main" id="{585B9A7D-5BD2-4DC9-8B5B-A647C5C25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AF327-ADDD-4DD8-BA1D-BC540BA7AE68}"/>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264792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BB76-A735-4594-90FD-B0F531169A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A3A09-7787-4E11-B634-5EDF7314CA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23A37-E6C3-4A5B-813C-32CB4FA3877D}"/>
              </a:ext>
            </a:extLst>
          </p:cNvPr>
          <p:cNvSpPr>
            <a:spLocks noGrp="1"/>
          </p:cNvSpPr>
          <p:nvPr>
            <p:ph type="dt" sz="half" idx="10"/>
          </p:nvPr>
        </p:nvSpPr>
        <p:spPr/>
        <p:txBody>
          <a:bodyPr/>
          <a:lstStyle/>
          <a:p>
            <a:r>
              <a:rPr lang="en-US" smtClean="0"/>
              <a:t>Checkpoint 1 (20220715)</a:t>
            </a:r>
            <a:endParaRPr lang="en-US"/>
          </a:p>
        </p:txBody>
      </p:sp>
      <p:sp>
        <p:nvSpPr>
          <p:cNvPr id="5" name="Footer Placeholder 4">
            <a:extLst>
              <a:ext uri="{FF2B5EF4-FFF2-40B4-BE49-F238E27FC236}">
                <a16:creationId xmlns:a16="http://schemas.microsoft.com/office/drawing/2014/main" id="{8F59DFEE-985A-497F-8629-A8A0FCB34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7F6DD-3A83-4FCB-92EE-9EB184E14ACC}"/>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190676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947C-A284-4F38-BFF7-744AC9A73D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C61FC7-08C6-403C-9B52-FD39B1A286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573A1-666A-4AD5-8ACA-4372C22002B6}"/>
              </a:ext>
            </a:extLst>
          </p:cNvPr>
          <p:cNvSpPr>
            <a:spLocks noGrp="1"/>
          </p:cNvSpPr>
          <p:nvPr>
            <p:ph type="dt" sz="half" idx="10"/>
          </p:nvPr>
        </p:nvSpPr>
        <p:spPr/>
        <p:txBody>
          <a:bodyPr/>
          <a:lstStyle/>
          <a:p>
            <a:r>
              <a:rPr lang="en-US" smtClean="0"/>
              <a:t>Checkpoint 1 (20220715)</a:t>
            </a:r>
            <a:endParaRPr lang="en-US"/>
          </a:p>
        </p:txBody>
      </p:sp>
      <p:sp>
        <p:nvSpPr>
          <p:cNvPr id="5" name="Footer Placeholder 4">
            <a:extLst>
              <a:ext uri="{FF2B5EF4-FFF2-40B4-BE49-F238E27FC236}">
                <a16:creationId xmlns:a16="http://schemas.microsoft.com/office/drawing/2014/main" id="{1E60410B-14E4-41DE-B783-713145B72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362FA-FF8A-49B0-BE6A-A3EFC44DD4E3}"/>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385753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1589-51EA-42C4-B7E8-CC68A0230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C825DD-E722-48A6-9327-7CB8F9D233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32BEA4-02FB-4721-803D-700D5D5D0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B07420-B311-473A-9808-E0BF30CCC225}"/>
              </a:ext>
            </a:extLst>
          </p:cNvPr>
          <p:cNvSpPr>
            <a:spLocks noGrp="1"/>
          </p:cNvSpPr>
          <p:nvPr>
            <p:ph type="dt" sz="half" idx="10"/>
          </p:nvPr>
        </p:nvSpPr>
        <p:spPr/>
        <p:txBody>
          <a:bodyPr/>
          <a:lstStyle/>
          <a:p>
            <a:r>
              <a:rPr lang="en-US" smtClean="0"/>
              <a:t>Checkpoint 1 (20220715)</a:t>
            </a:r>
            <a:endParaRPr lang="en-US"/>
          </a:p>
        </p:txBody>
      </p:sp>
      <p:sp>
        <p:nvSpPr>
          <p:cNvPr id="6" name="Footer Placeholder 5">
            <a:extLst>
              <a:ext uri="{FF2B5EF4-FFF2-40B4-BE49-F238E27FC236}">
                <a16:creationId xmlns:a16="http://schemas.microsoft.com/office/drawing/2014/main" id="{16E929E1-46E5-464A-AB82-A2BCB208A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F8EA4-CE6C-435D-8CB5-B4C0DA6A6700}"/>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394046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47A3-A6EF-4CFC-8CA7-890E2B4207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C4DD85-10D9-482D-AA44-481D4BBF45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35FFB6-1201-43D4-A43C-3C2D717B57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6A4A95-875A-42D2-BA26-C5B10CC545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990ED8-1374-4896-8A76-E4A1E9456D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B040A0-8AA8-4167-AB62-8753EE33E22C}"/>
              </a:ext>
            </a:extLst>
          </p:cNvPr>
          <p:cNvSpPr>
            <a:spLocks noGrp="1"/>
          </p:cNvSpPr>
          <p:nvPr>
            <p:ph type="dt" sz="half" idx="10"/>
          </p:nvPr>
        </p:nvSpPr>
        <p:spPr/>
        <p:txBody>
          <a:bodyPr/>
          <a:lstStyle/>
          <a:p>
            <a:r>
              <a:rPr lang="en-US" smtClean="0"/>
              <a:t>Checkpoint 1 (20220715)</a:t>
            </a:r>
            <a:endParaRPr lang="en-US"/>
          </a:p>
        </p:txBody>
      </p:sp>
      <p:sp>
        <p:nvSpPr>
          <p:cNvPr id="8" name="Footer Placeholder 7">
            <a:extLst>
              <a:ext uri="{FF2B5EF4-FFF2-40B4-BE49-F238E27FC236}">
                <a16:creationId xmlns:a16="http://schemas.microsoft.com/office/drawing/2014/main" id="{4AC6935B-9058-4229-BD9E-967D2566AD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691ADA-DD90-439F-962F-A55DE5598696}"/>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148586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2E7E-B575-4082-B27E-AA36646CEEE3}"/>
              </a:ext>
            </a:extLst>
          </p:cNvPr>
          <p:cNvSpPr>
            <a:spLocks noGrp="1"/>
          </p:cNvSpPr>
          <p:nvPr>
            <p:ph type="title"/>
          </p:nvPr>
        </p:nvSpPr>
        <p:spPr>
          <a:xfrm>
            <a:off x="838200" y="365126"/>
            <a:ext cx="10515600" cy="925290"/>
          </a:xfrm>
        </p:spPr>
        <p:txBody>
          <a:bodyPr/>
          <a:lstStyle/>
          <a:p>
            <a:r>
              <a:rPr lang="en-US"/>
              <a:t>Click to edit Master title style</a:t>
            </a:r>
          </a:p>
        </p:txBody>
      </p:sp>
      <p:sp>
        <p:nvSpPr>
          <p:cNvPr id="3" name="Date Placeholder 2">
            <a:extLst>
              <a:ext uri="{FF2B5EF4-FFF2-40B4-BE49-F238E27FC236}">
                <a16:creationId xmlns:a16="http://schemas.microsoft.com/office/drawing/2014/main" id="{17877B67-8947-4FC0-9085-52146F50CC2E}"/>
              </a:ext>
            </a:extLst>
          </p:cNvPr>
          <p:cNvSpPr>
            <a:spLocks noGrp="1"/>
          </p:cNvSpPr>
          <p:nvPr>
            <p:ph type="dt" sz="half" idx="10"/>
          </p:nvPr>
        </p:nvSpPr>
        <p:spPr/>
        <p:txBody>
          <a:bodyPr/>
          <a:lstStyle/>
          <a:p>
            <a:r>
              <a:rPr lang="en-US" smtClean="0"/>
              <a:t>Checkpoint 1 (20220715)</a:t>
            </a:r>
            <a:endParaRPr lang="en-US"/>
          </a:p>
        </p:txBody>
      </p:sp>
      <p:sp>
        <p:nvSpPr>
          <p:cNvPr id="4" name="Footer Placeholder 3">
            <a:extLst>
              <a:ext uri="{FF2B5EF4-FFF2-40B4-BE49-F238E27FC236}">
                <a16:creationId xmlns:a16="http://schemas.microsoft.com/office/drawing/2014/main" id="{A4949B3A-DF10-4D5B-8DF3-5E3B689FE3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05E4BA-8A2A-430C-9A87-C6CA7429D268}"/>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185157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78765-E4E2-46D3-BC9F-E4D7379364CE}"/>
              </a:ext>
            </a:extLst>
          </p:cNvPr>
          <p:cNvSpPr>
            <a:spLocks noGrp="1"/>
          </p:cNvSpPr>
          <p:nvPr>
            <p:ph type="dt" sz="half" idx="10"/>
          </p:nvPr>
        </p:nvSpPr>
        <p:spPr/>
        <p:txBody>
          <a:bodyPr/>
          <a:lstStyle/>
          <a:p>
            <a:r>
              <a:rPr lang="en-US" smtClean="0"/>
              <a:t>Checkpoint 1 (20220715)</a:t>
            </a:r>
            <a:endParaRPr lang="en-US"/>
          </a:p>
        </p:txBody>
      </p:sp>
      <p:sp>
        <p:nvSpPr>
          <p:cNvPr id="3" name="Footer Placeholder 2">
            <a:extLst>
              <a:ext uri="{FF2B5EF4-FFF2-40B4-BE49-F238E27FC236}">
                <a16:creationId xmlns:a16="http://schemas.microsoft.com/office/drawing/2014/main" id="{7891B8D7-C2EE-48EF-9A51-4172FB160D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676FB0-20F5-4CFD-A42F-484C3E38FFB1}"/>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53270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7D0E-7017-4C9D-BCE6-F9A971F76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64D0AA-88E3-461A-8BB5-CA8CE9AECD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0A552-CC84-4EFA-9B62-FC54E28C1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05876E-874C-4E79-87A5-7DDA36806B24}"/>
              </a:ext>
            </a:extLst>
          </p:cNvPr>
          <p:cNvSpPr>
            <a:spLocks noGrp="1"/>
          </p:cNvSpPr>
          <p:nvPr>
            <p:ph type="dt" sz="half" idx="10"/>
          </p:nvPr>
        </p:nvSpPr>
        <p:spPr/>
        <p:txBody>
          <a:bodyPr/>
          <a:lstStyle/>
          <a:p>
            <a:r>
              <a:rPr lang="en-US" smtClean="0"/>
              <a:t>Checkpoint 1 (20220715)</a:t>
            </a:r>
            <a:endParaRPr lang="en-US"/>
          </a:p>
        </p:txBody>
      </p:sp>
      <p:sp>
        <p:nvSpPr>
          <p:cNvPr id="6" name="Footer Placeholder 5">
            <a:extLst>
              <a:ext uri="{FF2B5EF4-FFF2-40B4-BE49-F238E27FC236}">
                <a16:creationId xmlns:a16="http://schemas.microsoft.com/office/drawing/2014/main" id="{5E9792A6-8521-4C7F-AFE1-7BE27B49FB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9E4F44-1D54-40AC-BB75-C645BF0860B5}"/>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378776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2A70-D6DA-467E-BADD-EAA032EDB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64CAFD-0318-4C04-9FC1-66B891E97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06539C-A8C5-4A43-A195-7D19A9E2F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C4FF95-FAFE-4BB6-BDC5-E7012949732A}"/>
              </a:ext>
            </a:extLst>
          </p:cNvPr>
          <p:cNvSpPr>
            <a:spLocks noGrp="1"/>
          </p:cNvSpPr>
          <p:nvPr>
            <p:ph type="dt" sz="half" idx="10"/>
          </p:nvPr>
        </p:nvSpPr>
        <p:spPr/>
        <p:txBody>
          <a:bodyPr/>
          <a:lstStyle/>
          <a:p>
            <a:r>
              <a:rPr lang="en-US" smtClean="0"/>
              <a:t>Checkpoint 1 (20220715)</a:t>
            </a:r>
            <a:endParaRPr lang="en-US"/>
          </a:p>
        </p:txBody>
      </p:sp>
      <p:sp>
        <p:nvSpPr>
          <p:cNvPr id="6" name="Footer Placeholder 5">
            <a:extLst>
              <a:ext uri="{FF2B5EF4-FFF2-40B4-BE49-F238E27FC236}">
                <a16:creationId xmlns:a16="http://schemas.microsoft.com/office/drawing/2014/main" id="{79ECE10F-96EE-4F9C-B384-ACECB2EFDC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582311-44DD-4121-A776-BA21E82451DB}"/>
              </a:ext>
            </a:extLst>
          </p:cNvPr>
          <p:cNvSpPr>
            <a:spLocks noGrp="1"/>
          </p:cNvSpPr>
          <p:nvPr>
            <p:ph type="sldNum" sz="quarter" idx="12"/>
          </p:nvPr>
        </p:nvSpPr>
        <p:spPr/>
        <p:txBody>
          <a:bodyPr/>
          <a:lstStyle/>
          <a:p>
            <a:fld id="{DC34D593-1652-4EF8-A601-D46850590469}" type="slidenum">
              <a:rPr lang="en-US" smtClean="0"/>
              <a:t>‹#›</a:t>
            </a:fld>
            <a:endParaRPr lang="en-US"/>
          </a:p>
        </p:txBody>
      </p:sp>
    </p:spTree>
    <p:extLst>
      <p:ext uri="{BB962C8B-B14F-4D97-AF65-F5344CB8AC3E}">
        <p14:creationId xmlns:p14="http://schemas.microsoft.com/office/powerpoint/2010/main" val="395931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F0EE3-07D1-435B-8FB2-298F7F480A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5733DA-F242-423B-AE3C-28FA50035A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BBB4B-AE9C-4F51-9DB6-F691C0926F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Checkpoint 1 (20220715)</a:t>
            </a:r>
            <a:endParaRPr lang="en-US"/>
          </a:p>
        </p:txBody>
      </p:sp>
      <p:sp>
        <p:nvSpPr>
          <p:cNvPr id="5" name="Footer Placeholder 4">
            <a:extLst>
              <a:ext uri="{FF2B5EF4-FFF2-40B4-BE49-F238E27FC236}">
                <a16:creationId xmlns:a16="http://schemas.microsoft.com/office/drawing/2014/main" id="{BC6C012D-F089-4A78-9599-68E567387A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AEA395-98B3-41CB-91E5-8E736C6348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4D593-1652-4EF8-A601-D46850590469}" type="slidenum">
              <a:rPr lang="en-US" smtClean="0"/>
              <a:t>‹#›</a:t>
            </a:fld>
            <a:endParaRPr lang="en-US"/>
          </a:p>
        </p:txBody>
      </p:sp>
    </p:spTree>
    <p:extLst>
      <p:ext uri="{BB962C8B-B14F-4D97-AF65-F5344CB8AC3E}">
        <p14:creationId xmlns:p14="http://schemas.microsoft.com/office/powerpoint/2010/main" val="1072894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www.bing.com/images/search?view=detailV2&amp;ccid=B%2bfLuhq/&amp;id=025527D2BAFCBCE25217EB48D1E3F8C0C0875AD1&amp;thid=OIP.B-fLuhq_Wais5HShykDZ9QHaFd&amp;mediaurl=http://cdn2.hyundai.co.nz/assets/Uploads/i40-knee-airbag-468x345.jpeg&amp;exph=345&amp;expw=468&amp;q=knee+airbags+in+vehicles+photo&amp;simid=608049556006961443&amp;selectedIndex=0" TargetMode="External"/><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3.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C7EB8F-04FE-4EA6-B2D0-A82BE44E5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31259649-3CD5-4A0A-BAF0-11BC72B60B2C}"/>
              </a:ext>
            </a:extLst>
          </p:cNvPr>
          <p:cNvSpPr>
            <a:spLocks noGrp="1"/>
          </p:cNvSpPr>
          <p:nvPr>
            <p:ph type="ctrTitle"/>
          </p:nvPr>
        </p:nvSpPr>
        <p:spPr>
          <a:xfrm>
            <a:off x="511277" y="661006"/>
            <a:ext cx="4459308" cy="1600413"/>
          </a:xfrm>
        </p:spPr>
        <p:txBody>
          <a:bodyPr>
            <a:noAutofit/>
          </a:bodyPr>
          <a:lstStyle/>
          <a:p>
            <a:pPr algn="l"/>
            <a:r>
              <a:rPr lang="en-US" sz="5400" dirty="0"/>
              <a:t>Checkpoint 1</a:t>
            </a:r>
          </a:p>
        </p:txBody>
      </p:sp>
      <p:sp>
        <p:nvSpPr>
          <p:cNvPr id="3" name="Subtitle 2">
            <a:extLst>
              <a:ext uri="{FF2B5EF4-FFF2-40B4-BE49-F238E27FC236}">
                <a16:creationId xmlns:a16="http://schemas.microsoft.com/office/drawing/2014/main" id="{07174F9F-385A-4E28-909E-6502D424DE4C}"/>
              </a:ext>
            </a:extLst>
          </p:cNvPr>
          <p:cNvSpPr>
            <a:spLocks noGrp="1"/>
          </p:cNvSpPr>
          <p:nvPr>
            <p:ph type="subTitle" idx="1"/>
          </p:nvPr>
        </p:nvSpPr>
        <p:spPr>
          <a:xfrm>
            <a:off x="600000" y="2361559"/>
            <a:ext cx="6884012" cy="561974"/>
          </a:xfrm>
        </p:spPr>
        <p:txBody>
          <a:bodyPr>
            <a:normAutofit/>
          </a:bodyPr>
          <a:lstStyle/>
          <a:p>
            <a:pPr algn="l"/>
            <a:r>
              <a:rPr lang="en-US" dirty="0" smtClean="0">
                <a:solidFill>
                  <a:srgbClr val="FFD86C"/>
                </a:solidFill>
              </a:rPr>
              <a:t>National CPST Certification HYBRID Training</a:t>
            </a:r>
            <a:endParaRPr lang="en-US" dirty="0">
              <a:solidFill>
                <a:srgbClr val="FFD86C"/>
              </a:solidFill>
            </a:endParaRPr>
          </a:p>
        </p:txBody>
      </p:sp>
      <p:pic>
        <p:nvPicPr>
          <p:cNvPr id="11" name="Picture 10">
            <a:extLst>
              <a:ext uri="{FF2B5EF4-FFF2-40B4-BE49-F238E27FC236}">
                <a16:creationId xmlns:a16="http://schemas.microsoft.com/office/drawing/2014/main" id="{E256BD28-4FFD-4764-863F-7203C8475A6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65090" y="3981928"/>
            <a:ext cx="1143000" cy="1294505"/>
          </a:xfrm>
          <a:prstGeom prst="rect">
            <a:avLst/>
          </a:prstGeom>
        </p:spPr>
      </p:pic>
      <p:pic>
        <p:nvPicPr>
          <p:cNvPr id="13" name="Picture 12">
            <a:extLst>
              <a:ext uri="{FF2B5EF4-FFF2-40B4-BE49-F238E27FC236}">
                <a16:creationId xmlns:a16="http://schemas.microsoft.com/office/drawing/2014/main" id="{88F7C375-B142-4503-A39C-FC989AB37F4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176726" y="3981928"/>
            <a:ext cx="1143000" cy="1294505"/>
          </a:xfrm>
          <a:prstGeom prst="rect">
            <a:avLst/>
          </a:prstGeom>
        </p:spPr>
      </p:pic>
      <p:pic>
        <p:nvPicPr>
          <p:cNvPr id="18" name="Picture 17">
            <a:extLst>
              <a:ext uri="{FF2B5EF4-FFF2-40B4-BE49-F238E27FC236}">
                <a16:creationId xmlns:a16="http://schemas.microsoft.com/office/drawing/2014/main" id="{AFCE0D10-B50D-441B-9341-E9A1DD80F2F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888363" y="3981928"/>
            <a:ext cx="1143000" cy="1294505"/>
          </a:xfrm>
          <a:prstGeom prst="rect">
            <a:avLst/>
          </a:prstGeom>
        </p:spPr>
      </p:pic>
      <p:pic>
        <p:nvPicPr>
          <p:cNvPr id="19" name="Picture 18">
            <a:extLst>
              <a:ext uri="{FF2B5EF4-FFF2-40B4-BE49-F238E27FC236}">
                <a16:creationId xmlns:a16="http://schemas.microsoft.com/office/drawing/2014/main" id="{FD951692-9A58-43AB-ADA1-F61557EA9B9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00000" y="3983012"/>
            <a:ext cx="1143000" cy="1292337"/>
          </a:xfrm>
          <a:prstGeom prst="rect">
            <a:avLst/>
          </a:prstGeom>
        </p:spPr>
      </p:pic>
      <p:pic>
        <p:nvPicPr>
          <p:cNvPr id="21" name="Picture 20">
            <a:extLst>
              <a:ext uri="{FF2B5EF4-FFF2-40B4-BE49-F238E27FC236}">
                <a16:creationId xmlns:a16="http://schemas.microsoft.com/office/drawing/2014/main" id="{7307DEB9-B0BC-4819-AD81-A0443772F6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000" y="5538965"/>
            <a:ext cx="3243353" cy="853514"/>
          </a:xfrm>
          <a:prstGeom prst="rect">
            <a:avLst/>
          </a:prstGeom>
        </p:spPr>
      </p:pic>
    </p:spTree>
    <p:extLst>
      <p:ext uri="{BB962C8B-B14F-4D97-AF65-F5344CB8AC3E}">
        <p14:creationId xmlns:p14="http://schemas.microsoft.com/office/powerpoint/2010/main" val="1028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C3EFE6-3367-4EDA-B047-CF10703DADFF}"/>
              </a:ext>
            </a:extLst>
          </p:cNvPr>
          <p:cNvSpPr>
            <a:spLocks noGrp="1"/>
          </p:cNvSpPr>
          <p:nvPr>
            <p:ph type="sldNum" sz="quarter" idx="12"/>
          </p:nvPr>
        </p:nvSpPr>
        <p:spPr/>
        <p:txBody>
          <a:bodyPr/>
          <a:lstStyle/>
          <a:p>
            <a:fld id="{DC34D593-1652-4EF8-A601-D46850590469}" type="slidenum">
              <a:rPr lang="en-US" smtClean="0"/>
              <a:t>10</a:t>
            </a:fld>
            <a:endParaRPr lang="en-US"/>
          </a:p>
        </p:txBody>
      </p:sp>
      <p:sp>
        <p:nvSpPr>
          <p:cNvPr id="4" name="Title 1">
            <a:extLst>
              <a:ext uri="{FF2B5EF4-FFF2-40B4-BE49-F238E27FC236}">
                <a16:creationId xmlns:a16="http://schemas.microsoft.com/office/drawing/2014/main" id="{D5038B02-4E9D-4E0F-AF76-9AFD91B7D417}"/>
              </a:ext>
            </a:extLst>
          </p:cNvPr>
          <p:cNvSpPr txBox="1">
            <a:spLocks/>
          </p:cNvSpPr>
          <p:nvPr/>
        </p:nvSpPr>
        <p:spPr>
          <a:xfrm>
            <a:off x="653680" y="532685"/>
            <a:ext cx="3683858" cy="10661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pPr>
              <a:lnSpc>
                <a:spcPct val="120000"/>
              </a:lnSpc>
            </a:pPr>
            <a:r>
              <a:rPr lang="en-US" dirty="0"/>
              <a:t>Locking Latch Plate</a:t>
            </a:r>
          </a:p>
        </p:txBody>
      </p:sp>
      <p:sp>
        <p:nvSpPr>
          <p:cNvPr id="5" name="Content Placeholder 2">
            <a:extLst>
              <a:ext uri="{FF2B5EF4-FFF2-40B4-BE49-F238E27FC236}">
                <a16:creationId xmlns:a16="http://schemas.microsoft.com/office/drawing/2014/main" id="{21E6355B-A889-4AA9-9D44-C77727924722}"/>
              </a:ext>
            </a:extLst>
          </p:cNvPr>
          <p:cNvSpPr txBox="1">
            <a:spLocks/>
          </p:cNvSpPr>
          <p:nvPr/>
        </p:nvSpPr>
        <p:spPr>
          <a:xfrm>
            <a:off x="653680" y="2067560"/>
            <a:ext cx="3594565" cy="2065642"/>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ü"/>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60000"/>
                    <a:lumOff val="40000"/>
                  </a:schemeClr>
                </a:solidFill>
              </a:rPr>
              <a:t>Some locking latch plates have a </a:t>
            </a:r>
            <a:r>
              <a:rPr lang="en-US" b="1" dirty="0">
                <a:solidFill>
                  <a:schemeClr val="accent3">
                    <a:lumMod val="60000"/>
                    <a:lumOff val="40000"/>
                  </a:schemeClr>
                </a:solidFill>
              </a:rPr>
              <a:t>bar</a:t>
            </a:r>
            <a:r>
              <a:rPr lang="en-US" dirty="0">
                <a:solidFill>
                  <a:schemeClr val="accent3">
                    <a:lumMod val="60000"/>
                    <a:lumOff val="40000"/>
                  </a:schemeClr>
                </a:solidFill>
              </a:rPr>
              <a:t> while others have a </a:t>
            </a:r>
            <a:r>
              <a:rPr lang="en-US" b="1" dirty="0">
                <a:solidFill>
                  <a:schemeClr val="accent3">
                    <a:lumMod val="60000"/>
                    <a:lumOff val="40000"/>
                  </a:schemeClr>
                </a:solidFill>
              </a:rPr>
              <a:t>sliding metal </a:t>
            </a:r>
            <a:r>
              <a:rPr lang="en-US" dirty="0">
                <a:solidFill>
                  <a:schemeClr val="accent3">
                    <a:lumMod val="60000"/>
                    <a:lumOff val="40000"/>
                  </a:schemeClr>
                </a:solidFill>
              </a:rPr>
              <a:t>or </a:t>
            </a:r>
            <a:r>
              <a:rPr lang="en-US" b="1" dirty="0">
                <a:solidFill>
                  <a:schemeClr val="accent3">
                    <a:lumMod val="60000"/>
                    <a:lumOff val="40000"/>
                  </a:schemeClr>
                </a:solidFill>
              </a:rPr>
              <a:t>plastic piece</a:t>
            </a:r>
            <a:r>
              <a:rPr lang="en-US" dirty="0">
                <a:solidFill>
                  <a:schemeClr val="accent3">
                    <a:lumMod val="60000"/>
                    <a:lumOff val="40000"/>
                  </a:schemeClr>
                </a:solidFill>
              </a:rPr>
              <a:t>.</a:t>
            </a:r>
          </a:p>
        </p:txBody>
      </p:sp>
      <p:pic>
        <p:nvPicPr>
          <p:cNvPr id="6" name="Picture 5">
            <a:extLst>
              <a:ext uri="{FF2B5EF4-FFF2-40B4-BE49-F238E27FC236}">
                <a16:creationId xmlns:a16="http://schemas.microsoft.com/office/drawing/2014/main" id="{05D01D02-2D73-467B-A96C-165D99E40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742" y="371681"/>
            <a:ext cx="2125213" cy="1593910"/>
          </a:xfrm>
          <a:prstGeom prst="rect">
            <a:avLst/>
          </a:prstGeom>
        </p:spPr>
      </p:pic>
      <p:pic>
        <p:nvPicPr>
          <p:cNvPr id="7" name="Picture 6">
            <a:extLst>
              <a:ext uri="{FF2B5EF4-FFF2-40B4-BE49-F238E27FC236}">
                <a16:creationId xmlns:a16="http://schemas.microsoft.com/office/drawing/2014/main" id="{4920C622-27C7-4C1C-9D42-B88A03A06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741" y="2038138"/>
            <a:ext cx="2125213" cy="1379524"/>
          </a:xfrm>
          <a:prstGeom prst="rect">
            <a:avLst/>
          </a:prstGeom>
        </p:spPr>
      </p:pic>
      <p:pic>
        <p:nvPicPr>
          <p:cNvPr id="8" name="Picture 7">
            <a:extLst>
              <a:ext uri="{FF2B5EF4-FFF2-40B4-BE49-F238E27FC236}">
                <a16:creationId xmlns:a16="http://schemas.microsoft.com/office/drawing/2014/main" id="{EF5B4A58-9313-4CDC-B028-BC5245B90C08}"/>
              </a:ext>
            </a:extLst>
          </p:cNvPr>
          <p:cNvPicPr>
            <a:picLocks noChangeAspect="1"/>
          </p:cNvPicPr>
          <p:nvPr/>
        </p:nvPicPr>
        <p:blipFill rotWithShape="1">
          <a:blip r:embed="rId5">
            <a:extLst>
              <a:ext uri="{28A0092B-C50C-407E-A947-70E740481C1C}">
                <a14:useLocalDpi xmlns:a14="http://schemas.microsoft.com/office/drawing/2010/main" val="0"/>
              </a:ext>
            </a:extLst>
          </a:blip>
          <a:srcRect r="5273"/>
          <a:stretch/>
        </p:blipFill>
        <p:spPr>
          <a:xfrm>
            <a:off x="9752861" y="3642959"/>
            <a:ext cx="2251572" cy="2880360"/>
          </a:xfrm>
          <a:prstGeom prst="rect">
            <a:avLst/>
          </a:prstGeom>
        </p:spPr>
      </p:pic>
      <p:pic>
        <p:nvPicPr>
          <p:cNvPr id="9" name="Picture 8">
            <a:extLst>
              <a:ext uri="{FF2B5EF4-FFF2-40B4-BE49-F238E27FC236}">
                <a16:creationId xmlns:a16="http://schemas.microsoft.com/office/drawing/2014/main" id="{9638935A-8B72-405E-8748-27E8B9803A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0205" y="346365"/>
            <a:ext cx="2142882" cy="3081300"/>
          </a:xfrm>
          <a:prstGeom prst="rect">
            <a:avLst/>
          </a:prstGeom>
        </p:spPr>
      </p:pic>
      <p:pic>
        <p:nvPicPr>
          <p:cNvPr id="10" name="Picture 9">
            <a:extLst>
              <a:ext uri="{FF2B5EF4-FFF2-40B4-BE49-F238E27FC236}">
                <a16:creationId xmlns:a16="http://schemas.microsoft.com/office/drawing/2014/main" id="{AA6C0D0A-FE18-4818-AE87-82C030E279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52860" y="346364"/>
            <a:ext cx="2263729" cy="3081300"/>
          </a:xfrm>
          <a:prstGeom prst="rect">
            <a:avLst/>
          </a:prstGeom>
        </p:spPr>
      </p:pic>
      <p:pic>
        <p:nvPicPr>
          <p:cNvPr id="11" name="Picture 10">
            <a:extLst>
              <a:ext uri="{FF2B5EF4-FFF2-40B4-BE49-F238E27FC236}">
                <a16:creationId xmlns:a16="http://schemas.microsoft.com/office/drawing/2014/main" id="{BFCB129C-8D6A-4507-BF6F-030AD51F22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1040" y="3642959"/>
            <a:ext cx="2145371" cy="2880360"/>
          </a:xfrm>
          <a:prstGeom prst="rect">
            <a:avLst/>
          </a:prstGeom>
        </p:spPr>
      </p:pic>
      <p:pic>
        <p:nvPicPr>
          <p:cNvPr id="12" name="Picture 11">
            <a:extLst>
              <a:ext uri="{FF2B5EF4-FFF2-40B4-BE49-F238E27FC236}">
                <a16:creationId xmlns:a16="http://schemas.microsoft.com/office/drawing/2014/main" id="{4C64FE45-2832-4D1E-9EBF-7AB21B8B77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88139" y="3642959"/>
            <a:ext cx="2187014" cy="2898323"/>
          </a:xfrm>
          <a:prstGeom prst="rect">
            <a:avLst/>
          </a:prstGeom>
        </p:spPr>
      </p:pic>
      <p:sp>
        <p:nvSpPr>
          <p:cNvPr id="13" name="Speech Bubble: Rectangle 5">
            <a:extLst>
              <a:ext uri="{FF2B5EF4-FFF2-40B4-BE49-F238E27FC236}">
                <a16:creationId xmlns:a16="http://schemas.microsoft.com/office/drawing/2014/main" id="{9092ABC0-2330-4FED-B497-CD6F571BE714}"/>
              </a:ext>
            </a:extLst>
          </p:cNvPr>
          <p:cNvSpPr/>
          <p:nvPr/>
        </p:nvSpPr>
        <p:spPr>
          <a:xfrm>
            <a:off x="1371908" y="4601968"/>
            <a:ext cx="3128778" cy="1723347"/>
          </a:xfrm>
          <a:prstGeom prst="wedgeRectCallout">
            <a:avLst>
              <a:gd name="adj1" fmla="val 67618"/>
              <a:gd name="adj2" fmla="val 12247"/>
            </a:avLst>
          </a:prstGeom>
          <a:solidFill>
            <a:schemeClr val="accent3">
              <a:lumMod val="60000"/>
              <a:lumOff val="40000"/>
            </a:schemeClr>
          </a:solidFill>
          <a:ln>
            <a:solidFill>
              <a:schemeClr val="accent3"/>
            </a:solidFill>
          </a:ln>
        </p:spPr>
        <p:style>
          <a:lnRef idx="3">
            <a:schemeClr val="lt1"/>
          </a:lnRef>
          <a:fillRef idx="1">
            <a:schemeClr val="accent4"/>
          </a:fillRef>
          <a:effectRef idx="1">
            <a:schemeClr val="accent4"/>
          </a:effectRef>
          <a:fontRef idx="minor">
            <a:schemeClr val="lt1"/>
          </a:fontRef>
        </p:style>
        <p:txBody>
          <a:bodyPr wrap="square" lIns="182880" tIns="91440" rIns="182880" bIns="91440" anchor="ctr" anchorCtr="0">
            <a:noAutofit/>
          </a:bodyPr>
          <a:lstStyle/>
          <a:p>
            <a:r>
              <a:rPr lang="en-US" sz="2600" b="1" dirty="0">
                <a:solidFill>
                  <a:schemeClr val="tx2"/>
                </a:solidFill>
              </a:rPr>
              <a:t>ALL</a:t>
            </a:r>
            <a:r>
              <a:rPr lang="en-US" sz="2600" dirty="0">
                <a:solidFill>
                  <a:schemeClr val="tx2"/>
                </a:solidFill>
              </a:rPr>
              <a:t> of these are examples of locking latch plates.</a:t>
            </a:r>
          </a:p>
        </p:txBody>
      </p:sp>
      <p:sp>
        <p:nvSpPr>
          <p:cNvPr id="2" name="Date Placeholder 1"/>
          <p:cNvSpPr>
            <a:spLocks noGrp="1"/>
          </p:cNvSpPr>
          <p:nvPr>
            <p:ph type="dt" sz="half" idx="10"/>
          </p:nvPr>
        </p:nvSpPr>
        <p:spPr/>
        <p:txBody>
          <a:bodyPr/>
          <a:lstStyle/>
          <a:p>
            <a:r>
              <a:rPr lang="en-US" smtClean="0"/>
              <a:t>Checkpoint 1 (20220715)</a:t>
            </a:r>
            <a:endParaRPr lang="en-US"/>
          </a:p>
        </p:txBody>
      </p:sp>
    </p:spTree>
    <p:extLst>
      <p:ext uri="{BB962C8B-B14F-4D97-AF65-F5344CB8AC3E}">
        <p14:creationId xmlns:p14="http://schemas.microsoft.com/office/powerpoint/2010/main" val="820020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77706FE-3B13-406B-A477-F3A2A6C01F0B}"/>
              </a:ext>
            </a:extLst>
          </p:cNvPr>
          <p:cNvSpPr txBox="1">
            <a:spLocks/>
          </p:cNvSpPr>
          <p:nvPr/>
        </p:nvSpPr>
        <p:spPr>
          <a:xfrm>
            <a:off x="680017" y="400292"/>
            <a:ext cx="6365705" cy="1393339"/>
          </a:xfrm>
          <a:prstGeom prst="rect">
            <a:avLst/>
          </a:prstGeom>
        </p:spPr>
        <p:txBody>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en-US" sz="4000" dirty="0"/>
              <a:t>Non-Locking </a:t>
            </a:r>
            <a:r>
              <a:rPr lang="en-US" sz="4000" dirty="0" smtClean="0"/>
              <a:t>Latch </a:t>
            </a:r>
            <a:r>
              <a:rPr lang="en-US" sz="4000" dirty="0"/>
              <a:t>Plate</a:t>
            </a:r>
          </a:p>
        </p:txBody>
      </p:sp>
      <p:sp>
        <p:nvSpPr>
          <p:cNvPr id="15" name="Rectangle 14">
            <a:extLst>
              <a:ext uri="{FF2B5EF4-FFF2-40B4-BE49-F238E27FC236}">
                <a16:creationId xmlns:a16="http://schemas.microsoft.com/office/drawing/2014/main" id="{54C19F86-0130-4D41-8807-B45BC21C6A40}"/>
              </a:ext>
            </a:extLst>
          </p:cNvPr>
          <p:cNvSpPr/>
          <p:nvPr/>
        </p:nvSpPr>
        <p:spPr>
          <a:xfrm>
            <a:off x="780809" y="2146233"/>
            <a:ext cx="2576450" cy="546410"/>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t>SLIDING</a:t>
            </a:r>
          </a:p>
        </p:txBody>
      </p:sp>
      <p:sp>
        <p:nvSpPr>
          <p:cNvPr id="16" name="Rectangle 15">
            <a:extLst>
              <a:ext uri="{FF2B5EF4-FFF2-40B4-BE49-F238E27FC236}">
                <a16:creationId xmlns:a16="http://schemas.microsoft.com/office/drawing/2014/main" id="{A650E388-071D-43A2-8CBD-04D864C50361}"/>
              </a:ext>
            </a:extLst>
          </p:cNvPr>
          <p:cNvSpPr/>
          <p:nvPr/>
        </p:nvSpPr>
        <p:spPr>
          <a:xfrm>
            <a:off x="3971494" y="2146233"/>
            <a:ext cx="3074228" cy="5464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SEWN-ON</a:t>
            </a:r>
          </a:p>
        </p:txBody>
      </p:sp>
      <p:pic>
        <p:nvPicPr>
          <p:cNvPr id="17" name="Picture 16">
            <a:hlinkClick r:id="rId3"/>
            <a:extLst>
              <a:ext uri="{FF2B5EF4-FFF2-40B4-BE49-F238E27FC236}">
                <a16:creationId xmlns:a16="http://schemas.microsoft.com/office/drawing/2014/main" id="{6C6B7657-8518-42BA-99FA-D1D6755A1FCB}"/>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780809" y="2692643"/>
            <a:ext cx="2576451" cy="2570050"/>
          </a:xfrm>
          <a:prstGeom prst="rect">
            <a:avLst/>
          </a:prstGeom>
          <a:noFill/>
          <a:ln>
            <a:noFill/>
          </a:ln>
        </p:spPr>
      </p:pic>
      <p:pic>
        <p:nvPicPr>
          <p:cNvPr id="18" name="Picture 17">
            <a:extLst>
              <a:ext uri="{FF2B5EF4-FFF2-40B4-BE49-F238E27FC236}">
                <a16:creationId xmlns:a16="http://schemas.microsoft.com/office/drawing/2014/main" id="{C06BF7B0-4381-4D39-8C06-71DB28C1EE86}"/>
              </a:ext>
            </a:extLst>
          </p:cNvPr>
          <p:cNvPicPr>
            <a:picLocks noChangeAspect="1"/>
          </p:cNvPicPr>
          <p:nvPr/>
        </p:nvPicPr>
        <p:blipFill rotWithShape="1">
          <a:blip r:embed="rId5">
            <a:extLst>
              <a:ext uri="{28A0092B-C50C-407E-A947-70E740481C1C}">
                <a14:useLocalDpi xmlns:a14="http://schemas.microsoft.com/office/drawing/2010/main" val="0"/>
              </a:ext>
            </a:extLst>
          </a:blip>
          <a:srcRect r="10304"/>
          <a:stretch/>
        </p:blipFill>
        <p:spPr>
          <a:xfrm>
            <a:off x="3971494" y="2682719"/>
            <a:ext cx="3074229" cy="2569464"/>
          </a:xfrm>
          <a:prstGeom prst="rect">
            <a:avLst/>
          </a:prstGeom>
        </p:spPr>
      </p:pic>
      <p:pic>
        <p:nvPicPr>
          <p:cNvPr id="19" name="Picture 18">
            <a:extLst>
              <a:ext uri="{FF2B5EF4-FFF2-40B4-BE49-F238E27FC236}">
                <a16:creationId xmlns:a16="http://schemas.microsoft.com/office/drawing/2014/main" id="{0E4001B3-205D-40A4-B401-EDF477F4C0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2588" y="782945"/>
            <a:ext cx="4166238" cy="2687272"/>
          </a:xfrm>
          <a:prstGeom prst="rect">
            <a:avLst/>
          </a:prstGeom>
        </p:spPr>
      </p:pic>
      <p:pic>
        <p:nvPicPr>
          <p:cNvPr id="20" name="Picture 19">
            <a:extLst>
              <a:ext uri="{FF2B5EF4-FFF2-40B4-BE49-F238E27FC236}">
                <a16:creationId xmlns:a16="http://schemas.microsoft.com/office/drawing/2014/main" id="{E89A03F9-F3E2-42F8-9008-422E0113EA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9765" y="3714143"/>
            <a:ext cx="4166236" cy="2486480"/>
          </a:xfrm>
          <a:prstGeom prst="rect">
            <a:avLst/>
          </a:prstGeom>
        </p:spPr>
      </p:pic>
      <p:sp>
        <p:nvSpPr>
          <p:cNvPr id="21" name="Rectangle 20">
            <a:extLst>
              <a:ext uri="{FF2B5EF4-FFF2-40B4-BE49-F238E27FC236}">
                <a16:creationId xmlns:a16="http://schemas.microsoft.com/office/drawing/2014/main" id="{9FC468C7-6CD0-439A-9571-6C79F5081540}"/>
              </a:ext>
            </a:extLst>
          </p:cNvPr>
          <p:cNvSpPr/>
          <p:nvPr/>
        </p:nvSpPr>
        <p:spPr>
          <a:xfrm>
            <a:off x="7432588" y="3277660"/>
            <a:ext cx="4173413" cy="546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DYNAMIC</a:t>
            </a:r>
          </a:p>
        </p:txBody>
      </p:sp>
      <p:sp>
        <p:nvSpPr>
          <p:cNvPr id="2" name="Date Placeholder 1"/>
          <p:cNvSpPr>
            <a:spLocks noGrp="1"/>
          </p:cNvSpPr>
          <p:nvPr>
            <p:ph type="dt" sz="half" idx="10"/>
          </p:nvPr>
        </p:nvSpPr>
        <p:spPr/>
        <p:txBody>
          <a:bodyPr/>
          <a:lstStyle/>
          <a:p>
            <a:r>
              <a:rPr lang="en-US" smtClean="0"/>
              <a:t>Checkpoint 1 (20220715)</a:t>
            </a:r>
            <a:endParaRPr lang="en-US"/>
          </a:p>
        </p:txBody>
      </p:sp>
      <p:sp>
        <p:nvSpPr>
          <p:cNvPr id="3" name="Slide Number Placeholder 2"/>
          <p:cNvSpPr>
            <a:spLocks noGrp="1"/>
          </p:cNvSpPr>
          <p:nvPr>
            <p:ph type="sldNum" sz="quarter" idx="12"/>
          </p:nvPr>
        </p:nvSpPr>
        <p:spPr/>
        <p:txBody>
          <a:bodyPr/>
          <a:lstStyle/>
          <a:p>
            <a:fld id="{DC34D593-1652-4EF8-A601-D46850590469}" type="slidenum">
              <a:rPr lang="en-US" smtClean="0"/>
              <a:t>11</a:t>
            </a:fld>
            <a:endParaRPr lang="en-US"/>
          </a:p>
        </p:txBody>
      </p:sp>
    </p:spTree>
    <p:extLst>
      <p:ext uri="{BB962C8B-B14F-4D97-AF65-F5344CB8AC3E}">
        <p14:creationId xmlns:p14="http://schemas.microsoft.com/office/powerpoint/2010/main" val="3791447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6605"/>
          <a:stretch/>
        </p:blipFill>
        <p:spPr>
          <a:xfrm>
            <a:off x="414294" y="1463255"/>
            <a:ext cx="5414108" cy="4515095"/>
          </a:xfrm>
          <a:prstGeom prst="rect">
            <a:avLst/>
          </a:prstGeom>
        </p:spPr>
      </p:pic>
      <p:sp>
        <p:nvSpPr>
          <p:cNvPr id="2" name="Slide Number Placeholder 1">
            <a:extLst>
              <a:ext uri="{FF2B5EF4-FFF2-40B4-BE49-F238E27FC236}">
                <a16:creationId xmlns:a16="http://schemas.microsoft.com/office/drawing/2014/main" id="{C1FEEAAE-A2BD-47EF-B2E0-B49F24115949}"/>
              </a:ext>
            </a:extLst>
          </p:cNvPr>
          <p:cNvSpPr>
            <a:spLocks noGrp="1"/>
          </p:cNvSpPr>
          <p:nvPr>
            <p:ph type="sldNum" sz="quarter" idx="12"/>
          </p:nvPr>
        </p:nvSpPr>
        <p:spPr/>
        <p:txBody>
          <a:bodyPr/>
          <a:lstStyle/>
          <a:p>
            <a:fld id="{DC34D593-1652-4EF8-A601-D46850590469}" type="slidenum">
              <a:rPr lang="en-US" smtClean="0"/>
              <a:t>12</a:t>
            </a:fld>
            <a:endParaRPr lang="en-US"/>
          </a:p>
        </p:txBody>
      </p:sp>
      <p:sp>
        <p:nvSpPr>
          <p:cNvPr id="3" name="Title 1">
            <a:extLst>
              <a:ext uri="{FF2B5EF4-FFF2-40B4-BE49-F238E27FC236}">
                <a16:creationId xmlns:a16="http://schemas.microsoft.com/office/drawing/2014/main" id="{89D9D9DF-B424-462D-8CE0-3551B14CA93F}"/>
              </a:ext>
            </a:extLst>
          </p:cNvPr>
          <p:cNvSpPr txBox="1">
            <a:spLocks/>
          </p:cNvSpPr>
          <p:nvPr/>
        </p:nvSpPr>
        <p:spPr>
          <a:xfrm>
            <a:off x="680017" y="491947"/>
            <a:ext cx="5955245" cy="854077"/>
          </a:xfrm>
          <a:prstGeom prst="rect">
            <a:avLst/>
          </a:prstGeom>
        </p:spPr>
        <p:txBody>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en-US" sz="4000" dirty="0"/>
              <a:t>Mystery hardware?</a:t>
            </a:r>
          </a:p>
        </p:txBody>
      </p:sp>
      <p:sp>
        <p:nvSpPr>
          <p:cNvPr id="6" name="TextBox 5">
            <a:extLst>
              <a:ext uri="{FF2B5EF4-FFF2-40B4-BE49-F238E27FC236}">
                <a16:creationId xmlns:a16="http://schemas.microsoft.com/office/drawing/2014/main" id="{DBA95F5A-3C78-4E67-BBB6-C6F694BE2E96}"/>
              </a:ext>
            </a:extLst>
          </p:cNvPr>
          <p:cNvSpPr txBox="1"/>
          <p:nvPr/>
        </p:nvSpPr>
        <p:spPr>
          <a:xfrm>
            <a:off x="5431693" y="1697716"/>
            <a:ext cx="4071815" cy="3447098"/>
          </a:xfrm>
          <a:prstGeom prst="rect">
            <a:avLst/>
          </a:prstGeom>
          <a:noFill/>
        </p:spPr>
        <p:txBody>
          <a:bodyPr wrap="square" rtlCol="0">
            <a:spAutoFit/>
          </a:bodyPr>
          <a:lstStyle/>
          <a:p>
            <a:r>
              <a:rPr lang="en-US" sz="2600" dirty="0">
                <a:solidFill>
                  <a:schemeClr val="accent3">
                    <a:lumMod val="60000"/>
                    <a:lumOff val="40000"/>
                  </a:schemeClr>
                </a:solidFill>
              </a:rPr>
              <a:t>What types of seat belt systems did you find in your practice vehicle(s</a:t>
            </a:r>
            <a:r>
              <a:rPr lang="en-US" sz="2600" dirty="0" smtClean="0">
                <a:solidFill>
                  <a:schemeClr val="accent3">
                    <a:lumMod val="60000"/>
                    <a:lumOff val="40000"/>
                  </a:schemeClr>
                </a:solidFill>
              </a:rPr>
              <a:t>)?</a:t>
            </a:r>
          </a:p>
          <a:p>
            <a:endParaRPr lang="en-US" sz="2600" dirty="0">
              <a:solidFill>
                <a:schemeClr val="accent3">
                  <a:lumMod val="60000"/>
                  <a:lumOff val="40000"/>
                </a:schemeClr>
              </a:solidFill>
            </a:endParaRPr>
          </a:p>
          <a:p>
            <a:pPr>
              <a:spcBef>
                <a:spcPts val="1200"/>
              </a:spcBef>
            </a:pPr>
            <a:r>
              <a:rPr lang="en-US" sz="2600" dirty="0">
                <a:solidFill>
                  <a:srgbClr val="D7DF23"/>
                </a:solidFill>
              </a:rPr>
              <a:t>Did you find any hardware in your practice vehicle that you were unable to identify?</a:t>
            </a:r>
          </a:p>
        </p:txBody>
      </p:sp>
      <p:sp>
        <p:nvSpPr>
          <p:cNvPr id="4" name="Date Placeholder 3"/>
          <p:cNvSpPr>
            <a:spLocks noGrp="1"/>
          </p:cNvSpPr>
          <p:nvPr>
            <p:ph type="dt" sz="half" idx="10"/>
          </p:nvPr>
        </p:nvSpPr>
        <p:spPr/>
        <p:txBody>
          <a:bodyPr/>
          <a:lstStyle/>
          <a:p>
            <a:r>
              <a:rPr lang="en-US" smtClean="0"/>
              <a:t>Checkpoint 1 (20220715)</a:t>
            </a:r>
            <a:endParaRPr lang="en-US"/>
          </a:p>
        </p:txBody>
      </p:sp>
    </p:spTree>
    <p:extLst>
      <p:ext uri="{BB962C8B-B14F-4D97-AF65-F5344CB8AC3E}">
        <p14:creationId xmlns:p14="http://schemas.microsoft.com/office/powerpoint/2010/main" val="3217246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4186FF-62BC-4376-9808-0EB2545432DE}"/>
              </a:ext>
            </a:extLst>
          </p:cNvPr>
          <p:cNvSpPr>
            <a:spLocks noGrp="1"/>
          </p:cNvSpPr>
          <p:nvPr>
            <p:ph type="sldNum" sz="quarter" idx="12"/>
          </p:nvPr>
        </p:nvSpPr>
        <p:spPr/>
        <p:txBody>
          <a:bodyPr/>
          <a:lstStyle/>
          <a:p>
            <a:fld id="{DC34D593-1652-4EF8-A601-D46850590469}" type="slidenum">
              <a:rPr lang="en-US" smtClean="0"/>
              <a:t>13</a:t>
            </a:fld>
            <a:endParaRPr lang="en-US"/>
          </a:p>
        </p:txBody>
      </p:sp>
      <p:sp>
        <p:nvSpPr>
          <p:cNvPr id="3" name="Title 1">
            <a:extLst>
              <a:ext uri="{FF2B5EF4-FFF2-40B4-BE49-F238E27FC236}">
                <a16:creationId xmlns:a16="http://schemas.microsoft.com/office/drawing/2014/main" id="{67BAAD73-55EC-4A1E-BAE5-DB0C0DFB040C}"/>
              </a:ext>
            </a:extLst>
          </p:cNvPr>
          <p:cNvSpPr txBox="1">
            <a:spLocks/>
          </p:cNvSpPr>
          <p:nvPr/>
        </p:nvSpPr>
        <p:spPr>
          <a:xfrm>
            <a:off x="512956" y="695594"/>
            <a:ext cx="2382644" cy="771667"/>
          </a:xfrm>
          <a:prstGeom prst="rect">
            <a:avLst/>
          </a:prstGeom>
        </p:spPr>
        <p:txBody>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en-US" dirty="0"/>
              <a:t>Quiz </a:t>
            </a:r>
            <a:r>
              <a:rPr lang="en-US" dirty="0" smtClean="0"/>
              <a:t>1</a:t>
            </a:r>
            <a:endParaRPr lang="en-US" dirty="0"/>
          </a:p>
          <a:p>
            <a:r>
              <a:rPr lang="en-US" dirty="0" smtClean="0"/>
              <a:t>Review</a:t>
            </a:r>
            <a:endParaRPr lang="en-US" dirty="0"/>
          </a:p>
        </p:txBody>
      </p:sp>
      <p:pic>
        <p:nvPicPr>
          <p:cNvPr id="4" name="Content Placeholder 6">
            <a:extLst>
              <a:ext uri="{FF2B5EF4-FFF2-40B4-BE49-F238E27FC236}">
                <a16:creationId xmlns:a16="http://schemas.microsoft.com/office/drawing/2014/main" id="{40C7FC67-F220-4995-81E0-D897C48E5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695594"/>
            <a:ext cx="8132956" cy="5421971"/>
          </a:xfrm>
          <a:prstGeom prst="rect">
            <a:avLst/>
          </a:prstGeom>
        </p:spPr>
      </p:pic>
      <p:sp>
        <p:nvSpPr>
          <p:cNvPr id="5" name="TextBox 4">
            <a:extLst>
              <a:ext uri="{FF2B5EF4-FFF2-40B4-BE49-F238E27FC236}">
                <a16:creationId xmlns:a16="http://schemas.microsoft.com/office/drawing/2014/main" id="{55A42EE1-6708-42FC-803F-D2DA6736A9A5}"/>
              </a:ext>
            </a:extLst>
          </p:cNvPr>
          <p:cNvSpPr txBox="1"/>
          <p:nvPr/>
        </p:nvSpPr>
        <p:spPr>
          <a:xfrm>
            <a:off x="533543" y="2438399"/>
            <a:ext cx="2034859" cy="1200329"/>
          </a:xfrm>
          <a:prstGeom prst="rect">
            <a:avLst/>
          </a:prstGeom>
          <a:noFill/>
        </p:spPr>
        <p:txBody>
          <a:bodyPr wrap="square" rtlCol="0">
            <a:spAutoFit/>
          </a:bodyPr>
          <a:lstStyle/>
          <a:p>
            <a:r>
              <a:rPr lang="en-US" sz="2400" b="1" dirty="0">
                <a:solidFill>
                  <a:schemeClr val="accent3"/>
                </a:solidFill>
              </a:rPr>
              <a:t>Covers content from Modules </a:t>
            </a:r>
            <a:r>
              <a:rPr lang="en-US" sz="2400" b="1" dirty="0" smtClean="0">
                <a:solidFill>
                  <a:schemeClr val="accent3"/>
                </a:solidFill>
              </a:rPr>
              <a:t>1-5</a:t>
            </a:r>
            <a:endParaRPr lang="en-US" sz="2400" b="1" dirty="0">
              <a:solidFill>
                <a:schemeClr val="accent3"/>
              </a:solidFill>
            </a:endParaRPr>
          </a:p>
        </p:txBody>
      </p:sp>
      <p:sp>
        <p:nvSpPr>
          <p:cNvPr id="6" name="Date Placeholder 5"/>
          <p:cNvSpPr>
            <a:spLocks noGrp="1"/>
          </p:cNvSpPr>
          <p:nvPr>
            <p:ph type="dt" sz="half" idx="10"/>
          </p:nvPr>
        </p:nvSpPr>
        <p:spPr/>
        <p:txBody>
          <a:bodyPr/>
          <a:lstStyle/>
          <a:p>
            <a:r>
              <a:rPr lang="en-US" smtClean="0"/>
              <a:t>Checkpoint 1 (20220715)</a:t>
            </a:r>
            <a:endParaRPr lang="en-US"/>
          </a:p>
        </p:txBody>
      </p:sp>
    </p:spTree>
    <p:extLst>
      <p:ext uri="{BB962C8B-B14F-4D97-AF65-F5344CB8AC3E}">
        <p14:creationId xmlns:p14="http://schemas.microsoft.com/office/powerpoint/2010/main" val="4218165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5E9A7F-2B4C-47F5-ABFF-C86EA7539BF9}"/>
              </a:ext>
            </a:extLst>
          </p:cNvPr>
          <p:cNvSpPr>
            <a:spLocks noGrp="1"/>
          </p:cNvSpPr>
          <p:nvPr>
            <p:ph type="sldNum" sz="quarter" idx="12"/>
          </p:nvPr>
        </p:nvSpPr>
        <p:spPr/>
        <p:txBody>
          <a:bodyPr/>
          <a:lstStyle/>
          <a:p>
            <a:fld id="{DC34D593-1652-4EF8-A601-D46850590469}" type="slidenum">
              <a:rPr lang="en-US" smtClean="0"/>
              <a:t>14</a:t>
            </a:fld>
            <a:endParaRPr lang="en-US"/>
          </a:p>
        </p:txBody>
      </p:sp>
      <p:sp>
        <p:nvSpPr>
          <p:cNvPr id="5" name="TextBox 4">
            <a:extLst>
              <a:ext uri="{FF2B5EF4-FFF2-40B4-BE49-F238E27FC236}">
                <a16:creationId xmlns:a16="http://schemas.microsoft.com/office/drawing/2014/main" id="{CB214554-31B8-4D10-81EB-787C03E939A5}"/>
              </a:ext>
            </a:extLst>
          </p:cNvPr>
          <p:cNvSpPr txBox="1"/>
          <p:nvPr/>
        </p:nvSpPr>
        <p:spPr>
          <a:xfrm>
            <a:off x="6576646" y="2008797"/>
            <a:ext cx="4044462" cy="584775"/>
          </a:xfrm>
          <a:prstGeom prst="rect">
            <a:avLst/>
          </a:prstGeom>
          <a:noFill/>
        </p:spPr>
        <p:txBody>
          <a:bodyPr wrap="square" rtlCol="0">
            <a:spAutoFit/>
          </a:bodyPr>
          <a:lstStyle/>
          <a:p>
            <a:pPr algn="ctr"/>
            <a:r>
              <a:rPr lang="en-US" sz="3200" dirty="0">
                <a:solidFill>
                  <a:schemeClr val="tx2"/>
                </a:solidFill>
              </a:rPr>
              <a:t>Learning Block 2</a:t>
            </a:r>
          </a:p>
        </p:txBody>
      </p:sp>
      <p:sp>
        <p:nvSpPr>
          <p:cNvPr id="6" name="TextBox 5">
            <a:extLst>
              <a:ext uri="{FF2B5EF4-FFF2-40B4-BE49-F238E27FC236}">
                <a16:creationId xmlns:a16="http://schemas.microsoft.com/office/drawing/2014/main" id="{0B5F7D66-342F-47CE-A03A-A925BC41A904}"/>
              </a:ext>
            </a:extLst>
          </p:cNvPr>
          <p:cNvSpPr txBox="1"/>
          <p:nvPr/>
        </p:nvSpPr>
        <p:spPr>
          <a:xfrm>
            <a:off x="6576646" y="2593572"/>
            <a:ext cx="4044462" cy="769441"/>
          </a:xfrm>
          <a:prstGeom prst="rect">
            <a:avLst/>
          </a:prstGeom>
          <a:noFill/>
        </p:spPr>
        <p:txBody>
          <a:bodyPr wrap="square" rtlCol="0">
            <a:spAutoFit/>
          </a:bodyPr>
          <a:lstStyle/>
          <a:p>
            <a:pPr algn="ctr"/>
            <a:r>
              <a:rPr lang="en-US" sz="4400" b="1" dirty="0">
                <a:solidFill>
                  <a:schemeClr val="tx2"/>
                </a:solidFill>
              </a:rPr>
              <a:t>AHEAD</a:t>
            </a:r>
          </a:p>
        </p:txBody>
      </p:sp>
      <p:sp>
        <p:nvSpPr>
          <p:cNvPr id="4" name="Date Placeholder 3"/>
          <p:cNvSpPr>
            <a:spLocks noGrp="1"/>
          </p:cNvSpPr>
          <p:nvPr>
            <p:ph type="dt" sz="half" idx="10"/>
          </p:nvPr>
        </p:nvSpPr>
        <p:spPr/>
        <p:txBody>
          <a:bodyPr/>
          <a:lstStyle/>
          <a:p>
            <a:r>
              <a:rPr lang="en-US" smtClean="0"/>
              <a:t>Checkpoint 1 (20220715)</a:t>
            </a: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4034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57D023-3AA2-442C-BF85-9DE75D85FF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3CBF68-38E2-48B1-A0C0-53C053A6473C}" type="slidenum">
              <a:rPr kumimoji="0" lang="en-US" sz="1200" b="0" i="0" u="none" strike="noStrike" kern="1200" cap="none" spc="0" normalizeH="0" baseline="0" noProof="0" smtClean="0">
                <a:ln>
                  <a:noFill/>
                </a:ln>
                <a:solidFill>
                  <a:srgbClr val="A0A09F">
                    <a:tint val="75000"/>
                  </a:srgbClr>
                </a:solidFill>
                <a:effectLst/>
                <a:uLnTx/>
                <a:uFillTx/>
                <a:latin typeface="Robo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A0A09F">
                  <a:tint val="75000"/>
                </a:srgbClr>
              </a:solidFill>
              <a:effectLst/>
              <a:uLnTx/>
              <a:uFillTx/>
              <a:latin typeface="Roboto"/>
              <a:ea typeface="+mn-ea"/>
              <a:cs typeface="+mn-cs"/>
            </a:endParaRPr>
          </a:p>
        </p:txBody>
      </p:sp>
      <p:sp>
        <p:nvSpPr>
          <p:cNvPr id="5" name="Title 4">
            <a:extLst>
              <a:ext uri="{FF2B5EF4-FFF2-40B4-BE49-F238E27FC236}">
                <a16:creationId xmlns:a16="http://schemas.microsoft.com/office/drawing/2014/main" id="{77B0EF2C-1E1B-4573-AA6C-761E38D55E72}"/>
              </a:ext>
            </a:extLst>
          </p:cNvPr>
          <p:cNvSpPr>
            <a:spLocks noGrp="1"/>
          </p:cNvSpPr>
          <p:nvPr>
            <p:ph type="title"/>
          </p:nvPr>
        </p:nvSpPr>
        <p:spPr/>
        <p:txBody>
          <a:bodyPr>
            <a:normAutofit/>
          </a:bodyPr>
          <a:lstStyle/>
          <a:p>
            <a:r>
              <a:rPr lang="en-US" sz="4000" dirty="0"/>
              <a:t>The LATCH System</a:t>
            </a:r>
          </a:p>
        </p:txBody>
      </p:sp>
      <p:pic>
        <p:nvPicPr>
          <p:cNvPr id="13" name="Picture 12">
            <a:extLst>
              <a:ext uri="{FF2B5EF4-FFF2-40B4-BE49-F238E27FC236}">
                <a16:creationId xmlns:a16="http://schemas.microsoft.com/office/drawing/2014/main" id="{81E860EE-38C6-49BF-B62C-E254FBA4BD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0280" y="2776241"/>
            <a:ext cx="3931920" cy="2621280"/>
          </a:xfrm>
          <a:prstGeom prst="rect">
            <a:avLst/>
          </a:prstGeom>
        </p:spPr>
      </p:pic>
      <p:pic>
        <p:nvPicPr>
          <p:cNvPr id="14" name="Picture 13">
            <a:extLst>
              <a:ext uri="{FF2B5EF4-FFF2-40B4-BE49-F238E27FC236}">
                <a16:creationId xmlns:a16="http://schemas.microsoft.com/office/drawing/2014/main" id="{151B9D6F-5A41-4C3C-B297-354F01DCB9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886"/>
          <a:stretch/>
        </p:blipFill>
        <p:spPr>
          <a:xfrm>
            <a:off x="773107" y="2801927"/>
            <a:ext cx="4114800" cy="2569907"/>
          </a:xfrm>
          <a:prstGeom prst="rect">
            <a:avLst/>
          </a:prstGeom>
        </p:spPr>
      </p:pic>
      <p:grpSp>
        <p:nvGrpSpPr>
          <p:cNvPr id="16" name="Group 15">
            <a:extLst>
              <a:ext uri="{FF2B5EF4-FFF2-40B4-BE49-F238E27FC236}">
                <a16:creationId xmlns:a16="http://schemas.microsoft.com/office/drawing/2014/main" id="{45DD5ABC-D6F2-4594-BF66-885B2A4910C3}"/>
              </a:ext>
            </a:extLst>
          </p:cNvPr>
          <p:cNvGrpSpPr/>
          <p:nvPr/>
        </p:nvGrpSpPr>
        <p:grpSpPr>
          <a:xfrm>
            <a:off x="745413" y="1666716"/>
            <a:ext cx="10596670" cy="936901"/>
            <a:chOff x="736592" y="4870702"/>
            <a:chExt cx="10596670" cy="936901"/>
          </a:xfrm>
        </p:grpSpPr>
        <p:sp>
          <p:nvSpPr>
            <p:cNvPr id="18" name="Rectangle 17">
              <a:extLst>
                <a:ext uri="{FF2B5EF4-FFF2-40B4-BE49-F238E27FC236}">
                  <a16:creationId xmlns:a16="http://schemas.microsoft.com/office/drawing/2014/main" id="{DDCFC591-D422-4C24-B00B-52B6FB97270E}"/>
                </a:ext>
              </a:extLst>
            </p:cNvPr>
            <p:cNvSpPr/>
            <p:nvPr/>
          </p:nvSpPr>
          <p:spPr>
            <a:xfrm>
              <a:off x="736592" y="4973392"/>
              <a:ext cx="731520"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3A5C"/>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L</a:t>
              </a:r>
            </a:p>
          </p:txBody>
        </p:sp>
        <p:sp>
          <p:nvSpPr>
            <p:cNvPr id="19" name="Rectangle 18">
              <a:extLst>
                <a:ext uri="{FF2B5EF4-FFF2-40B4-BE49-F238E27FC236}">
                  <a16:creationId xmlns:a16="http://schemas.microsoft.com/office/drawing/2014/main" id="{B1FB0FE6-A5F2-432F-8265-A8AA82CC2A0A}"/>
                </a:ext>
              </a:extLst>
            </p:cNvPr>
            <p:cNvSpPr/>
            <p:nvPr/>
          </p:nvSpPr>
          <p:spPr>
            <a:xfrm>
              <a:off x="6011455" y="4973392"/>
              <a:ext cx="731520"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3A5C"/>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a:t>
              </a:r>
            </a:p>
          </p:txBody>
        </p:sp>
        <p:sp>
          <p:nvSpPr>
            <p:cNvPr id="20" name="Rectangle 19">
              <a:extLst>
                <a:ext uri="{FF2B5EF4-FFF2-40B4-BE49-F238E27FC236}">
                  <a16:creationId xmlns:a16="http://schemas.microsoft.com/office/drawing/2014/main" id="{69FD5724-3881-4BC6-AC63-CC161DC153F3}"/>
                </a:ext>
              </a:extLst>
            </p:cNvPr>
            <p:cNvSpPr/>
            <p:nvPr/>
          </p:nvSpPr>
          <p:spPr>
            <a:xfrm>
              <a:off x="8856370" y="4973392"/>
              <a:ext cx="879934"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3A5C"/>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CH</a:t>
              </a:r>
            </a:p>
          </p:txBody>
        </p:sp>
        <p:sp>
          <p:nvSpPr>
            <p:cNvPr id="21" name="Title 1">
              <a:extLst>
                <a:ext uri="{FF2B5EF4-FFF2-40B4-BE49-F238E27FC236}">
                  <a16:creationId xmlns:a16="http://schemas.microsoft.com/office/drawing/2014/main" id="{BBF45FE2-ED19-43EE-848C-D1E09F39D494}"/>
                </a:ext>
              </a:extLst>
            </p:cNvPr>
            <p:cNvSpPr txBox="1">
              <a:spLocks/>
            </p:cNvSpPr>
            <p:nvPr/>
          </p:nvSpPr>
          <p:spPr>
            <a:xfrm>
              <a:off x="1403573" y="4870702"/>
              <a:ext cx="1393670" cy="9369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6DCFF6"/>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OWER</a:t>
              </a:r>
            </a:p>
          </p:txBody>
        </p:sp>
        <p:sp>
          <p:nvSpPr>
            <p:cNvPr id="22" name="Rectangle 21">
              <a:extLst>
                <a:ext uri="{FF2B5EF4-FFF2-40B4-BE49-F238E27FC236}">
                  <a16:creationId xmlns:a16="http://schemas.microsoft.com/office/drawing/2014/main" id="{B74B9177-062D-4AFE-A8B0-F271954E682D}"/>
                </a:ext>
              </a:extLst>
            </p:cNvPr>
            <p:cNvSpPr/>
            <p:nvPr/>
          </p:nvSpPr>
          <p:spPr>
            <a:xfrm>
              <a:off x="2762243" y="4973392"/>
              <a:ext cx="731520"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3A5C"/>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A</a:t>
              </a:r>
            </a:p>
          </p:txBody>
        </p:sp>
        <p:sp>
          <p:nvSpPr>
            <p:cNvPr id="23" name="Title 1">
              <a:extLst>
                <a:ext uri="{FF2B5EF4-FFF2-40B4-BE49-F238E27FC236}">
                  <a16:creationId xmlns:a16="http://schemas.microsoft.com/office/drawing/2014/main" id="{9E674C15-F5F1-49DF-8731-BC248C51CDE4}"/>
                </a:ext>
              </a:extLst>
            </p:cNvPr>
            <p:cNvSpPr txBox="1">
              <a:spLocks/>
            </p:cNvSpPr>
            <p:nvPr/>
          </p:nvSpPr>
          <p:spPr>
            <a:xfrm>
              <a:off x="3449164" y="4870702"/>
              <a:ext cx="1617184" cy="9369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6DCFF6"/>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NCHORS</a:t>
              </a:r>
            </a:p>
          </p:txBody>
        </p:sp>
        <p:sp>
          <p:nvSpPr>
            <p:cNvPr id="24" name="Title 1">
              <a:extLst>
                <a:ext uri="{FF2B5EF4-FFF2-40B4-BE49-F238E27FC236}">
                  <a16:creationId xmlns:a16="http://schemas.microsoft.com/office/drawing/2014/main" id="{ED1B887A-6742-498E-B00B-6EC2CB1D0502}"/>
                </a:ext>
              </a:extLst>
            </p:cNvPr>
            <p:cNvSpPr txBox="1">
              <a:spLocks/>
            </p:cNvSpPr>
            <p:nvPr/>
          </p:nvSpPr>
          <p:spPr>
            <a:xfrm>
              <a:off x="5130904" y="5009203"/>
              <a:ext cx="955826" cy="6598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EDEFEC">
                      <a:lumMod val="90000"/>
                    </a:srgbClr>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and</a:t>
              </a:r>
            </a:p>
          </p:txBody>
        </p:sp>
        <p:sp>
          <p:nvSpPr>
            <p:cNvPr id="25" name="Title 1">
              <a:extLst>
                <a:ext uri="{FF2B5EF4-FFF2-40B4-BE49-F238E27FC236}">
                  <a16:creationId xmlns:a16="http://schemas.microsoft.com/office/drawing/2014/main" id="{DC42C025-E65A-4F24-95C7-25128930E919}"/>
                </a:ext>
              </a:extLst>
            </p:cNvPr>
            <p:cNvSpPr txBox="1">
              <a:spLocks/>
            </p:cNvSpPr>
            <p:nvPr/>
          </p:nvSpPr>
          <p:spPr>
            <a:xfrm>
              <a:off x="6677659" y="5015469"/>
              <a:ext cx="1684637" cy="6473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6DCFF6"/>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ETHERS</a:t>
              </a:r>
            </a:p>
          </p:txBody>
        </p:sp>
        <p:sp>
          <p:nvSpPr>
            <p:cNvPr id="26" name="Title 1">
              <a:extLst>
                <a:ext uri="{FF2B5EF4-FFF2-40B4-BE49-F238E27FC236}">
                  <a16:creationId xmlns:a16="http://schemas.microsoft.com/office/drawing/2014/main" id="{27D32CEA-8471-4FC2-93AE-175B32D231FD}"/>
                </a:ext>
              </a:extLst>
            </p:cNvPr>
            <p:cNvSpPr txBox="1">
              <a:spLocks/>
            </p:cNvSpPr>
            <p:nvPr/>
          </p:nvSpPr>
          <p:spPr>
            <a:xfrm>
              <a:off x="8116983" y="4891844"/>
              <a:ext cx="795473" cy="894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EDEFEC">
                      <a:lumMod val="90000"/>
                    </a:srgbClr>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for</a:t>
              </a:r>
            </a:p>
          </p:txBody>
        </p:sp>
        <p:sp>
          <p:nvSpPr>
            <p:cNvPr id="27" name="Title 1">
              <a:extLst>
                <a:ext uri="{FF2B5EF4-FFF2-40B4-BE49-F238E27FC236}">
                  <a16:creationId xmlns:a16="http://schemas.microsoft.com/office/drawing/2014/main" id="{724E4D7D-D5A7-43E1-9629-23B208640180}"/>
                </a:ext>
              </a:extLst>
            </p:cNvPr>
            <p:cNvSpPr txBox="1">
              <a:spLocks/>
            </p:cNvSpPr>
            <p:nvPr/>
          </p:nvSpPr>
          <p:spPr>
            <a:xfrm>
              <a:off x="9719642" y="4991990"/>
              <a:ext cx="1613620" cy="6943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6DCFF6"/>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ILDREN</a:t>
              </a:r>
            </a:p>
          </p:txBody>
        </p:sp>
      </p:grpSp>
      <p:sp>
        <p:nvSpPr>
          <p:cNvPr id="2" name="Date Placeholder 1"/>
          <p:cNvSpPr>
            <a:spLocks noGrp="1"/>
          </p:cNvSpPr>
          <p:nvPr>
            <p:ph type="dt" sz="half" idx="10"/>
          </p:nvPr>
        </p:nvSpPr>
        <p:spPr/>
        <p:txBody>
          <a:bodyPr/>
          <a:lstStyle/>
          <a:p>
            <a:r>
              <a:rPr lang="en-US" smtClean="0"/>
              <a:t>Checkpoint 1 (20220715)</a:t>
            </a:r>
            <a:endParaRPr lang="en-US"/>
          </a:p>
        </p:txBody>
      </p:sp>
    </p:spTree>
    <p:custDataLst>
      <p:tags r:id="rId1"/>
    </p:custDataLst>
    <p:extLst>
      <p:ext uri="{BB962C8B-B14F-4D97-AF65-F5344CB8AC3E}">
        <p14:creationId xmlns:p14="http://schemas.microsoft.com/office/powerpoint/2010/main" val="633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5E9A7F-2B4C-47F5-ABFF-C86EA7539BF9}"/>
              </a:ext>
            </a:extLst>
          </p:cNvPr>
          <p:cNvSpPr>
            <a:spLocks noGrp="1"/>
          </p:cNvSpPr>
          <p:nvPr>
            <p:ph type="sldNum" sz="quarter" idx="12"/>
          </p:nvPr>
        </p:nvSpPr>
        <p:spPr/>
        <p:txBody>
          <a:bodyPr/>
          <a:lstStyle/>
          <a:p>
            <a:fld id="{DC34D593-1652-4EF8-A601-D46850590469}" type="slidenum">
              <a:rPr lang="en-US" smtClean="0"/>
              <a:t>16</a:t>
            </a:fld>
            <a:endParaRPr lang="en-US"/>
          </a:p>
        </p:txBody>
      </p:sp>
      <p:sp>
        <p:nvSpPr>
          <p:cNvPr id="7" name="Rectangle 6">
            <a:extLst>
              <a:ext uri="{FF2B5EF4-FFF2-40B4-BE49-F238E27FC236}">
                <a16:creationId xmlns:a16="http://schemas.microsoft.com/office/drawing/2014/main" id="{EABDDE50-8D1A-402E-A582-B376486EB3E3}"/>
              </a:ext>
            </a:extLst>
          </p:cNvPr>
          <p:cNvSpPr/>
          <p:nvPr/>
        </p:nvSpPr>
        <p:spPr>
          <a:xfrm>
            <a:off x="3909283" y="3268171"/>
            <a:ext cx="6858000" cy="63093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rPr>
              <a:t>Choose an appropriate location in the vehicle. </a:t>
            </a:r>
          </a:p>
        </p:txBody>
      </p:sp>
      <p:sp>
        <p:nvSpPr>
          <p:cNvPr id="8" name="Rectangle 7">
            <a:extLst>
              <a:ext uri="{FF2B5EF4-FFF2-40B4-BE49-F238E27FC236}">
                <a16:creationId xmlns:a16="http://schemas.microsoft.com/office/drawing/2014/main" id="{D53E5F0F-5E8C-4DC0-B468-CDB21281328F}"/>
              </a:ext>
            </a:extLst>
          </p:cNvPr>
          <p:cNvSpPr/>
          <p:nvPr/>
        </p:nvSpPr>
        <p:spPr>
          <a:xfrm>
            <a:off x="3909283" y="2499467"/>
            <a:ext cx="6858000" cy="6309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rPr>
              <a:t>Face the car seat the right way. </a:t>
            </a:r>
          </a:p>
        </p:txBody>
      </p:sp>
      <p:sp>
        <p:nvSpPr>
          <p:cNvPr id="9" name="Rectangle 8">
            <a:extLst>
              <a:ext uri="{FF2B5EF4-FFF2-40B4-BE49-F238E27FC236}">
                <a16:creationId xmlns:a16="http://schemas.microsoft.com/office/drawing/2014/main" id="{A109CA49-AD67-434F-A3DC-93BCADD7DD8D}"/>
              </a:ext>
            </a:extLst>
          </p:cNvPr>
          <p:cNvSpPr/>
          <p:nvPr/>
        </p:nvSpPr>
        <p:spPr>
          <a:xfrm>
            <a:off x="3909283" y="1714239"/>
            <a:ext cx="6858000" cy="63093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rPr>
              <a:t>Choose the right car seat. </a:t>
            </a:r>
          </a:p>
        </p:txBody>
      </p:sp>
      <p:sp>
        <p:nvSpPr>
          <p:cNvPr id="12" name="Rectangle 11">
            <a:extLst>
              <a:ext uri="{FF2B5EF4-FFF2-40B4-BE49-F238E27FC236}">
                <a16:creationId xmlns:a16="http://schemas.microsoft.com/office/drawing/2014/main" id="{91C28E44-64FE-4B8C-BD4F-CE43EFD55BB5}"/>
              </a:ext>
            </a:extLst>
          </p:cNvPr>
          <p:cNvSpPr/>
          <p:nvPr/>
        </p:nvSpPr>
        <p:spPr>
          <a:xfrm>
            <a:off x="1166083" y="1714239"/>
            <a:ext cx="2743200" cy="63112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SELECTION</a:t>
            </a:r>
            <a:endParaRPr lang="en-US" sz="2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3" name="Rectangle 12">
            <a:extLst>
              <a:ext uri="{FF2B5EF4-FFF2-40B4-BE49-F238E27FC236}">
                <a16:creationId xmlns:a16="http://schemas.microsoft.com/office/drawing/2014/main" id="{8D50F7AB-A3DC-4D17-8677-BF05C43E669F}"/>
              </a:ext>
            </a:extLst>
          </p:cNvPr>
          <p:cNvSpPr/>
          <p:nvPr/>
        </p:nvSpPr>
        <p:spPr>
          <a:xfrm>
            <a:off x="1166083" y="2500257"/>
            <a:ext cx="2743200" cy="631127"/>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DIRECTION</a:t>
            </a:r>
            <a:endParaRPr lang="en-US" sz="2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4" name="Rectangle 13">
            <a:extLst>
              <a:ext uri="{FF2B5EF4-FFF2-40B4-BE49-F238E27FC236}">
                <a16:creationId xmlns:a16="http://schemas.microsoft.com/office/drawing/2014/main" id="{5816BE78-0BA3-4898-B480-588670B2FB28}"/>
              </a:ext>
            </a:extLst>
          </p:cNvPr>
          <p:cNvSpPr/>
          <p:nvPr/>
        </p:nvSpPr>
        <p:spPr>
          <a:xfrm>
            <a:off x="1166083" y="3267980"/>
            <a:ext cx="2743200" cy="631127"/>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LOCATION</a:t>
            </a:r>
            <a:endParaRPr lang="en-US" sz="2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5" name="Rectangle 14">
            <a:extLst>
              <a:ext uri="{FF2B5EF4-FFF2-40B4-BE49-F238E27FC236}">
                <a16:creationId xmlns:a16="http://schemas.microsoft.com/office/drawing/2014/main" id="{AC3F1F88-C505-435E-A71E-0CACCA8197E5}"/>
              </a:ext>
            </a:extLst>
          </p:cNvPr>
          <p:cNvSpPr/>
          <p:nvPr/>
        </p:nvSpPr>
        <p:spPr>
          <a:xfrm>
            <a:off x="3909283" y="4820522"/>
            <a:ext cx="6858000" cy="63093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indent="0">
              <a:spcBef>
                <a:spcPts val="1200"/>
              </a:spcBef>
              <a:buNone/>
            </a:pPr>
            <a:r>
              <a:rPr lang="en-US" sz="240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rPr>
              <a:t>Secure the car seat to the vehicle seat. </a:t>
            </a:r>
            <a:endParaRPr lang="en-US" sz="2400"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6" name="Rectangle 15">
            <a:extLst>
              <a:ext uri="{FF2B5EF4-FFF2-40B4-BE49-F238E27FC236}">
                <a16:creationId xmlns:a16="http://schemas.microsoft.com/office/drawing/2014/main" id="{8C834420-D273-4BCF-A835-DC5AA7DE3DF5}"/>
              </a:ext>
            </a:extLst>
          </p:cNvPr>
          <p:cNvSpPr/>
          <p:nvPr/>
        </p:nvSpPr>
        <p:spPr>
          <a:xfrm>
            <a:off x="3909283" y="4035295"/>
            <a:ext cx="6858000" cy="63093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rPr>
              <a:t>Adjust the harness to fit the child properly. </a:t>
            </a:r>
          </a:p>
        </p:txBody>
      </p:sp>
      <p:sp>
        <p:nvSpPr>
          <p:cNvPr id="19" name="Rectangle 18">
            <a:extLst>
              <a:ext uri="{FF2B5EF4-FFF2-40B4-BE49-F238E27FC236}">
                <a16:creationId xmlns:a16="http://schemas.microsoft.com/office/drawing/2014/main" id="{C62113E2-1BD7-4456-9DB1-FA086B516833}"/>
              </a:ext>
            </a:extLst>
          </p:cNvPr>
          <p:cNvSpPr/>
          <p:nvPr/>
        </p:nvSpPr>
        <p:spPr>
          <a:xfrm>
            <a:off x="1166083" y="4035703"/>
            <a:ext cx="2743200" cy="631127"/>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HARNESS</a:t>
            </a:r>
            <a:endParaRPr lang="en-US" sz="2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0" name="Rectangle 19">
            <a:extLst>
              <a:ext uri="{FF2B5EF4-FFF2-40B4-BE49-F238E27FC236}">
                <a16:creationId xmlns:a16="http://schemas.microsoft.com/office/drawing/2014/main" id="{45216892-3C52-4B6F-9827-39C694FEB965}"/>
              </a:ext>
            </a:extLst>
          </p:cNvPr>
          <p:cNvSpPr/>
          <p:nvPr/>
        </p:nvSpPr>
        <p:spPr>
          <a:xfrm>
            <a:off x="1166083" y="4820331"/>
            <a:ext cx="2743200" cy="631127"/>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INSTALLATION</a:t>
            </a:r>
            <a:endParaRPr lang="en-US" sz="2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2" name="Title 1">
            <a:extLst>
              <a:ext uri="{FF2B5EF4-FFF2-40B4-BE49-F238E27FC236}">
                <a16:creationId xmlns:a16="http://schemas.microsoft.com/office/drawing/2014/main" id="{90AAAFB4-DCAB-4662-A708-BC982996A724}"/>
              </a:ext>
            </a:extLst>
          </p:cNvPr>
          <p:cNvSpPr txBox="1">
            <a:spLocks/>
          </p:cNvSpPr>
          <p:nvPr/>
        </p:nvSpPr>
        <p:spPr>
          <a:xfrm>
            <a:off x="1058307" y="742975"/>
            <a:ext cx="8894586" cy="537186"/>
          </a:xfrm>
          <a:prstGeom prst="rect">
            <a:avLst/>
          </a:prstGeom>
        </p:spPr>
        <p:txBody>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en-US" sz="3600" dirty="0">
                <a:solidFill>
                  <a:schemeClr val="accent3"/>
                </a:solidFill>
              </a:rPr>
              <a:t>STEPS</a:t>
            </a:r>
            <a:r>
              <a:rPr lang="en-US" sz="3600" dirty="0"/>
              <a:t> for Rear-Facing </a:t>
            </a:r>
            <a:r>
              <a:rPr lang="en-US" sz="3600" dirty="0" smtClean="0"/>
              <a:t>Car </a:t>
            </a:r>
            <a:r>
              <a:rPr lang="en-US" sz="3600" dirty="0"/>
              <a:t>Seat Use</a:t>
            </a:r>
          </a:p>
        </p:txBody>
      </p:sp>
      <p:sp>
        <p:nvSpPr>
          <p:cNvPr id="3" name="Date Placeholder 2"/>
          <p:cNvSpPr>
            <a:spLocks noGrp="1"/>
          </p:cNvSpPr>
          <p:nvPr>
            <p:ph type="dt" sz="half" idx="10"/>
          </p:nvPr>
        </p:nvSpPr>
        <p:spPr/>
        <p:txBody>
          <a:bodyPr/>
          <a:lstStyle/>
          <a:p>
            <a:r>
              <a:rPr lang="en-US" smtClean="0"/>
              <a:t>Checkpoint 1 (20220715)</a:t>
            </a:r>
            <a:endParaRPr lang="en-US"/>
          </a:p>
        </p:txBody>
      </p:sp>
    </p:spTree>
    <p:extLst>
      <p:ext uri="{BB962C8B-B14F-4D97-AF65-F5344CB8AC3E}">
        <p14:creationId xmlns:p14="http://schemas.microsoft.com/office/powerpoint/2010/main" val="667674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75BC-E3DD-42C8-832B-49EDE651B1F8}"/>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E8CC2B10-A1C0-4F49-AACD-242DED56DC3D}"/>
              </a:ext>
            </a:extLst>
          </p:cNvPr>
          <p:cNvSpPr>
            <a:spLocks noGrp="1"/>
          </p:cNvSpPr>
          <p:nvPr>
            <p:ph type="sldNum" sz="quarter" idx="12"/>
          </p:nvPr>
        </p:nvSpPr>
        <p:spPr/>
        <p:txBody>
          <a:bodyPr/>
          <a:lstStyle/>
          <a:p>
            <a:fld id="{DC34D593-1652-4EF8-A601-D46850590469}" type="slidenum">
              <a:rPr lang="en-US" smtClean="0"/>
              <a:t>17</a:t>
            </a:fld>
            <a:endParaRPr lang="en-US"/>
          </a:p>
        </p:txBody>
      </p:sp>
      <p:pic>
        <p:nvPicPr>
          <p:cNvPr id="5" name="Picture 4">
            <a:extLst>
              <a:ext uri="{FF2B5EF4-FFF2-40B4-BE49-F238E27FC236}">
                <a16:creationId xmlns:a16="http://schemas.microsoft.com/office/drawing/2014/main" id="{A72B00F2-B4EB-44A8-9DEC-5E4DF5C5A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 y="1926679"/>
            <a:ext cx="12368980" cy="3048443"/>
          </a:xfrm>
          <a:prstGeom prst="rect">
            <a:avLst/>
          </a:prstGeom>
          <a:ln w="57150">
            <a:solidFill>
              <a:schemeClr val="accent4"/>
            </a:solidFill>
          </a:ln>
          <a:effectLst>
            <a:outerShdw blurRad="50800" dist="38100" dir="5400000" algn="t" rotWithShape="0">
              <a:prstClr val="black">
                <a:alpha val="40000"/>
              </a:prstClr>
            </a:outerShdw>
          </a:effectLst>
        </p:spPr>
      </p:pic>
      <p:sp>
        <p:nvSpPr>
          <p:cNvPr id="4" name="Date Placeholder 3"/>
          <p:cNvSpPr>
            <a:spLocks noGrp="1"/>
          </p:cNvSpPr>
          <p:nvPr>
            <p:ph type="dt" sz="half" idx="10"/>
          </p:nvPr>
        </p:nvSpPr>
        <p:spPr/>
        <p:txBody>
          <a:bodyPr/>
          <a:lstStyle/>
          <a:p>
            <a:r>
              <a:rPr lang="en-US" smtClean="0"/>
              <a:t>Checkpoint 1 (20220715)</a:t>
            </a:r>
            <a:endParaRPr lang="en-US"/>
          </a:p>
        </p:txBody>
      </p:sp>
    </p:spTree>
    <p:extLst>
      <p:ext uri="{BB962C8B-B14F-4D97-AF65-F5344CB8AC3E}">
        <p14:creationId xmlns:p14="http://schemas.microsoft.com/office/powerpoint/2010/main" val="7335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1BE90-0AF8-43CB-8B51-2BFD4B8073C6}"/>
              </a:ext>
            </a:extLst>
          </p:cNvPr>
          <p:cNvSpPr>
            <a:spLocks noGrp="1"/>
          </p:cNvSpPr>
          <p:nvPr>
            <p:ph type="title"/>
          </p:nvPr>
        </p:nvSpPr>
        <p:spPr/>
        <p:txBody>
          <a:bodyPr/>
          <a:lstStyle/>
          <a:p>
            <a:r>
              <a:rPr lang="en-US" dirty="0"/>
              <a:t>Next steps…</a:t>
            </a:r>
          </a:p>
        </p:txBody>
      </p:sp>
      <p:sp>
        <p:nvSpPr>
          <p:cNvPr id="3" name="Slide Number Placeholder 2">
            <a:extLst>
              <a:ext uri="{FF2B5EF4-FFF2-40B4-BE49-F238E27FC236}">
                <a16:creationId xmlns:a16="http://schemas.microsoft.com/office/drawing/2014/main" id="{79B62B48-3DA7-43C7-B535-4B59F6DB1142}"/>
              </a:ext>
            </a:extLst>
          </p:cNvPr>
          <p:cNvSpPr>
            <a:spLocks noGrp="1"/>
          </p:cNvSpPr>
          <p:nvPr>
            <p:ph type="sldNum" sz="quarter" idx="12"/>
          </p:nvPr>
        </p:nvSpPr>
        <p:spPr/>
        <p:txBody>
          <a:bodyPr/>
          <a:lstStyle/>
          <a:p>
            <a:fld id="{DC34D593-1652-4EF8-A601-D46850590469}" type="slidenum">
              <a:rPr lang="en-US" smtClean="0"/>
              <a:t>18</a:t>
            </a:fld>
            <a:endParaRPr lang="en-US"/>
          </a:p>
        </p:txBody>
      </p:sp>
      <p:pic>
        <p:nvPicPr>
          <p:cNvPr id="5" name="Graphic 4" descr="Shoe footprints">
            <a:extLst>
              <a:ext uri="{FF2B5EF4-FFF2-40B4-BE49-F238E27FC236}">
                <a16:creationId xmlns:a16="http://schemas.microsoft.com/office/drawing/2014/main" id="{0BA363B6-E519-4F1D-A966-59CBC06141A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3126219">
            <a:off x="8646213" y="5741763"/>
            <a:ext cx="914400" cy="914400"/>
          </a:xfrm>
          <a:prstGeom prst="rect">
            <a:avLst/>
          </a:prstGeom>
        </p:spPr>
      </p:pic>
      <p:pic>
        <p:nvPicPr>
          <p:cNvPr id="6" name="Graphic 5" descr="Shoe footprints">
            <a:extLst>
              <a:ext uri="{FF2B5EF4-FFF2-40B4-BE49-F238E27FC236}">
                <a16:creationId xmlns:a16="http://schemas.microsoft.com/office/drawing/2014/main" id="{073C1CBE-002F-4D08-8F64-796FC8504BE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2804007">
            <a:off x="9622386" y="5100146"/>
            <a:ext cx="914400" cy="914400"/>
          </a:xfrm>
          <a:prstGeom prst="rect">
            <a:avLst/>
          </a:prstGeom>
        </p:spPr>
      </p:pic>
      <p:pic>
        <p:nvPicPr>
          <p:cNvPr id="7" name="Graphic 6" descr="Shoe footprints">
            <a:extLst>
              <a:ext uri="{FF2B5EF4-FFF2-40B4-BE49-F238E27FC236}">
                <a16:creationId xmlns:a16="http://schemas.microsoft.com/office/drawing/2014/main" id="{FB959C47-04D9-4E7B-8BDD-3C75A8DFDDA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2048226">
            <a:off x="10268668" y="4056985"/>
            <a:ext cx="914400" cy="914400"/>
          </a:xfrm>
          <a:prstGeom prst="rect">
            <a:avLst/>
          </a:prstGeom>
        </p:spPr>
      </p:pic>
      <p:pic>
        <p:nvPicPr>
          <p:cNvPr id="8" name="Graphic 7" descr="Shoe footprints">
            <a:extLst>
              <a:ext uri="{FF2B5EF4-FFF2-40B4-BE49-F238E27FC236}">
                <a16:creationId xmlns:a16="http://schemas.microsoft.com/office/drawing/2014/main" id="{61D3BC54-8496-457D-A782-3F9823121B8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172678">
            <a:off x="10718045" y="2886591"/>
            <a:ext cx="914400" cy="914400"/>
          </a:xfrm>
          <a:prstGeom prst="rect">
            <a:avLst/>
          </a:prstGeom>
        </p:spPr>
      </p:pic>
      <p:pic>
        <p:nvPicPr>
          <p:cNvPr id="9" name="Graphic 8" descr="Shoe footprints">
            <a:extLst>
              <a:ext uri="{FF2B5EF4-FFF2-40B4-BE49-F238E27FC236}">
                <a16:creationId xmlns:a16="http://schemas.microsoft.com/office/drawing/2014/main" id="{D4627D88-76CD-42F6-A5DD-25C181A96F3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020350">
            <a:off x="11196645" y="1750223"/>
            <a:ext cx="914400" cy="914400"/>
          </a:xfrm>
          <a:prstGeom prst="rect">
            <a:avLst/>
          </a:prstGeom>
        </p:spPr>
      </p:pic>
      <p:sp>
        <p:nvSpPr>
          <p:cNvPr id="10" name="TextBox 9">
            <a:extLst>
              <a:ext uri="{FF2B5EF4-FFF2-40B4-BE49-F238E27FC236}">
                <a16:creationId xmlns:a16="http://schemas.microsoft.com/office/drawing/2014/main" id="{ECEE65B2-750C-4E69-A126-0E6B7C3FEEEE}"/>
              </a:ext>
            </a:extLst>
          </p:cNvPr>
          <p:cNvSpPr txBox="1"/>
          <p:nvPr/>
        </p:nvSpPr>
        <p:spPr>
          <a:xfrm>
            <a:off x="2319612" y="1923037"/>
            <a:ext cx="6894726" cy="1200329"/>
          </a:xfrm>
          <a:prstGeom prst="rect">
            <a:avLst/>
          </a:prstGeom>
          <a:noFill/>
        </p:spPr>
        <p:txBody>
          <a:bodyPr wrap="square" rtlCol="0">
            <a:spAutoFit/>
          </a:bodyPr>
          <a:lstStyle/>
          <a:p>
            <a:r>
              <a:rPr lang="en-US" sz="2400" dirty="0">
                <a:solidFill>
                  <a:schemeClr val="tx2">
                    <a:lumMod val="10000"/>
                    <a:lumOff val="90000"/>
                  </a:schemeClr>
                </a:solidFill>
              </a:rPr>
              <a:t>Complete the </a:t>
            </a:r>
            <a:r>
              <a:rPr lang="en-US" sz="2400" b="1" dirty="0">
                <a:solidFill>
                  <a:schemeClr val="accent4"/>
                </a:solidFill>
              </a:rPr>
              <a:t>Checkpoint 1 </a:t>
            </a:r>
            <a:r>
              <a:rPr lang="en-US" sz="2400" b="1" dirty="0" smtClean="0">
                <a:solidFill>
                  <a:schemeClr val="accent4"/>
                </a:solidFill>
              </a:rPr>
              <a:t>Assignment </a:t>
            </a:r>
            <a:r>
              <a:rPr lang="en-US" sz="2400" dirty="0" smtClean="0">
                <a:solidFill>
                  <a:schemeClr val="tx2">
                    <a:lumMod val="10000"/>
                    <a:lumOff val="90000"/>
                  </a:schemeClr>
                </a:solidFill>
              </a:rPr>
              <a:t>as soon as possible following </a:t>
            </a:r>
            <a:r>
              <a:rPr lang="en-US" sz="2400" dirty="0">
                <a:solidFill>
                  <a:schemeClr val="tx2">
                    <a:lumMod val="10000"/>
                    <a:lumOff val="90000"/>
                  </a:schemeClr>
                </a:solidFill>
              </a:rPr>
              <a:t>this </a:t>
            </a:r>
            <a:r>
              <a:rPr lang="en-US" sz="2400" dirty="0" smtClean="0">
                <a:solidFill>
                  <a:schemeClr val="tx2">
                    <a:lumMod val="10000"/>
                    <a:lumOff val="90000"/>
                  </a:schemeClr>
                </a:solidFill>
              </a:rPr>
              <a:t>session </a:t>
            </a:r>
            <a:r>
              <a:rPr lang="en-US" sz="2400" dirty="0">
                <a:solidFill>
                  <a:schemeClr val="tx2">
                    <a:lumMod val="10000"/>
                    <a:lumOff val="90000"/>
                  </a:schemeClr>
                </a:solidFill>
              </a:rPr>
              <a:t>so you can be approved to move on in the e-learning!</a:t>
            </a:r>
          </a:p>
        </p:txBody>
      </p:sp>
      <p:sp>
        <p:nvSpPr>
          <p:cNvPr id="11" name="TextBox 10">
            <a:extLst>
              <a:ext uri="{FF2B5EF4-FFF2-40B4-BE49-F238E27FC236}">
                <a16:creationId xmlns:a16="http://schemas.microsoft.com/office/drawing/2014/main" id="{556AC4C7-3CD1-4182-99D1-A1DAB6EB0D16}"/>
              </a:ext>
            </a:extLst>
          </p:cNvPr>
          <p:cNvSpPr txBox="1"/>
          <p:nvPr/>
        </p:nvSpPr>
        <p:spPr>
          <a:xfrm>
            <a:off x="2300532" y="3588186"/>
            <a:ext cx="6894726" cy="1569660"/>
          </a:xfrm>
          <a:prstGeom prst="rect">
            <a:avLst/>
          </a:prstGeom>
          <a:noFill/>
        </p:spPr>
        <p:txBody>
          <a:bodyPr wrap="square" rtlCol="0">
            <a:spAutoFit/>
          </a:bodyPr>
          <a:lstStyle/>
          <a:p>
            <a:r>
              <a:rPr lang="en-US" sz="2400" dirty="0" smtClean="0">
                <a:solidFill>
                  <a:schemeClr val="tx2">
                    <a:lumMod val="10000"/>
                    <a:lumOff val="90000"/>
                  </a:schemeClr>
                </a:solidFill>
              </a:rPr>
              <a:t>It is strongly recommended to complete all </a:t>
            </a:r>
            <a:r>
              <a:rPr lang="en-US" sz="2400" dirty="0">
                <a:solidFill>
                  <a:schemeClr val="tx2">
                    <a:lumMod val="10000"/>
                    <a:lumOff val="90000"/>
                  </a:schemeClr>
                </a:solidFill>
              </a:rPr>
              <a:t>of the Learning Block 2 e-learning segments and assignments </a:t>
            </a:r>
            <a:r>
              <a:rPr lang="en-US" sz="2400" b="1" dirty="0">
                <a:solidFill>
                  <a:srgbClr val="F9A52B"/>
                </a:solidFill>
              </a:rPr>
              <a:t>BEFORE</a:t>
            </a:r>
            <a:r>
              <a:rPr lang="en-US" sz="2400" dirty="0">
                <a:solidFill>
                  <a:schemeClr val="tx2">
                    <a:lumMod val="10000"/>
                    <a:lumOff val="90000"/>
                  </a:schemeClr>
                </a:solidFill>
              </a:rPr>
              <a:t> </a:t>
            </a:r>
            <a:r>
              <a:rPr lang="en-US" sz="2400" dirty="0" smtClean="0">
                <a:solidFill>
                  <a:schemeClr val="tx2">
                    <a:lumMod val="10000"/>
                    <a:lumOff val="90000"/>
                  </a:schemeClr>
                </a:solidFill>
              </a:rPr>
              <a:t>the virtual </a:t>
            </a:r>
            <a:r>
              <a:rPr lang="en-US" sz="2400" dirty="0">
                <a:solidFill>
                  <a:schemeClr val="tx2">
                    <a:lumMod val="10000"/>
                    <a:lumOff val="90000"/>
                  </a:schemeClr>
                </a:solidFill>
              </a:rPr>
              <a:t>Checkpoint </a:t>
            </a:r>
            <a:r>
              <a:rPr lang="en-US" sz="2400" dirty="0" smtClean="0">
                <a:solidFill>
                  <a:schemeClr val="tx2">
                    <a:lumMod val="10000"/>
                    <a:lumOff val="90000"/>
                  </a:schemeClr>
                </a:solidFill>
              </a:rPr>
              <a:t>2 session</a:t>
            </a:r>
            <a:r>
              <a:rPr lang="en-US" sz="2400" dirty="0">
                <a:solidFill>
                  <a:schemeClr val="tx2">
                    <a:lumMod val="10000"/>
                    <a:lumOff val="90000"/>
                  </a:schemeClr>
                </a:solidFill>
              </a:rPr>
              <a:t>.</a:t>
            </a:r>
          </a:p>
        </p:txBody>
      </p:sp>
      <p:pic>
        <p:nvPicPr>
          <p:cNvPr id="13" name="Graphic 12" descr="Arrow Slight curve">
            <a:extLst>
              <a:ext uri="{FF2B5EF4-FFF2-40B4-BE49-F238E27FC236}">
                <a16:creationId xmlns:a16="http://schemas.microsoft.com/office/drawing/2014/main" id="{C3414130-F127-4E14-9F38-4AAD185445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46920" y="1689040"/>
            <a:ext cx="1359877" cy="1359877"/>
          </a:xfrm>
          <a:prstGeom prst="rect">
            <a:avLst/>
          </a:prstGeom>
        </p:spPr>
      </p:pic>
      <p:pic>
        <p:nvPicPr>
          <p:cNvPr id="14" name="Graphic 13" descr="Arrow Slight curve">
            <a:extLst>
              <a:ext uri="{FF2B5EF4-FFF2-40B4-BE49-F238E27FC236}">
                <a16:creationId xmlns:a16="http://schemas.microsoft.com/office/drawing/2014/main" id="{C3429AD1-F5C9-4C6B-94EB-4627683974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46919" y="3267248"/>
            <a:ext cx="1359877" cy="1359877"/>
          </a:xfrm>
          <a:prstGeom prst="rect">
            <a:avLst/>
          </a:prstGeom>
        </p:spPr>
      </p:pic>
      <p:pic>
        <p:nvPicPr>
          <p:cNvPr id="16" name="Graphic 15" descr="Lightbulb and gear">
            <a:extLst>
              <a:ext uri="{FF2B5EF4-FFF2-40B4-BE49-F238E27FC236}">
                <a16:creationId xmlns:a16="http://schemas.microsoft.com/office/drawing/2014/main" id="{5488A268-9023-4B36-9F90-13CF2DCF9B4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2206796" y="5479196"/>
            <a:ext cx="914400" cy="914400"/>
          </a:xfrm>
          <a:prstGeom prst="rect">
            <a:avLst/>
          </a:prstGeom>
        </p:spPr>
      </p:pic>
      <p:sp>
        <p:nvSpPr>
          <p:cNvPr id="17" name="TextBox 16">
            <a:extLst>
              <a:ext uri="{FF2B5EF4-FFF2-40B4-BE49-F238E27FC236}">
                <a16:creationId xmlns:a16="http://schemas.microsoft.com/office/drawing/2014/main" id="{A5764D82-35ED-434E-AB1E-26602A65ADB2}"/>
              </a:ext>
            </a:extLst>
          </p:cNvPr>
          <p:cNvSpPr txBox="1"/>
          <p:nvPr/>
        </p:nvSpPr>
        <p:spPr>
          <a:xfrm>
            <a:off x="3224897" y="5624054"/>
            <a:ext cx="4256059" cy="646331"/>
          </a:xfrm>
          <a:prstGeom prst="rect">
            <a:avLst/>
          </a:prstGeom>
          <a:noFill/>
        </p:spPr>
        <p:txBody>
          <a:bodyPr wrap="square" rtlCol="0">
            <a:spAutoFit/>
          </a:bodyPr>
          <a:lstStyle/>
          <a:p>
            <a:r>
              <a:rPr lang="en-US" dirty="0">
                <a:solidFill>
                  <a:srgbClr val="6DCFF6"/>
                </a:solidFill>
              </a:rPr>
              <a:t>Remember to use your Learning Block 2 Checklist to help you stay on </a:t>
            </a:r>
            <a:r>
              <a:rPr lang="en-US" dirty="0" smtClean="0">
                <a:solidFill>
                  <a:srgbClr val="6DCFF6"/>
                </a:solidFill>
              </a:rPr>
              <a:t>track.</a:t>
            </a:r>
            <a:endParaRPr lang="en-US" dirty="0">
              <a:solidFill>
                <a:srgbClr val="6DCFF6"/>
              </a:solidFill>
            </a:endParaRPr>
          </a:p>
        </p:txBody>
      </p:sp>
      <p:sp>
        <p:nvSpPr>
          <p:cNvPr id="4" name="Date Placeholder 3"/>
          <p:cNvSpPr>
            <a:spLocks noGrp="1"/>
          </p:cNvSpPr>
          <p:nvPr>
            <p:ph type="dt" sz="half" idx="10"/>
          </p:nvPr>
        </p:nvSpPr>
        <p:spPr/>
        <p:txBody>
          <a:bodyPr/>
          <a:lstStyle/>
          <a:p>
            <a:r>
              <a:rPr lang="en-US" smtClean="0"/>
              <a:t>Checkpoint 1 (20220715)</a:t>
            </a:r>
            <a:endParaRPr lang="en-US"/>
          </a:p>
        </p:txBody>
      </p:sp>
    </p:spTree>
    <p:extLst>
      <p:ext uri="{BB962C8B-B14F-4D97-AF65-F5344CB8AC3E}">
        <p14:creationId xmlns:p14="http://schemas.microsoft.com/office/powerpoint/2010/main" val="375972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B5BB-28D9-4C04-8C4E-7E517706A5F0}"/>
              </a:ext>
            </a:extLst>
          </p:cNvPr>
          <p:cNvSpPr>
            <a:spLocks noGrp="1"/>
          </p:cNvSpPr>
          <p:nvPr>
            <p:ph type="title"/>
          </p:nvPr>
        </p:nvSpPr>
        <p:spPr/>
        <p:txBody>
          <a:bodyPr>
            <a:normAutofit/>
          </a:bodyPr>
          <a:lstStyle/>
          <a:p>
            <a:r>
              <a:rPr lang="en-US" sz="4000" dirty="0"/>
              <a:t>How did it go?</a:t>
            </a:r>
          </a:p>
        </p:txBody>
      </p:sp>
      <p:sp>
        <p:nvSpPr>
          <p:cNvPr id="3" name="Slide Number Placeholder 2">
            <a:extLst>
              <a:ext uri="{FF2B5EF4-FFF2-40B4-BE49-F238E27FC236}">
                <a16:creationId xmlns:a16="http://schemas.microsoft.com/office/drawing/2014/main" id="{A2E0C6DC-E6CB-4C7B-8E06-922B38B9A69C}"/>
              </a:ext>
            </a:extLst>
          </p:cNvPr>
          <p:cNvSpPr>
            <a:spLocks noGrp="1"/>
          </p:cNvSpPr>
          <p:nvPr>
            <p:ph type="sldNum" sz="quarter" idx="12"/>
          </p:nvPr>
        </p:nvSpPr>
        <p:spPr/>
        <p:txBody>
          <a:bodyPr/>
          <a:lstStyle/>
          <a:p>
            <a:fld id="{DC34D593-1652-4EF8-A601-D46850590469}" type="slidenum">
              <a:rPr lang="en-US" smtClean="0"/>
              <a:t>2</a:t>
            </a:fld>
            <a:endParaRPr lang="en-US"/>
          </a:p>
        </p:txBody>
      </p:sp>
      <p:sp>
        <p:nvSpPr>
          <p:cNvPr id="6" name="TextBox 5">
            <a:extLst>
              <a:ext uri="{FF2B5EF4-FFF2-40B4-BE49-F238E27FC236}">
                <a16:creationId xmlns:a16="http://schemas.microsoft.com/office/drawing/2014/main" id="{5A4A3A9E-F1CC-4164-8201-6D597D581066}"/>
              </a:ext>
            </a:extLst>
          </p:cNvPr>
          <p:cNvSpPr txBox="1"/>
          <p:nvPr/>
        </p:nvSpPr>
        <p:spPr>
          <a:xfrm>
            <a:off x="838200" y="1497334"/>
            <a:ext cx="4788309" cy="4278094"/>
          </a:xfrm>
          <a:prstGeom prst="rect">
            <a:avLst/>
          </a:prstGeom>
          <a:noFill/>
        </p:spPr>
        <p:txBody>
          <a:bodyPr wrap="square" rtlCol="0">
            <a:spAutoFit/>
          </a:bodyPr>
          <a:lstStyle/>
          <a:p>
            <a:pPr marL="234950" indent="-234950">
              <a:buFont typeface="Arial" panose="020B0604020202020204" pitchFamily="34" charset="0"/>
              <a:buChar char="•"/>
            </a:pPr>
            <a:r>
              <a:rPr lang="en-US" sz="2800" dirty="0">
                <a:solidFill>
                  <a:schemeClr val="accent3">
                    <a:lumMod val="40000"/>
                    <a:lumOff val="60000"/>
                  </a:schemeClr>
                </a:solidFill>
              </a:rPr>
              <a:t>How do you think you did with your first installation?</a:t>
            </a:r>
          </a:p>
          <a:p>
            <a:pPr marL="234950" indent="-234950">
              <a:spcBef>
                <a:spcPts val="1200"/>
              </a:spcBef>
              <a:buFont typeface="Arial" panose="020B0604020202020204" pitchFamily="34" charset="0"/>
              <a:buChar char="•"/>
            </a:pPr>
            <a:r>
              <a:rPr lang="en-US" sz="2800" dirty="0">
                <a:solidFill>
                  <a:srgbClr val="D7DF23"/>
                </a:solidFill>
              </a:rPr>
              <a:t>What do you expect to learn in class to help you build your skills in car seat installation?</a:t>
            </a:r>
          </a:p>
          <a:p>
            <a:pPr marL="234950" indent="-234950">
              <a:spcBef>
                <a:spcPts val="1200"/>
              </a:spcBef>
              <a:buFont typeface="Arial" panose="020B0604020202020204" pitchFamily="34" charset="0"/>
              <a:buChar char="•"/>
            </a:pPr>
            <a:r>
              <a:rPr lang="en-US" sz="2800" dirty="0">
                <a:solidFill>
                  <a:srgbClr val="F9A52B"/>
                </a:solidFill>
              </a:rPr>
              <a:t>How does this exercise help you empathize with a caregiver?</a:t>
            </a:r>
          </a:p>
        </p:txBody>
      </p:sp>
      <p:pic>
        <p:nvPicPr>
          <p:cNvPr id="8" name="Picture 7">
            <a:extLst>
              <a:ext uri="{FF2B5EF4-FFF2-40B4-BE49-F238E27FC236}">
                <a16:creationId xmlns:a16="http://schemas.microsoft.com/office/drawing/2014/main" id="{A5150DC6-B2C1-4687-8EFA-14A5158CC93C}"/>
              </a:ext>
            </a:extLst>
          </p:cNvPr>
          <p:cNvPicPr>
            <a:picLocks noChangeAspect="1"/>
          </p:cNvPicPr>
          <p:nvPr/>
        </p:nvPicPr>
        <p:blipFill>
          <a:blip r:embed="rId3"/>
          <a:stretch>
            <a:fillRect/>
          </a:stretch>
        </p:blipFill>
        <p:spPr>
          <a:xfrm>
            <a:off x="6881287" y="685562"/>
            <a:ext cx="3657917" cy="548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Date Placeholder 3"/>
          <p:cNvSpPr>
            <a:spLocks noGrp="1"/>
          </p:cNvSpPr>
          <p:nvPr>
            <p:ph type="dt" sz="half" idx="10"/>
          </p:nvPr>
        </p:nvSpPr>
        <p:spPr/>
        <p:txBody>
          <a:bodyPr/>
          <a:lstStyle/>
          <a:p>
            <a:r>
              <a:rPr lang="en-US" smtClean="0"/>
              <a:t>Checkpoint 1 (20220715)</a:t>
            </a:r>
            <a:endParaRPr lang="en-US"/>
          </a:p>
        </p:txBody>
      </p:sp>
    </p:spTree>
    <p:extLst>
      <p:ext uri="{BB962C8B-B14F-4D97-AF65-F5344CB8AC3E}">
        <p14:creationId xmlns:p14="http://schemas.microsoft.com/office/powerpoint/2010/main" val="344603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99F27B-DD83-4475-AA9B-8A17EDA58C9A}"/>
              </a:ext>
            </a:extLst>
          </p:cNvPr>
          <p:cNvSpPr>
            <a:spLocks noGrp="1"/>
          </p:cNvSpPr>
          <p:nvPr>
            <p:ph type="sldNum" sz="quarter" idx="12"/>
          </p:nvPr>
        </p:nvSpPr>
        <p:spPr/>
        <p:txBody>
          <a:bodyPr/>
          <a:lstStyle/>
          <a:p>
            <a:fld id="{DC34D593-1652-4EF8-A601-D46850590469}" type="slidenum">
              <a:rPr lang="en-US" smtClean="0"/>
              <a:t>3</a:t>
            </a:fld>
            <a:endParaRPr lang="en-US"/>
          </a:p>
        </p:txBody>
      </p:sp>
      <p:pic>
        <p:nvPicPr>
          <p:cNvPr id="4" name="Picture 3">
            <a:extLst>
              <a:ext uri="{FF2B5EF4-FFF2-40B4-BE49-F238E27FC236}">
                <a16:creationId xmlns:a16="http://schemas.microsoft.com/office/drawing/2014/main" id="{EFE6AA5E-BDFE-4FBC-8635-E4E7CB37BF5E}"/>
              </a:ext>
            </a:extLst>
          </p:cNvPr>
          <p:cNvPicPr>
            <a:picLocks noChangeAspect="1"/>
          </p:cNvPicPr>
          <p:nvPr/>
        </p:nvPicPr>
        <p:blipFill>
          <a:blip r:embed="rId3"/>
          <a:stretch>
            <a:fillRect/>
          </a:stretch>
        </p:blipFill>
        <p:spPr>
          <a:xfrm>
            <a:off x="6658707" y="416364"/>
            <a:ext cx="4108139" cy="6025271"/>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E7AF0FCB-62C8-4F27-B65F-A1491BA6775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44756" y="416364"/>
            <a:ext cx="994128" cy="1279111"/>
          </a:xfrm>
          <a:prstGeom prst="rect">
            <a:avLst/>
          </a:prstGeom>
          <a:ln>
            <a:solidFill>
              <a:schemeClr val="bg1">
                <a:lumMod val="65000"/>
              </a:schemeClr>
            </a:solidFill>
          </a:ln>
        </p:spPr>
      </p:pic>
      <p:sp>
        <p:nvSpPr>
          <p:cNvPr id="6" name="Title 1">
            <a:extLst>
              <a:ext uri="{FF2B5EF4-FFF2-40B4-BE49-F238E27FC236}">
                <a16:creationId xmlns:a16="http://schemas.microsoft.com/office/drawing/2014/main" id="{48F2C04A-30BE-4637-B790-1CA45A78ADB9}"/>
              </a:ext>
            </a:extLst>
          </p:cNvPr>
          <p:cNvSpPr txBox="1">
            <a:spLocks/>
          </p:cNvSpPr>
          <p:nvPr/>
        </p:nvSpPr>
        <p:spPr>
          <a:xfrm>
            <a:off x="835332" y="491947"/>
            <a:ext cx="4177785" cy="1418915"/>
          </a:xfrm>
          <a:prstGeom prst="rect">
            <a:avLst/>
          </a:prstGeom>
        </p:spPr>
        <p:txBody>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en-US" sz="4000" dirty="0"/>
              <a:t>Putting it All </a:t>
            </a:r>
            <a:r>
              <a:rPr lang="en-US" sz="4000" dirty="0" smtClean="0"/>
              <a:t>Together – </a:t>
            </a:r>
          </a:p>
          <a:p>
            <a:r>
              <a:rPr lang="en-US" sz="4000" dirty="0" smtClean="0"/>
              <a:t>What Locks the Seat Belt</a:t>
            </a:r>
            <a:endParaRPr lang="en-US" sz="4000" dirty="0"/>
          </a:p>
        </p:txBody>
      </p:sp>
      <p:sp>
        <p:nvSpPr>
          <p:cNvPr id="7" name="TextBox 6">
            <a:extLst>
              <a:ext uri="{FF2B5EF4-FFF2-40B4-BE49-F238E27FC236}">
                <a16:creationId xmlns:a16="http://schemas.microsoft.com/office/drawing/2014/main" id="{93B9A741-2B7E-440C-AAA4-B6CCF308B8B1}"/>
              </a:ext>
            </a:extLst>
          </p:cNvPr>
          <p:cNvSpPr txBox="1"/>
          <p:nvPr/>
        </p:nvSpPr>
        <p:spPr>
          <a:xfrm>
            <a:off x="5444757" y="1723300"/>
            <a:ext cx="994128" cy="307777"/>
          </a:xfrm>
          <a:prstGeom prst="rect">
            <a:avLst/>
          </a:prstGeom>
          <a:noFill/>
        </p:spPr>
        <p:txBody>
          <a:bodyPr wrap="square" rtlCol="0">
            <a:spAutoFit/>
          </a:bodyPr>
          <a:lstStyle/>
          <a:p>
            <a:pPr algn="ctr"/>
            <a:r>
              <a:rPr lang="en-US" sz="1400" b="1" dirty="0" smtClean="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rPr>
              <a:t>TG 4-19</a:t>
            </a:r>
            <a:endParaRPr lang="en-US" sz="1400" b="1" dirty="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8" name="TextBox 7">
            <a:extLst>
              <a:ext uri="{FF2B5EF4-FFF2-40B4-BE49-F238E27FC236}">
                <a16:creationId xmlns:a16="http://schemas.microsoft.com/office/drawing/2014/main" id="{4853E59F-F7DE-4369-9CF7-2F85DEFBBFBF}"/>
              </a:ext>
            </a:extLst>
          </p:cNvPr>
          <p:cNvSpPr txBox="1"/>
          <p:nvPr/>
        </p:nvSpPr>
        <p:spPr>
          <a:xfrm>
            <a:off x="835332" y="2914357"/>
            <a:ext cx="2919046" cy="3200876"/>
          </a:xfrm>
          <a:prstGeom prst="rect">
            <a:avLst/>
          </a:prstGeom>
          <a:noFill/>
        </p:spPr>
        <p:txBody>
          <a:bodyPr wrap="square" rtlCol="0">
            <a:spAutoFit/>
          </a:bodyPr>
          <a:lstStyle/>
          <a:p>
            <a:r>
              <a:rPr lang="en-US" sz="2400" dirty="0">
                <a:solidFill>
                  <a:schemeClr val="accent3"/>
                </a:solidFill>
              </a:rPr>
              <a:t>Learn to use this flow chart! </a:t>
            </a:r>
          </a:p>
          <a:p>
            <a:pPr>
              <a:spcBef>
                <a:spcPts val="1200"/>
              </a:spcBef>
            </a:pPr>
            <a:r>
              <a:rPr lang="en-US" sz="2400" dirty="0">
                <a:solidFill>
                  <a:srgbClr val="F9A52B"/>
                </a:solidFill>
              </a:rPr>
              <a:t>It guides you through the process of assessing lockability in a seating position in a vehicle.</a:t>
            </a:r>
          </a:p>
        </p:txBody>
      </p:sp>
      <p:sp>
        <p:nvSpPr>
          <p:cNvPr id="3" name="Date Placeholder 2"/>
          <p:cNvSpPr>
            <a:spLocks noGrp="1"/>
          </p:cNvSpPr>
          <p:nvPr>
            <p:ph type="dt" sz="half" idx="10"/>
          </p:nvPr>
        </p:nvSpPr>
        <p:spPr/>
        <p:txBody>
          <a:bodyPr/>
          <a:lstStyle/>
          <a:p>
            <a:r>
              <a:rPr lang="en-US" smtClean="0"/>
              <a:t>Checkpoint 1 (20220715)</a:t>
            </a:r>
            <a:endParaRPr lang="en-US"/>
          </a:p>
        </p:txBody>
      </p:sp>
    </p:spTree>
    <p:extLst>
      <p:ext uri="{BB962C8B-B14F-4D97-AF65-F5344CB8AC3E}">
        <p14:creationId xmlns:p14="http://schemas.microsoft.com/office/powerpoint/2010/main" val="2430622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EBC3F0-97B8-4689-B722-5D954B70129F}"/>
              </a:ext>
            </a:extLst>
          </p:cNvPr>
          <p:cNvSpPr>
            <a:spLocks noGrp="1"/>
          </p:cNvSpPr>
          <p:nvPr>
            <p:ph type="sldNum" sz="quarter" idx="12"/>
          </p:nvPr>
        </p:nvSpPr>
        <p:spPr/>
        <p:txBody>
          <a:bodyPr/>
          <a:lstStyle/>
          <a:p>
            <a:fld id="{DC34D593-1652-4EF8-A601-D46850590469}" type="slidenum">
              <a:rPr lang="en-US" smtClean="0"/>
              <a:t>4</a:t>
            </a:fld>
            <a:endParaRPr lang="en-US"/>
          </a:p>
        </p:txBody>
      </p:sp>
      <p:sp>
        <p:nvSpPr>
          <p:cNvPr id="3" name="Content Placeholder 2">
            <a:extLst>
              <a:ext uri="{FF2B5EF4-FFF2-40B4-BE49-F238E27FC236}">
                <a16:creationId xmlns:a16="http://schemas.microsoft.com/office/drawing/2014/main" id="{A9E9F7BE-5E16-4257-9F63-BADC66434704}"/>
              </a:ext>
            </a:extLst>
          </p:cNvPr>
          <p:cNvSpPr>
            <a:spLocks noGrp="1"/>
          </p:cNvSpPr>
          <p:nvPr>
            <p:ph idx="4294967295"/>
          </p:nvPr>
        </p:nvSpPr>
        <p:spPr>
          <a:xfrm>
            <a:off x="2328399" y="775219"/>
            <a:ext cx="3334605" cy="4351338"/>
          </a:xfrm>
        </p:spPr>
        <p:txBody>
          <a:bodyPr>
            <a:noAutofit/>
          </a:bodyPr>
          <a:lstStyle/>
          <a:p>
            <a:pPr marL="0" indent="0">
              <a:lnSpc>
                <a:spcPct val="100000"/>
              </a:lnSpc>
              <a:buNone/>
            </a:pPr>
            <a:r>
              <a:rPr lang="en-US" sz="2400" dirty="0"/>
              <a:t>Using the </a:t>
            </a:r>
            <a:r>
              <a:rPr lang="en-US" sz="2400" b="1" dirty="0">
                <a:solidFill>
                  <a:schemeClr val="accent4"/>
                </a:solidFill>
              </a:rPr>
              <a:t>What Locks the Seat Belt Flow Chart</a:t>
            </a:r>
            <a:r>
              <a:rPr lang="en-US" sz="2400" dirty="0">
                <a:solidFill>
                  <a:schemeClr val="accent4"/>
                </a:solidFill>
              </a:rPr>
              <a:t> </a:t>
            </a:r>
            <a:r>
              <a:rPr lang="en-US" sz="2400" dirty="0"/>
              <a:t>in the Technician Guide, Steps 1–3:</a:t>
            </a:r>
          </a:p>
          <a:p>
            <a:pPr>
              <a:lnSpc>
                <a:spcPct val="100000"/>
              </a:lnSpc>
            </a:pPr>
            <a:r>
              <a:rPr lang="en-US" sz="2400" dirty="0"/>
              <a:t>Practice explaining retractors.</a:t>
            </a:r>
          </a:p>
          <a:p>
            <a:pPr>
              <a:lnSpc>
                <a:spcPct val="100000"/>
              </a:lnSpc>
            </a:pPr>
            <a:r>
              <a:rPr lang="en-US" sz="2400" dirty="0"/>
              <a:t>Focus on how to test for lockability.</a:t>
            </a:r>
          </a:p>
        </p:txBody>
      </p:sp>
      <p:pic>
        <p:nvPicPr>
          <p:cNvPr id="6" name="Picture 5">
            <a:extLst>
              <a:ext uri="{FF2B5EF4-FFF2-40B4-BE49-F238E27FC236}">
                <a16:creationId xmlns:a16="http://schemas.microsoft.com/office/drawing/2014/main" id="{9E74B424-E6A1-4631-B3B8-40BEEEB742F6}"/>
              </a:ext>
            </a:extLst>
          </p:cNvPr>
          <p:cNvPicPr>
            <a:picLocks noChangeAspect="1"/>
          </p:cNvPicPr>
          <p:nvPr/>
        </p:nvPicPr>
        <p:blipFill>
          <a:blip r:embed="rId3"/>
          <a:stretch>
            <a:fillRect/>
          </a:stretch>
        </p:blipFill>
        <p:spPr>
          <a:xfrm>
            <a:off x="5914911" y="775219"/>
            <a:ext cx="5766515" cy="5307562"/>
          </a:xfrm>
          <a:prstGeom prst="rect">
            <a:avLst/>
          </a:prstGeom>
        </p:spPr>
      </p:pic>
      <p:sp>
        <p:nvSpPr>
          <p:cNvPr id="9" name="Rectangle 8">
            <a:extLst>
              <a:ext uri="{FF2B5EF4-FFF2-40B4-BE49-F238E27FC236}">
                <a16:creationId xmlns:a16="http://schemas.microsoft.com/office/drawing/2014/main" id="{F7615455-6130-4830-BE90-188FE8CE1D4A}"/>
              </a:ext>
            </a:extLst>
          </p:cNvPr>
          <p:cNvSpPr/>
          <p:nvPr/>
        </p:nvSpPr>
        <p:spPr>
          <a:xfrm>
            <a:off x="365047" y="302918"/>
            <a:ext cx="1714307" cy="1869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 </a:t>
            </a:r>
            <a:r>
              <a:rPr lang="en-US" sz="3200" b="1" dirty="0">
                <a:solidFill>
                  <a:schemeClr val="accent4"/>
                </a:solidFill>
              </a:rPr>
              <a:t>Practice </a:t>
            </a:r>
            <a:r>
              <a:rPr lang="en-US" sz="3200" b="1" dirty="0"/>
              <a:t>Explain</a:t>
            </a:r>
          </a:p>
        </p:txBody>
      </p:sp>
      <p:sp>
        <p:nvSpPr>
          <p:cNvPr id="10" name="Arrow: Pentagon 9">
            <a:extLst>
              <a:ext uri="{FF2B5EF4-FFF2-40B4-BE49-F238E27FC236}">
                <a16:creationId xmlns:a16="http://schemas.microsoft.com/office/drawing/2014/main" id="{72E007F5-2D02-4198-BFFA-DE0FE8C3B09F}"/>
              </a:ext>
            </a:extLst>
          </p:cNvPr>
          <p:cNvSpPr/>
          <p:nvPr/>
        </p:nvSpPr>
        <p:spPr>
          <a:xfrm rot="5400000">
            <a:off x="9800494" y="6004658"/>
            <a:ext cx="679939" cy="633046"/>
          </a:xfrm>
          <a:prstGeom prst="homePlate">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365047" y="2189748"/>
            <a:ext cx="1714307" cy="307777"/>
          </a:xfrm>
          <a:prstGeom prst="rect">
            <a:avLst/>
          </a:prstGeom>
          <a:noFill/>
        </p:spPr>
        <p:txBody>
          <a:bodyPr wrap="square" rtlCol="0">
            <a:spAutoFit/>
          </a:bodyPr>
          <a:lstStyle/>
          <a:p>
            <a:pPr algn="ctr"/>
            <a:r>
              <a:rPr lang="en-US" sz="1400" b="1" dirty="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rPr>
              <a:t>TG </a:t>
            </a:r>
            <a:r>
              <a:rPr lang="en-US" sz="1400" b="1" dirty="0" smtClean="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rPr>
              <a:t>4-6</a:t>
            </a:r>
            <a:endParaRPr lang="en-US" sz="1400" b="1" dirty="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Date Placeholder 1"/>
          <p:cNvSpPr>
            <a:spLocks noGrp="1"/>
          </p:cNvSpPr>
          <p:nvPr>
            <p:ph type="dt" sz="half" idx="10"/>
          </p:nvPr>
        </p:nvSpPr>
        <p:spPr/>
        <p:txBody>
          <a:bodyPr/>
          <a:lstStyle/>
          <a:p>
            <a:r>
              <a:rPr lang="en-US" smtClean="0"/>
              <a:t>Checkpoint 1 (20220715)</a:t>
            </a:r>
            <a:endParaRPr lang="en-US"/>
          </a:p>
        </p:txBody>
      </p:sp>
    </p:spTree>
    <p:extLst>
      <p:ext uri="{BB962C8B-B14F-4D97-AF65-F5344CB8AC3E}">
        <p14:creationId xmlns:p14="http://schemas.microsoft.com/office/powerpoint/2010/main" val="1641087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65707-78D2-4438-AE27-55F37999431E}"/>
              </a:ext>
            </a:extLst>
          </p:cNvPr>
          <p:cNvSpPr>
            <a:spLocks noGrp="1"/>
          </p:cNvSpPr>
          <p:nvPr>
            <p:ph type="title"/>
          </p:nvPr>
        </p:nvSpPr>
        <p:spPr/>
        <p:txBody>
          <a:bodyPr>
            <a:normAutofit/>
          </a:bodyPr>
          <a:lstStyle/>
          <a:p>
            <a:r>
              <a:rPr lang="en-US" sz="4000" dirty="0"/>
              <a:t>Emergency Locking Retractor (ELR)</a:t>
            </a:r>
          </a:p>
        </p:txBody>
      </p:sp>
      <p:sp>
        <p:nvSpPr>
          <p:cNvPr id="4" name="Slide Number Placeholder 3">
            <a:extLst>
              <a:ext uri="{FF2B5EF4-FFF2-40B4-BE49-F238E27FC236}">
                <a16:creationId xmlns:a16="http://schemas.microsoft.com/office/drawing/2014/main" id="{B657D023-3AA2-442C-BF85-9DE75D85FFBA}"/>
              </a:ext>
            </a:extLst>
          </p:cNvPr>
          <p:cNvSpPr>
            <a:spLocks noGrp="1"/>
          </p:cNvSpPr>
          <p:nvPr>
            <p:ph type="sldNum" sz="quarter" idx="12"/>
          </p:nvPr>
        </p:nvSpPr>
        <p:spPr/>
        <p:txBody>
          <a:bodyPr/>
          <a:lstStyle/>
          <a:p>
            <a:pPr algn="r"/>
            <a:fld id="{3B3CBF68-38E2-48B1-A0C0-53C053A6473C}" type="slidenum">
              <a:rPr lang="en-US" smtClean="0"/>
              <a:pPr algn="r"/>
              <a:t>5</a:t>
            </a:fld>
            <a:endParaRPr lang="en-US" dirty="0"/>
          </a:p>
        </p:txBody>
      </p:sp>
      <p:sp>
        <p:nvSpPr>
          <p:cNvPr id="6" name="Rectangle 5">
            <a:extLst>
              <a:ext uri="{FF2B5EF4-FFF2-40B4-BE49-F238E27FC236}">
                <a16:creationId xmlns:a16="http://schemas.microsoft.com/office/drawing/2014/main" id="{B2847783-0CD3-42BF-87FE-07D98CE47252}"/>
              </a:ext>
            </a:extLst>
          </p:cNvPr>
          <p:cNvSpPr/>
          <p:nvPr/>
        </p:nvSpPr>
        <p:spPr>
          <a:xfrm>
            <a:off x="6369539" y="1830668"/>
            <a:ext cx="4693767" cy="822960"/>
          </a:xfrm>
          <a:prstGeom prst="rect">
            <a:avLst/>
          </a:prstGeom>
          <a:solidFill>
            <a:schemeClr val="accent5"/>
          </a:solidFill>
        </p:spPr>
        <p:txBody>
          <a:bodyPr wrap="square" lIns="182880" tIns="182880" rIns="182880" bIns="182880" anchor="ctr" anchorCtr="0">
            <a:noAutofit/>
          </a:bodyPr>
          <a:lstStyle/>
          <a:p>
            <a:pPr marL="169863" lvl="1" indent="-169863">
              <a:spcBef>
                <a:spcPts val="600"/>
              </a:spcBef>
              <a:buFont typeface="Arial" panose="020B0604020202020204" pitchFamily="34" charset="0"/>
              <a:buChar char="•"/>
            </a:pPr>
            <a:r>
              <a:rPr lang="en-US" sz="2000" dirty="0">
                <a:solidFill>
                  <a:schemeClr val="bg1"/>
                </a:solidFill>
              </a:rPr>
              <a:t>Locks only in a sudden stop, acceleration, turn, or crash</a:t>
            </a:r>
          </a:p>
        </p:txBody>
      </p:sp>
      <p:sp>
        <p:nvSpPr>
          <p:cNvPr id="10" name="Rectangle 9">
            <a:extLst>
              <a:ext uri="{FF2B5EF4-FFF2-40B4-BE49-F238E27FC236}">
                <a16:creationId xmlns:a16="http://schemas.microsoft.com/office/drawing/2014/main" id="{B339587A-A735-4AC5-98A7-CA725F13663C}"/>
              </a:ext>
            </a:extLst>
          </p:cNvPr>
          <p:cNvSpPr/>
          <p:nvPr/>
        </p:nvSpPr>
        <p:spPr>
          <a:xfrm>
            <a:off x="6369539" y="2784382"/>
            <a:ext cx="4693768" cy="822960"/>
          </a:xfrm>
          <a:prstGeom prst="rect">
            <a:avLst/>
          </a:prstGeom>
          <a:solidFill>
            <a:schemeClr val="accent1">
              <a:lumMod val="75000"/>
            </a:schemeClr>
          </a:solidFill>
        </p:spPr>
        <p:txBody>
          <a:bodyPr wrap="square" lIns="182880" tIns="182880" rIns="182880" bIns="182880" anchor="ctr" anchorCtr="0">
            <a:noAutofit/>
          </a:bodyPr>
          <a:lstStyle/>
          <a:p>
            <a:pPr marL="169863" lvl="1" indent="-169863">
              <a:spcBef>
                <a:spcPts val="600"/>
              </a:spcBef>
              <a:buFont typeface="Arial" panose="020B0604020202020204" pitchFamily="34" charset="0"/>
              <a:buChar char="•"/>
            </a:pPr>
            <a:r>
              <a:rPr lang="en-US" sz="2000" dirty="0">
                <a:solidFill>
                  <a:schemeClr val="bg1"/>
                </a:solidFill>
              </a:rPr>
              <a:t>Requires additional step to provide locking feature to secure a car seat </a:t>
            </a:r>
          </a:p>
        </p:txBody>
      </p:sp>
      <p:sp>
        <p:nvSpPr>
          <p:cNvPr id="12" name="Rectangle 11">
            <a:extLst>
              <a:ext uri="{FF2B5EF4-FFF2-40B4-BE49-F238E27FC236}">
                <a16:creationId xmlns:a16="http://schemas.microsoft.com/office/drawing/2014/main" id="{50CBED25-0905-4C5C-BDD2-3041142C8392}"/>
              </a:ext>
            </a:extLst>
          </p:cNvPr>
          <p:cNvSpPr/>
          <p:nvPr/>
        </p:nvSpPr>
        <p:spPr>
          <a:xfrm>
            <a:off x="6369539" y="3738096"/>
            <a:ext cx="4693767" cy="822960"/>
          </a:xfrm>
          <a:prstGeom prst="rect">
            <a:avLst/>
          </a:prstGeom>
          <a:solidFill>
            <a:schemeClr val="accent5"/>
          </a:solidFill>
        </p:spPr>
        <p:txBody>
          <a:bodyPr wrap="square" lIns="182880" tIns="182880" rIns="182880" bIns="182880" anchor="ctr" anchorCtr="0">
            <a:noAutofit/>
          </a:bodyPr>
          <a:lstStyle/>
          <a:p>
            <a:pPr marL="169863" lvl="1" indent="-169863">
              <a:spcBef>
                <a:spcPts val="600"/>
              </a:spcBef>
              <a:buFont typeface="Arial" panose="020B0604020202020204" pitchFamily="34" charset="0"/>
              <a:buChar char="•"/>
            </a:pPr>
            <a:r>
              <a:rPr lang="en-US" sz="2000" dirty="0">
                <a:solidFill>
                  <a:schemeClr val="bg1"/>
                </a:solidFill>
              </a:rPr>
              <a:t>Found in lap-only, shoulder-only, or lap-and-shoulder belts</a:t>
            </a:r>
          </a:p>
        </p:txBody>
      </p:sp>
      <p:sp>
        <p:nvSpPr>
          <p:cNvPr id="15" name="Left Brace 14">
            <a:extLst>
              <a:ext uri="{FF2B5EF4-FFF2-40B4-BE49-F238E27FC236}">
                <a16:creationId xmlns:a16="http://schemas.microsoft.com/office/drawing/2014/main" id="{7CD215B3-C5FF-4E0A-8B67-4BEE8D7AA23F}"/>
              </a:ext>
            </a:extLst>
          </p:cNvPr>
          <p:cNvSpPr/>
          <p:nvPr/>
        </p:nvSpPr>
        <p:spPr>
          <a:xfrm>
            <a:off x="5025480" y="1845134"/>
            <a:ext cx="1085306" cy="3620209"/>
          </a:xfrm>
          <a:prstGeom prst="leftBrace">
            <a:avLst>
              <a:gd name="adj1" fmla="val 8333"/>
              <a:gd name="adj2" fmla="val 32367"/>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a:extLst>
              <a:ext uri="{FF2B5EF4-FFF2-40B4-BE49-F238E27FC236}">
                <a16:creationId xmlns:a16="http://schemas.microsoft.com/office/drawing/2014/main" id="{B2847783-0CD3-42BF-87FE-07D98CE47252}"/>
              </a:ext>
            </a:extLst>
          </p:cNvPr>
          <p:cNvSpPr/>
          <p:nvPr/>
        </p:nvSpPr>
        <p:spPr>
          <a:xfrm>
            <a:off x="6369539" y="4691811"/>
            <a:ext cx="4693767" cy="822960"/>
          </a:xfrm>
          <a:prstGeom prst="rect">
            <a:avLst/>
          </a:prstGeom>
          <a:solidFill>
            <a:schemeClr val="accent1">
              <a:lumMod val="75000"/>
            </a:schemeClr>
          </a:solidFill>
        </p:spPr>
        <p:txBody>
          <a:bodyPr wrap="square" lIns="182880" tIns="182880" rIns="182880" bIns="182880" anchor="ctr" anchorCtr="0">
            <a:noAutofit/>
          </a:bodyPr>
          <a:lstStyle/>
          <a:p>
            <a:pPr marL="173736" lvl="1" indent="-173736">
              <a:spcBef>
                <a:spcPts val="600"/>
              </a:spcBef>
              <a:buFont typeface="Arial" panose="020B0604020202020204" pitchFamily="34" charset="0"/>
              <a:buChar char="•"/>
            </a:pPr>
            <a:r>
              <a:rPr lang="en-US" sz="1600" dirty="0">
                <a:solidFill>
                  <a:schemeClr val="bg1"/>
                </a:solidFill>
              </a:rPr>
              <a:t>Must test to determine if a locking feature is present; cannot identify by looking</a:t>
            </a:r>
          </a:p>
        </p:txBody>
      </p:sp>
      <p:pic>
        <p:nvPicPr>
          <p:cNvPr id="7" name="Picture 6">
            <a:extLst>
              <a:ext uri="{FF2B5EF4-FFF2-40B4-BE49-F238E27FC236}">
                <a16:creationId xmlns:a16="http://schemas.microsoft.com/office/drawing/2014/main" id="{4826CFE0-C179-4ABF-863A-DA1FF360B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248" y="1738080"/>
            <a:ext cx="3715407" cy="3715407"/>
          </a:xfrm>
          <a:prstGeom prst="rect">
            <a:avLst/>
          </a:prstGeom>
        </p:spPr>
      </p:pic>
      <p:sp>
        <p:nvSpPr>
          <p:cNvPr id="3" name="Date Placeholder 2"/>
          <p:cNvSpPr>
            <a:spLocks noGrp="1"/>
          </p:cNvSpPr>
          <p:nvPr>
            <p:ph type="dt" sz="half" idx="10"/>
          </p:nvPr>
        </p:nvSpPr>
        <p:spPr/>
        <p:txBody>
          <a:bodyPr/>
          <a:lstStyle/>
          <a:p>
            <a:r>
              <a:rPr lang="en-US" smtClean="0"/>
              <a:t>Checkpoint 1 (20220715)</a:t>
            </a:r>
            <a:endParaRPr lang="en-US"/>
          </a:p>
        </p:txBody>
      </p:sp>
    </p:spTree>
    <p:custDataLst>
      <p:tags r:id="rId1"/>
    </p:custDataLst>
    <p:extLst>
      <p:ext uri="{BB962C8B-B14F-4D97-AF65-F5344CB8AC3E}">
        <p14:creationId xmlns:p14="http://schemas.microsoft.com/office/powerpoint/2010/main" val="149234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5318AAA-15F2-49EF-A033-06A4CAEA5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2389" y="1302026"/>
            <a:ext cx="4714140" cy="4651285"/>
          </a:xfrm>
          <a:prstGeom prst="rect">
            <a:avLst/>
          </a:prstGeom>
        </p:spPr>
      </p:pic>
      <p:sp>
        <p:nvSpPr>
          <p:cNvPr id="2" name="Title 1">
            <a:extLst>
              <a:ext uri="{FF2B5EF4-FFF2-40B4-BE49-F238E27FC236}">
                <a16:creationId xmlns:a16="http://schemas.microsoft.com/office/drawing/2014/main" id="{4FD65707-78D2-4438-AE27-55F37999431E}"/>
              </a:ext>
            </a:extLst>
          </p:cNvPr>
          <p:cNvSpPr>
            <a:spLocks noGrp="1"/>
          </p:cNvSpPr>
          <p:nvPr>
            <p:ph type="title"/>
          </p:nvPr>
        </p:nvSpPr>
        <p:spPr>
          <a:xfrm>
            <a:off x="838200" y="365125"/>
            <a:ext cx="10515600" cy="936901"/>
          </a:xfrm>
        </p:spPr>
        <p:txBody>
          <a:bodyPr>
            <a:normAutofit/>
          </a:bodyPr>
          <a:lstStyle/>
          <a:p>
            <a:r>
              <a:rPr lang="en-US" sz="3800" dirty="0"/>
              <a:t>Automatic Locking Retractor (ALR)</a:t>
            </a:r>
          </a:p>
        </p:txBody>
      </p:sp>
      <p:sp>
        <p:nvSpPr>
          <p:cNvPr id="4" name="Slide Number Placeholder 3">
            <a:extLst>
              <a:ext uri="{FF2B5EF4-FFF2-40B4-BE49-F238E27FC236}">
                <a16:creationId xmlns:a16="http://schemas.microsoft.com/office/drawing/2014/main" id="{B657D023-3AA2-442C-BF85-9DE75D85FFBA}"/>
              </a:ext>
            </a:extLst>
          </p:cNvPr>
          <p:cNvSpPr>
            <a:spLocks noGrp="1"/>
          </p:cNvSpPr>
          <p:nvPr>
            <p:ph type="sldNum" sz="quarter" idx="12"/>
          </p:nvPr>
        </p:nvSpPr>
        <p:spPr/>
        <p:txBody>
          <a:bodyPr/>
          <a:lstStyle/>
          <a:p>
            <a:pPr algn="r"/>
            <a:fld id="{3B3CBF68-38E2-48B1-A0C0-53C053A6473C}" type="slidenum">
              <a:rPr lang="en-US" smtClean="0"/>
              <a:pPr algn="r"/>
              <a:t>6</a:t>
            </a:fld>
            <a:endParaRPr lang="en-US" dirty="0"/>
          </a:p>
        </p:txBody>
      </p:sp>
      <p:sp>
        <p:nvSpPr>
          <p:cNvPr id="6" name="Rectangle 5">
            <a:extLst>
              <a:ext uri="{FF2B5EF4-FFF2-40B4-BE49-F238E27FC236}">
                <a16:creationId xmlns:a16="http://schemas.microsoft.com/office/drawing/2014/main" id="{B2847783-0CD3-42BF-87FE-07D98CE47252}"/>
              </a:ext>
            </a:extLst>
          </p:cNvPr>
          <p:cNvSpPr/>
          <p:nvPr/>
        </p:nvSpPr>
        <p:spPr>
          <a:xfrm>
            <a:off x="890978" y="1510896"/>
            <a:ext cx="4693767" cy="822960"/>
          </a:xfrm>
          <a:prstGeom prst="rect">
            <a:avLst/>
          </a:prstGeom>
          <a:solidFill>
            <a:schemeClr val="accent1">
              <a:lumMod val="75000"/>
            </a:schemeClr>
          </a:solidFill>
        </p:spPr>
        <p:txBody>
          <a:bodyPr wrap="square" lIns="182880" tIns="182880" rIns="182880" bIns="182880" anchor="ctr" anchorCtr="0">
            <a:noAutofit/>
          </a:bodyPr>
          <a:lstStyle/>
          <a:p>
            <a:pPr marL="169863" lvl="1" indent="-169863">
              <a:spcBef>
                <a:spcPts val="600"/>
              </a:spcBef>
              <a:buFont typeface="Arial" panose="020B0604020202020204" pitchFamily="34" charset="0"/>
              <a:buChar char="•"/>
            </a:pPr>
            <a:r>
              <a:rPr lang="en-US" sz="2000" dirty="0">
                <a:solidFill>
                  <a:schemeClr val="bg1"/>
                </a:solidFill>
              </a:rPr>
              <a:t>Locks once the seat belt webbing has been pulled out approx. 12–18"</a:t>
            </a:r>
          </a:p>
        </p:txBody>
      </p:sp>
      <p:sp>
        <p:nvSpPr>
          <p:cNvPr id="10" name="Rectangle 9">
            <a:extLst>
              <a:ext uri="{FF2B5EF4-FFF2-40B4-BE49-F238E27FC236}">
                <a16:creationId xmlns:a16="http://schemas.microsoft.com/office/drawing/2014/main" id="{B339587A-A735-4AC5-98A7-CA725F13663C}"/>
              </a:ext>
            </a:extLst>
          </p:cNvPr>
          <p:cNvSpPr/>
          <p:nvPr/>
        </p:nvSpPr>
        <p:spPr>
          <a:xfrm>
            <a:off x="890978" y="2399140"/>
            <a:ext cx="4693768" cy="822960"/>
          </a:xfrm>
          <a:prstGeom prst="rect">
            <a:avLst/>
          </a:prstGeom>
          <a:solidFill>
            <a:schemeClr val="accent5"/>
          </a:solidFill>
        </p:spPr>
        <p:txBody>
          <a:bodyPr wrap="square" lIns="182880" tIns="182880" rIns="182880" bIns="182880" anchor="ctr" anchorCtr="0">
            <a:noAutofit/>
          </a:bodyPr>
          <a:lstStyle/>
          <a:p>
            <a:pPr marL="169863" lvl="1" indent="-169863">
              <a:spcBef>
                <a:spcPts val="600"/>
              </a:spcBef>
              <a:buFont typeface="Arial" panose="020B0604020202020204" pitchFamily="34" charset="0"/>
              <a:buChar char="•"/>
            </a:pPr>
            <a:r>
              <a:rPr lang="en-US" sz="2000" dirty="0">
                <a:solidFill>
                  <a:schemeClr val="bg1"/>
                </a:solidFill>
              </a:rPr>
              <a:t>Does not require any additional steps to lock the retractor</a:t>
            </a:r>
          </a:p>
        </p:txBody>
      </p:sp>
      <p:sp>
        <p:nvSpPr>
          <p:cNvPr id="11" name="Rectangle 10">
            <a:extLst>
              <a:ext uri="{FF2B5EF4-FFF2-40B4-BE49-F238E27FC236}">
                <a16:creationId xmlns:a16="http://schemas.microsoft.com/office/drawing/2014/main" id="{05459A0C-289A-4BF1-9CF2-4DC6D52B6264}"/>
              </a:ext>
            </a:extLst>
          </p:cNvPr>
          <p:cNvSpPr/>
          <p:nvPr/>
        </p:nvSpPr>
        <p:spPr>
          <a:xfrm>
            <a:off x="890979" y="3311685"/>
            <a:ext cx="4693766" cy="822960"/>
          </a:xfrm>
          <a:prstGeom prst="rect">
            <a:avLst/>
          </a:prstGeom>
          <a:solidFill>
            <a:schemeClr val="accent1">
              <a:lumMod val="75000"/>
            </a:schemeClr>
          </a:solidFill>
        </p:spPr>
        <p:txBody>
          <a:bodyPr wrap="square" lIns="182880" tIns="182880" rIns="182880" bIns="182880" anchor="ctr" anchorCtr="0">
            <a:noAutofit/>
          </a:bodyPr>
          <a:lstStyle/>
          <a:p>
            <a:pPr marL="169863" lvl="1" indent="-169863">
              <a:spcBef>
                <a:spcPts val="600"/>
              </a:spcBef>
              <a:buFont typeface="Arial" panose="020B0604020202020204" pitchFamily="34" charset="0"/>
              <a:buChar char="•"/>
            </a:pPr>
            <a:r>
              <a:rPr lang="en-US" sz="2000" dirty="0">
                <a:solidFill>
                  <a:schemeClr val="bg1"/>
                </a:solidFill>
              </a:rPr>
              <a:t>Will stay locked until it is reset by allowing webbing to feed back in</a:t>
            </a:r>
          </a:p>
        </p:txBody>
      </p:sp>
      <p:sp>
        <p:nvSpPr>
          <p:cNvPr id="12" name="Rectangle 11">
            <a:extLst>
              <a:ext uri="{FF2B5EF4-FFF2-40B4-BE49-F238E27FC236}">
                <a16:creationId xmlns:a16="http://schemas.microsoft.com/office/drawing/2014/main" id="{50CBED25-0905-4C5C-BDD2-3041142C8392}"/>
              </a:ext>
            </a:extLst>
          </p:cNvPr>
          <p:cNvSpPr/>
          <p:nvPr/>
        </p:nvSpPr>
        <p:spPr>
          <a:xfrm>
            <a:off x="890978" y="4246154"/>
            <a:ext cx="4693767" cy="822960"/>
          </a:xfrm>
          <a:prstGeom prst="rect">
            <a:avLst/>
          </a:prstGeom>
          <a:solidFill>
            <a:schemeClr val="accent5"/>
          </a:solidFill>
        </p:spPr>
        <p:txBody>
          <a:bodyPr wrap="square" lIns="182880" tIns="182880" rIns="182880" bIns="182880" anchor="ctr" anchorCtr="0">
            <a:noAutofit/>
          </a:bodyPr>
          <a:lstStyle/>
          <a:p>
            <a:pPr marL="169863" lvl="1" indent="-169863">
              <a:spcBef>
                <a:spcPts val="600"/>
              </a:spcBef>
              <a:buFont typeface="Arial" panose="020B0604020202020204" pitchFamily="34" charset="0"/>
              <a:buChar char="•"/>
            </a:pPr>
            <a:r>
              <a:rPr lang="en-US" sz="2000" dirty="0">
                <a:solidFill>
                  <a:schemeClr val="bg1"/>
                </a:solidFill>
              </a:rPr>
              <a:t>Has a 12–18" dead-zone where the retractor does not lock</a:t>
            </a:r>
          </a:p>
        </p:txBody>
      </p:sp>
      <p:sp>
        <p:nvSpPr>
          <p:cNvPr id="15" name="Left Brace 14">
            <a:extLst>
              <a:ext uri="{FF2B5EF4-FFF2-40B4-BE49-F238E27FC236}">
                <a16:creationId xmlns:a16="http://schemas.microsoft.com/office/drawing/2014/main" id="{7CD215B3-C5FF-4E0A-8B67-4BEE8D7AA23F}"/>
              </a:ext>
            </a:extLst>
          </p:cNvPr>
          <p:cNvSpPr/>
          <p:nvPr/>
        </p:nvSpPr>
        <p:spPr>
          <a:xfrm flipH="1">
            <a:off x="5817808" y="1535196"/>
            <a:ext cx="1211519" cy="4375937"/>
          </a:xfrm>
          <a:prstGeom prst="leftBrace">
            <a:avLst>
              <a:gd name="adj1" fmla="val 8333"/>
              <a:gd name="adj2" fmla="val 58487"/>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a:extLst>
              <a:ext uri="{FF2B5EF4-FFF2-40B4-BE49-F238E27FC236}">
                <a16:creationId xmlns:a16="http://schemas.microsoft.com/office/drawing/2014/main" id="{B2847783-0CD3-42BF-87FE-07D98CE47252}"/>
              </a:ext>
            </a:extLst>
          </p:cNvPr>
          <p:cNvSpPr/>
          <p:nvPr/>
        </p:nvSpPr>
        <p:spPr>
          <a:xfrm>
            <a:off x="890978" y="5142548"/>
            <a:ext cx="4693767" cy="822960"/>
          </a:xfrm>
          <a:prstGeom prst="rect">
            <a:avLst/>
          </a:prstGeom>
          <a:solidFill>
            <a:schemeClr val="accent1">
              <a:lumMod val="75000"/>
            </a:schemeClr>
          </a:solidFill>
        </p:spPr>
        <p:txBody>
          <a:bodyPr wrap="square" lIns="182880" tIns="182880" rIns="182880" bIns="182880" anchor="ctr" anchorCtr="0">
            <a:noAutofit/>
          </a:bodyPr>
          <a:lstStyle/>
          <a:p>
            <a:pPr marL="173736" lvl="1" indent="-173736">
              <a:spcBef>
                <a:spcPts val="600"/>
              </a:spcBef>
              <a:buFont typeface="Arial" panose="020B0604020202020204" pitchFamily="34" charset="0"/>
              <a:buChar char="•"/>
            </a:pPr>
            <a:r>
              <a:rPr lang="en-US" sz="2000" dirty="0">
                <a:solidFill>
                  <a:schemeClr val="bg1"/>
                </a:solidFill>
              </a:rPr>
              <a:t>Almost never found in newer vehicles</a:t>
            </a:r>
          </a:p>
        </p:txBody>
      </p:sp>
      <p:sp>
        <p:nvSpPr>
          <p:cNvPr id="3" name="Date Placeholder 2"/>
          <p:cNvSpPr>
            <a:spLocks noGrp="1"/>
          </p:cNvSpPr>
          <p:nvPr>
            <p:ph type="dt" sz="half" idx="10"/>
          </p:nvPr>
        </p:nvSpPr>
        <p:spPr/>
        <p:txBody>
          <a:bodyPr/>
          <a:lstStyle/>
          <a:p>
            <a:r>
              <a:rPr lang="en-US" smtClean="0"/>
              <a:t>Checkpoint 1 (20220715)</a:t>
            </a:r>
            <a:endParaRPr lang="en-US"/>
          </a:p>
        </p:txBody>
      </p:sp>
    </p:spTree>
    <p:custDataLst>
      <p:tags r:id="rId1"/>
    </p:custDataLst>
    <p:extLst>
      <p:ext uri="{BB962C8B-B14F-4D97-AF65-F5344CB8AC3E}">
        <p14:creationId xmlns:p14="http://schemas.microsoft.com/office/powerpoint/2010/main" val="29885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8D6E96B-FB55-4893-80A7-14C0EEAA1F57}"/>
              </a:ext>
            </a:extLst>
          </p:cNvPr>
          <p:cNvGrpSpPr/>
          <p:nvPr/>
        </p:nvGrpSpPr>
        <p:grpSpPr>
          <a:xfrm>
            <a:off x="838200" y="1535926"/>
            <a:ext cx="4693767" cy="4233544"/>
            <a:chOff x="992107" y="1228093"/>
            <a:chExt cx="4693767" cy="4233544"/>
          </a:xfrm>
        </p:grpSpPr>
        <p:sp>
          <p:nvSpPr>
            <p:cNvPr id="3" name="Rectangle 2">
              <a:extLst>
                <a:ext uri="{FF2B5EF4-FFF2-40B4-BE49-F238E27FC236}">
                  <a16:creationId xmlns:a16="http://schemas.microsoft.com/office/drawing/2014/main" id="{874D35FA-C313-43DF-A7EA-248F38F641AE}"/>
                </a:ext>
              </a:extLst>
            </p:cNvPr>
            <p:cNvSpPr/>
            <p:nvPr/>
          </p:nvSpPr>
          <p:spPr>
            <a:xfrm>
              <a:off x="992107" y="1228093"/>
              <a:ext cx="4693767" cy="2112007"/>
            </a:xfrm>
            <a:prstGeom prst="rect">
              <a:avLst/>
            </a:prstGeom>
            <a:solidFill>
              <a:schemeClr val="bg1">
                <a:lumMod val="9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2400" dirty="0">
                  <a:solidFill>
                    <a:schemeClr val="bg2">
                      <a:lumMod val="25000"/>
                    </a:schemeClr>
                  </a:solidFill>
                </a:rPr>
                <a:t>WHEN FASTENING CHILD RESTRAINT SYSTEM</a:t>
              </a:r>
            </a:p>
            <a:p>
              <a:r>
                <a:rPr lang="en-US" sz="2000" dirty="0">
                  <a:solidFill>
                    <a:schemeClr val="bg2">
                      <a:lumMod val="25000"/>
                    </a:schemeClr>
                  </a:solidFill>
                </a:rPr>
                <a:t>FULLY EXTEND BELT TO PUT IT </a:t>
              </a:r>
              <a:br>
                <a:rPr lang="en-US" sz="2000" dirty="0">
                  <a:solidFill>
                    <a:schemeClr val="bg2">
                      <a:lumMod val="25000"/>
                    </a:schemeClr>
                  </a:solidFill>
                </a:rPr>
              </a:br>
              <a:r>
                <a:rPr lang="en-US" sz="2000" dirty="0">
                  <a:solidFill>
                    <a:schemeClr val="bg2">
                      <a:lumMod val="25000"/>
                    </a:schemeClr>
                  </a:solidFill>
                </a:rPr>
                <a:t>IN THE LOCK MODE</a:t>
              </a:r>
            </a:p>
            <a:p>
              <a:pPr algn="ctr">
                <a:spcBef>
                  <a:spcPts val="600"/>
                </a:spcBef>
              </a:pPr>
              <a:r>
                <a:rPr lang="en-US" sz="1600" dirty="0">
                  <a:solidFill>
                    <a:schemeClr val="bg2">
                      <a:lumMod val="25000"/>
                    </a:schemeClr>
                  </a:solidFill>
                </a:rPr>
                <a:t>-------------SEE OWNER’S MANUAL------------</a:t>
              </a:r>
            </a:p>
          </p:txBody>
        </p:sp>
        <p:sp>
          <p:nvSpPr>
            <p:cNvPr id="13" name="Rectangle 12">
              <a:extLst>
                <a:ext uri="{FF2B5EF4-FFF2-40B4-BE49-F238E27FC236}">
                  <a16:creationId xmlns:a16="http://schemas.microsoft.com/office/drawing/2014/main" id="{4B556945-F339-4339-BFD1-25CD7FE401C3}"/>
                </a:ext>
              </a:extLst>
            </p:cNvPr>
            <p:cNvSpPr/>
            <p:nvPr/>
          </p:nvSpPr>
          <p:spPr>
            <a:xfrm>
              <a:off x="992107" y="3349630"/>
              <a:ext cx="4693767" cy="2112007"/>
            </a:xfrm>
            <a:prstGeom prst="rect">
              <a:avLst/>
            </a:prstGeom>
            <a:solidFill>
              <a:schemeClr val="bg1">
                <a:lumMod val="9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2400" dirty="0">
                  <a:solidFill>
                    <a:schemeClr val="bg2">
                      <a:lumMod val="25000"/>
                    </a:schemeClr>
                  </a:solidFill>
                </a:rPr>
                <a:t>POUR BOUCLER LE SYSTEME DE SECURITE POUR ENFANTS</a:t>
              </a:r>
            </a:p>
            <a:p>
              <a:r>
                <a:rPr lang="en-US" sz="2000" dirty="0">
                  <a:solidFill>
                    <a:schemeClr val="bg2">
                      <a:lumMod val="25000"/>
                    </a:schemeClr>
                  </a:solidFill>
                </a:rPr>
                <a:t>TIRER A FOND SUR LASANGLE POUR LA METTRE EN MODE</a:t>
              </a:r>
            </a:p>
            <a:p>
              <a:pPr algn="ctr">
                <a:spcBef>
                  <a:spcPts val="600"/>
                </a:spcBef>
              </a:pPr>
              <a:r>
                <a:rPr lang="en-US" sz="1600" dirty="0">
                  <a:solidFill>
                    <a:schemeClr val="bg2">
                      <a:lumMod val="25000"/>
                    </a:schemeClr>
                  </a:solidFill>
                </a:rPr>
                <a:t>------VOIR LE MANUEL DU CONDUCTEUR-----</a:t>
              </a:r>
            </a:p>
          </p:txBody>
        </p:sp>
        <p:cxnSp>
          <p:nvCxnSpPr>
            <p:cNvPr id="8" name="Straight Connector 7">
              <a:extLst>
                <a:ext uri="{FF2B5EF4-FFF2-40B4-BE49-F238E27FC236}">
                  <a16:creationId xmlns:a16="http://schemas.microsoft.com/office/drawing/2014/main" id="{D852C864-5900-4DCE-816B-05B0F22BB5BD}"/>
                </a:ext>
              </a:extLst>
            </p:cNvPr>
            <p:cNvCxnSpPr>
              <a:cxnSpLocks/>
            </p:cNvCxnSpPr>
            <p:nvPr/>
          </p:nvCxnSpPr>
          <p:spPr>
            <a:xfrm>
              <a:off x="992107" y="1228093"/>
              <a:ext cx="0" cy="423354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FD65707-78D2-4438-AE27-55F37999431E}"/>
              </a:ext>
            </a:extLst>
          </p:cNvPr>
          <p:cNvSpPr>
            <a:spLocks noGrp="1"/>
          </p:cNvSpPr>
          <p:nvPr>
            <p:ph type="title"/>
          </p:nvPr>
        </p:nvSpPr>
        <p:spPr>
          <a:xfrm>
            <a:off x="838200" y="365125"/>
            <a:ext cx="10515600" cy="936901"/>
          </a:xfrm>
        </p:spPr>
        <p:txBody>
          <a:bodyPr>
            <a:normAutofit/>
          </a:bodyPr>
          <a:lstStyle/>
          <a:p>
            <a:r>
              <a:rPr lang="en-US" sz="4000" dirty="0"/>
              <a:t>Switchable Retractor</a:t>
            </a:r>
          </a:p>
        </p:txBody>
      </p:sp>
      <p:sp>
        <p:nvSpPr>
          <p:cNvPr id="4" name="Slide Number Placeholder 3">
            <a:extLst>
              <a:ext uri="{FF2B5EF4-FFF2-40B4-BE49-F238E27FC236}">
                <a16:creationId xmlns:a16="http://schemas.microsoft.com/office/drawing/2014/main" id="{B657D023-3AA2-442C-BF85-9DE75D85FFBA}"/>
              </a:ext>
            </a:extLst>
          </p:cNvPr>
          <p:cNvSpPr>
            <a:spLocks noGrp="1"/>
          </p:cNvSpPr>
          <p:nvPr>
            <p:ph type="sldNum" sz="quarter" idx="12"/>
          </p:nvPr>
        </p:nvSpPr>
        <p:spPr/>
        <p:txBody>
          <a:bodyPr/>
          <a:lstStyle/>
          <a:p>
            <a:pPr algn="r"/>
            <a:fld id="{3B3CBF68-38E2-48B1-A0C0-53C053A6473C}" type="slidenum">
              <a:rPr lang="en-US" smtClean="0"/>
              <a:pPr algn="r"/>
              <a:t>7</a:t>
            </a:fld>
            <a:endParaRPr lang="en-US" dirty="0"/>
          </a:p>
        </p:txBody>
      </p:sp>
      <p:sp>
        <p:nvSpPr>
          <p:cNvPr id="6" name="Rectangle 5">
            <a:extLst>
              <a:ext uri="{FF2B5EF4-FFF2-40B4-BE49-F238E27FC236}">
                <a16:creationId xmlns:a16="http://schemas.microsoft.com/office/drawing/2014/main" id="{B2847783-0CD3-42BF-87FE-07D98CE47252}"/>
              </a:ext>
            </a:extLst>
          </p:cNvPr>
          <p:cNvSpPr/>
          <p:nvPr/>
        </p:nvSpPr>
        <p:spPr>
          <a:xfrm>
            <a:off x="6369539" y="1606814"/>
            <a:ext cx="4693767" cy="1037532"/>
          </a:xfrm>
          <a:prstGeom prst="rect">
            <a:avLst/>
          </a:prstGeom>
          <a:solidFill>
            <a:schemeClr val="accent5"/>
          </a:solidFill>
        </p:spPr>
        <p:txBody>
          <a:bodyPr wrap="square" lIns="182880" tIns="182880" rIns="182880" bIns="182880" anchor="ctr" anchorCtr="0">
            <a:noAutofit/>
          </a:bodyPr>
          <a:lstStyle/>
          <a:p>
            <a:pPr marL="169863" lvl="1" indent="-169863">
              <a:spcBef>
                <a:spcPts val="600"/>
              </a:spcBef>
              <a:buFont typeface="Arial" panose="020B0604020202020204" pitchFamily="34" charset="0"/>
              <a:buChar char="•"/>
            </a:pPr>
            <a:r>
              <a:rPr lang="en-US" sz="2200" dirty="0">
                <a:solidFill>
                  <a:schemeClr val="bg1"/>
                </a:solidFill>
              </a:rPr>
              <a:t>Starts out in an unlocked ELR mode for adults</a:t>
            </a:r>
          </a:p>
        </p:txBody>
      </p:sp>
      <p:sp>
        <p:nvSpPr>
          <p:cNvPr id="10" name="Rectangle 9">
            <a:extLst>
              <a:ext uri="{FF2B5EF4-FFF2-40B4-BE49-F238E27FC236}">
                <a16:creationId xmlns:a16="http://schemas.microsoft.com/office/drawing/2014/main" id="{B339587A-A735-4AC5-98A7-CA725F13663C}"/>
              </a:ext>
            </a:extLst>
          </p:cNvPr>
          <p:cNvSpPr/>
          <p:nvPr/>
        </p:nvSpPr>
        <p:spPr>
          <a:xfrm>
            <a:off x="6369538" y="2899741"/>
            <a:ext cx="4693768" cy="1042416"/>
          </a:xfrm>
          <a:prstGeom prst="rect">
            <a:avLst/>
          </a:prstGeom>
          <a:solidFill>
            <a:schemeClr val="accent1">
              <a:lumMod val="75000"/>
            </a:schemeClr>
          </a:solidFill>
        </p:spPr>
        <p:txBody>
          <a:bodyPr wrap="square" lIns="182880" tIns="182880" rIns="182880" bIns="182880" anchor="ctr" anchorCtr="0">
            <a:noAutofit/>
          </a:bodyPr>
          <a:lstStyle/>
          <a:p>
            <a:pPr marL="169863" lvl="1" indent="-169863">
              <a:spcBef>
                <a:spcPts val="600"/>
              </a:spcBef>
              <a:buFont typeface="Arial" panose="020B0604020202020204" pitchFamily="34" charset="0"/>
              <a:buChar char="•"/>
            </a:pPr>
            <a:r>
              <a:rPr lang="en-US" sz="2200" dirty="0">
                <a:solidFill>
                  <a:schemeClr val="bg1"/>
                </a:solidFill>
              </a:rPr>
              <a:t>Can be switched to locked ALR mode for use with a car seat </a:t>
            </a:r>
          </a:p>
        </p:txBody>
      </p:sp>
      <p:sp>
        <p:nvSpPr>
          <p:cNvPr id="12" name="Rectangle 11">
            <a:extLst>
              <a:ext uri="{FF2B5EF4-FFF2-40B4-BE49-F238E27FC236}">
                <a16:creationId xmlns:a16="http://schemas.microsoft.com/office/drawing/2014/main" id="{50CBED25-0905-4C5C-BDD2-3041142C8392}"/>
              </a:ext>
            </a:extLst>
          </p:cNvPr>
          <p:cNvSpPr/>
          <p:nvPr/>
        </p:nvSpPr>
        <p:spPr>
          <a:xfrm>
            <a:off x="6369539" y="4197553"/>
            <a:ext cx="4693767" cy="1042416"/>
          </a:xfrm>
          <a:prstGeom prst="rect">
            <a:avLst/>
          </a:prstGeom>
          <a:solidFill>
            <a:schemeClr val="accent5"/>
          </a:solidFill>
        </p:spPr>
        <p:txBody>
          <a:bodyPr wrap="square" lIns="182880" tIns="182880" rIns="182880" bIns="182880" anchor="ctr" anchorCtr="0">
            <a:noAutofit/>
          </a:bodyPr>
          <a:lstStyle/>
          <a:p>
            <a:pPr marL="169863" lvl="1" indent="-169863">
              <a:spcBef>
                <a:spcPts val="600"/>
              </a:spcBef>
              <a:buFont typeface="Arial" panose="020B0604020202020204" pitchFamily="34" charset="0"/>
              <a:buChar char="•"/>
            </a:pPr>
            <a:r>
              <a:rPr lang="en-US" sz="2200" dirty="0">
                <a:solidFill>
                  <a:schemeClr val="bg1"/>
                </a:solidFill>
              </a:rPr>
              <a:t>Most common system encountered</a:t>
            </a:r>
          </a:p>
        </p:txBody>
      </p:sp>
      <p:sp>
        <p:nvSpPr>
          <p:cNvPr id="15" name="Left Brace 14">
            <a:extLst>
              <a:ext uri="{FF2B5EF4-FFF2-40B4-BE49-F238E27FC236}">
                <a16:creationId xmlns:a16="http://schemas.microsoft.com/office/drawing/2014/main" id="{7CD215B3-C5FF-4E0A-8B67-4BEE8D7AA23F}"/>
              </a:ext>
            </a:extLst>
          </p:cNvPr>
          <p:cNvSpPr/>
          <p:nvPr/>
        </p:nvSpPr>
        <p:spPr>
          <a:xfrm>
            <a:off x="5689603" y="1592877"/>
            <a:ext cx="585198" cy="3580862"/>
          </a:xfrm>
          <a:prstGeom prst="leftBrace">
            <a:avLst>
              <a:gd name="adj1" fmla="val 8333"/>
              <a:gd name="adj2" fmla="val 32367"/>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Checkpoint 1 (20220715)</a:t>
            </a:r>
            <a:endParaRPr lang="en-US"/>
          </a:p>
        </p:txBody>
      </p:sp>
    </p:spTree>
    <p:custDataLst>
      <p:tags r:id="rId1"/>
    </p:custDataLst>
    <p:extLst>
      <p:ext uri="{BB962C8B-B14F-4D97-AF65-F5344CB8AC3E}">
        <p14:creationId xmlns:p14="http://schemas.microsoft.com/office/powerpoint/2010/main" val="63343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EFF9-1E65-47C2-AC17-0C9B7BF43A07}"/>
              </a:ext>
            </a:extLst>
          </p:cNvPr>
          <p:cNvSpPr>
            <a:spLocks noGrp="1"/>
          </p:cNvSpPr>
          <p:nvPr>
            <p:ph type="title"/>
          </p:nvPr>
        </p:nvSpPr>
        <p:spPr/>
        <p:txBody>
          <a:bodyPr/>
          <a:lstStyle/>
          <a:p>
            <a:r>
              <a:rPr lang="en-US" dirty="0"/>
              <a:t>No Retractor</a:t>
            </a:r>
          </a:p>
        </p:txBody>
      </p:sp>
      <p:sp>
        <p:nvSpPr>
          <p:cNvPr id="3" name="Content Placeholder 2">
            <a:extLst>
              <a:ext uri="{FF2B5EF4-FFF2-40B4-BE49-F238E27FC236}">
                <a16:creationId xmlns:a16="http://schemas.microsoft.com/office/drawing/2014/main" id="{075FE4B0-87A9-4541-8008-6AB6B7AECB07}"/>
              </a:ext>
            </a:extLst>
          </p:cNvPr>
          <p:cNvSpPr>
            <a:spLocks noGrp="1"/>
          </p:cNvSpPr>
          <p:nvPr>
            <p:ph idx="1"/>
          </p:nvPr>
        </p:nvSpPr>
        <p:spPr>
          <a:xfrm>
            <a:off x="859396" y="1403996"/>
            <a:ext cx="5093213" cy="3303419"/>
          </a:xfrm>
        </p:spPr>
        <p:txBody>
          <a:bodyPr>
            <a:normAutofit/>
          </a:bodyPr>
          <a:lstStyle/>
          <a:p>
            <a:pPr marL="0" indent="0">
              <a:buNone/>
            </a:pPr>
            <a:r>
              <a:rPr lang="en-US" sz="2400" b="1" dirty="0">
                <a:solidFill>
                  <a:schemeClr val="accent3"/>
                </a:solidFill>
              </a:rPr>
              <a:t>Some lap belts have no retractor to store the excess webbing.</a:t>
            </a:r>
          </a:p>
          <a:p>
            <a:pPr marL="0" indent="0">
              <a:buNone/>
            </a:pPr>
            <a:r>
              <a:rPr lang="en-US" sz="2000" dirty="0">
                <a:solidFill>
                  <a:schemeClr val="accent3"/>
                </a:solidFill>
              </a:rPr>
              <a:t>This type of seat belt:</a:t>
            </a:r>
          </a:p>
          <a:p>
            <a:pPr marL="0" indent="0">
              <a:buNone/>
            </a:pPr>
            <a:endParaRPr lang="en-US" sz="2000" dirty="0"/>
          </a:p>
        </p:txBody>
      </p:sp>
      <p:sp>
        <p:nvSpPr>
          <p:cNvPr id="4" name="Slide Number Placeholder 3">
            <a:extLst>
              <a:ext uri="{FF2B5EF4-FFF2-40B4-BE49-F238E27FC236}">
                <a16:creationId xmlns:a16="http://schemas.microsoft.com/office/drawing/2014/main" id="{204D2C71-7201-470B-931D-5E0FF6C19BDD}"/>
              </a:ext>
            </a:extLst>
          </p:cNvPr>
          <p:cNvSpPr>
            <a:spLocks noGrp="1"/>
          </p:cNvSpPr>
          <p:nvPr>
            <p:ph type="sldNum" sz="quarter" idx="12"/>
          </p:nvPr>
        </p:nvSpPr>
        <p:spPr/>
        <p:txBody>
          <a:bodyPr/>
          <a:lstStyle/>
          <a:p>
            <a:pPr algn="r"/>
            <a:fld id="{3B3CBF68-38E2-48B1-A0C0-53C053A6473C}" type="slidenum">
              <a:rPr lang="en-US" smtClean="0"/>
              <a:pPr algn="r"/>
              <a:t>8</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8396" y="1014412"/>
            <a:ext cx="3686175" cy="4914900"/>
          </a:xfrm>
          <a:prstGeom prst="rect">
            <a:avLst/>
          </a:prstGeom>
        </p:spPr>
      </p:pic>
      <p:sp>
        <p:nvSpPr>
          <p:cNvPr id="16" name="Rectangle 15">
            <a:extLst>
              <a:ext uri="{FF2B5EF4-FFF2-40B4-BE49-F238E27FC236}">
                <a16:creationId xmlns:a16="http://schemas.microsoft.com/office/drawing/2014/main" id="{6C250E16-AE15-4166-927D-CDE4CC1AB9D8}"/>
              </a:ext>
            </a:extLst>
          </p:cNvPr>
          <p:cNvSpPr/>
          <p:nvPr/>
        </p:nvSpPr>
        <p:spPr>
          <a:xfrm>
            <a:off x="952382" y="2971800"/>
            <a:ext cx="4693767" cy="914400"/>
          </a:xfrm>
          <a:prstGeom prst="rect">
            <a:avLst/>
          </a:prstGeom>
          <a:solidFill>
            <a:schemeClr val="accent5"/>
          </a:solidFill>
        </p:spPr>
        <p:txBody>
          <a:bodyPr wrap="square" lIns="182880" tIns="182880" rIns="182880" bIns="182880" anchor="ctr" anchorCtr="0">
            <a:noAutofit/>
          </a:bodyPr>
          <a:lstStyle/>
          <a:p>
            <a:pPr marL="169863" lvl="1" indent="-169863">
              <a:spcBef>
                <a:spcPts val="600"/>
              </a:spcBef>
              <a:buFont typeface="Arial" panose="020B0604020202020204" pitchFamily="34" charset="0"/>
              <a:buChar char="•"/>
            </a:pPr>
            <a:r>
              <a:rPr lang="en-US" sz="2000" dirty="0">
                <a:solidFill>
                  <a:schemeClr val="bg1"/>
                </a:solidFill>
              </a:rPr>
              <a:t>Is usually found in the front or rear center seat of some older vehicles</a:t>
            </a:r>
          </a:p>
        </p:txBody>
      </p:sp>
      <p:sp>
        <p:nvSpPr>
          <p:cNvPr id="17" name="Rectangle 16">
            <a:extLst>
              <a:ext uri="{FF2B5EF4-FFF2-40B4-BE49-F238E27FC236}">
                <a16:creationId xmlns:a16="http://schemas.microsoft.com/office/drawing/2014/main" id="{7D4D76EA-15A4-400D-9BFA-EA8410CFE543}"/>
              </a:ext>
            </a:extLst>
          </p:cNvPr>
          <p:cNvSpPr/>
          <p:nvPr/>
        </p:nvSpPr>
        <p:spPr>
          <a:xfrm>
            <a:off x="958191" y="3988545"/>
            <a:ext cx="4693767" cy="914400"/>
          </a:xfrm>
          <a:prstGeom prst="rect">
            <a:avLst/>
          </a:prstGeom>
          <a:solidFill>
            <a:schemeClr val="accent1">
              <a:lumMod val="75000"/>
            </a:schemeClr>
          </a:solidFill>
        </p:spPr>
        <p:txBody>
          <a:bodyPr wrap="square" lIns="182880" tIns="182880" rIns="182880" bIns="182880" anchor="ctr" anchorCtr="0">
            <a:noAutofit/>
          </a:bodyPr>
          <a:lstStyle/>
          <a:p>
            <a:pPr marL="169863" lvl="1" indent="-169863">
              <a:spcBef>
                <a:spcPts val="600"/>
              </a:spcBef>
              <a:buFont typeface="Arial" panose="020B0604020202020204" pitchFamily="34" charset="0"/>
              <a:buChar char="•"/>
            </a:pPr>
            <a:r>
              <a:rPr lang="en-US" sz="2000" dirty="0">
                <a:solidFill>
                  <a:schemeClr val="bg1"/>
                </a:solidFill>
              </a:rPr>
              <a:t>Always has a latch plate that provides the locking feature</a:t>
            </a:r>
          </a:p>
        </p:txBody>
      </p:sp>
      <p:sp>
        <p:nvSpPr>
          <p:cNvPr id="5" name="Date Placeholder 4"/>
          <p:cNvSpPr>
            <a:spLocks noGrp="1"/>
          </p:cNvSpPr>
          <p:nvPr>
            <p:ph type="dt" sz="half" idx="10"/>
          </p:nvPr>
        </p:nvSpPr>
        <p:spPr/>
        <p:txBody>
          <a:bodyPr/>
          <a:lstStyle/>
          <a:p>
            <a:r>
              <a:rPr lang="en-US" smtClean="0"/>
              <a:t>Checkpoint 1 (20220715)</a:t>
            </a:r>
            <a:endParaRPr lang="en-US"/>
          </a:p>
        </p:txBody>
      </p:sp>
    </p:spTree>
    <p:custDataLst>
      <p:tags r:id="rId1"/>
    </p:custDataLst>
    <p:extLst>
      <p:ext uri="{BB962C8B-B14F-4D97-AF65-F5344CB8AC3E}">
        <p14:creationId xmlns:p14="http://schemas.microsoft.com/office/powerpoint/2010/main" val="389233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EBC3F0-97B8-4689-B722-5D954B70129F}"/>
              </a:ext>
            </a:extLst>
          </p:cNvPr>
          <p:cNvSpPr>
            <a:spLocks noGrp="1"/>
          </p:cNvSpPr>
          <p:nvPr>
            <p:ph type="sldNum" sz="quarter" idx="12"/>
          </p:nvPr>
        </p:nvSpPr>
        <p:spPr/>
        <p:txBody>
          <a:bodyPr/>
          <a:lstStyle/>
          <a:p>
            <a:fld id="{DC34D593-1652-4EF8-A601-D46850590469}" type="slidenum">
              <a:rPr lang="en-US" smtClean="0"/>
              <a:t>9</a:t>
            </a:fld>
            <a:endParaRPr lang="en-US"/>
          </a:p>
        </p:txBody>
      </p:sp>
      <p:sp>
        <p:nvSpPr>
          <p:cNvPr id="3" name="Content Placeholder 2">
            <a:extLst>
              <a:ext uri="{FF2B5EF4-FFF2-40B4-BE49-F238E27FC236}">
                <a16:creationId xmlns:a16="http://schemas.microsoft.com/office/drawing/2014/main" id="{A9E9F7BE-5E16-4257-9F63-BADC66434704}"/>
              </a:ext>
            </a:extLst>
          </p:cNvPr>
          <p:cNvSpPr>
            <a:spLocks noGrp="1"/>
          </p:cNvSpPr>
          <p:nvPr>
            <p:ph idx="4294967295"/>
          </p:nvPr>
        </p:nvSpPr>
        <p:spPr>
          <a:xfrm>
            <a:off x="2328399" y="775219"/>
            <a:ext cx="3334605" cy="4351338"/>
          </a:xfrm>
        </p:spPr>
        <p:txBody>
          <a:bodyPr>
            <a:noAutofit/>
          </a:bodyPr>
          <a:lstStyle/>
          <a:p>
            <a:pPr marL="0" indent="0">
              <a:lnSpc>
                <a:spcPct val="100000"/>
              </a:lnSpc>
              <a:buNone/>
            </a:pPr>
            <a:r>
              <a:rPr lang="en-US" sz="2400" dirty="0"/>
              <a:t>Using the </a:t>
            </a:r>
            <a:r>
              <a:rPr lang="en-US" sz="2400" b="1" dirty="0">
                <a:solidFill>
                  <a:schemeClr val="accent4"/>
                </a:solidFill>
              </a:rPr>
              <a:t>What Locks the Seat Belt Flow Chart</a:t>
            </a:r>
            <a:r>
              <a:rPr lang="en-US" sz="2400" dirty="0">
                <a:solidFill>
                  <a:schemeClr val="accent4"/>
                </a:solidFill>
              </a:rPr>
              <a:t> </a:t>
            </a:r>
            <a:r>
              <a:rPr lang="en-US" sz="2400" dirty="0"/>
              <a:t>in the Technician Guide, Steps 4–5:</a:t>
            </a:r>
          </a:p>
          <a:p>
            <a:pPr>
              <a:lnSpc>
                <a:spcPct val="100000"/>
              </a:lnSpc>
            </a:pPr>
            <a:r>
              <a:rPr lang="en-US" sz="2400" dirty="0"/>
              <a:t>Practice explaining latch plates.</a:t>
            </a:r>
          </a:p>
          <a:p>
            <a:pPr>
              <a:lnSpc>
                <a:spcPct val="100000"/>
              </a:lnSpc>
            </a:pPr>
            <a:r>
              <a:rPr lang="en-US" sz="2400" dirty="0"/>
              <a:t>Focus on how to test latch plates for lockability.</a:t>
            </a:r>
          </a:p>
        </p:txBody>
      </p:sp>
      <p:sp>
        <p:nvSpPr>
          <p:cNvPr id="9" name="Rectangle 8">
            <a:extLst>
              <a:ext uri="{FF2B5EF4-FFF2-40B4-BE49-F238E27FC236}">
                <a16:creationId xmlns:a16="http://schemas.microsoft.com/office/drawing/2014/main" id="{F7615455-6130-4830-BE90-188FE8CE1D4A}"/>
              </a:ext>
            </a:extLst>
          </p:cNvPr>
          <p:cNvSpPr/>
          <p:nvPr/>
        </p:nvSpPr>
        <p:spPr>
          <a:xfrm>
            <a:off x="365047" y="302918"/>
            <a:ext cx="1714307" cy="1869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 </a:t>
            </a:r>
            <a:r>
              <a:rPr lang="en-US" sz="3200" b="1" dirty="0">
                <a:solidFill>
                  <a:schemeClr val="accent4"/>
                </a:solidFill>
              </a:rPr>
              <a:t>Practice </a:t>
            </a:r>
            <a:r>
              <a:rPr lang="en-US" sz="3200" b="1" dirty="0"/>
              <a:t>Explain</a:t>
            </a:r>
          </a:p>
        </p:txBody>
      </p:sp>
      <p:pic>
        <p:nvPicPr>
          <p:cNvPr id="14" name="Picture 13">
            <a:extLst>
              <a:ext uri="{FF2B5EF4-FFF2-40B4-BE49-F238E27FC236}">
                <a16:creationId xmlns:a16="http://schemas.microsoft.com/office/drawing/2014/main" id="{5FD0F7F7-2548-4E91-BF2A-0E986B621194}"/>
              </a:ext>
            </a:extLst>
          </p:cNvPr>
          <p:cNvPicPr>
            <a:picLocks noChangeAspect="1"/>
          </p:cNvPicPr>
          <p:nvPr/>
        </p:nvPicPr>
        <p:blipFill>
          <a:blip r:embed="rId3"/>
          <a:stretch>
            <a:fillRect/>
          </a:stretch>
        </p:blipFill>
        <p:spPr>
          <a:xfrm>
            <a:off x="5962818" y="904172"/>
            <a:ext cx="5769864" cy="4039638"/>
          </a:xfrm>
          <a:prstGeom prst="rect">
            <a:avLst/>
          </a:prstGeom>
        </p:spPr>
      </p:pic>
      <p:sp>
        <p:nvSpPr>
          <p:cNvPr id="15" name="Arrow: Pentagon 14">
            <a:extLst>
              <a:ext uri="{FF2B5EF4-FFF2-40B4-BE49-F238E27FC236}">
                <a16:creationId xmlns:a16="http://schemas.microsoft.com/office/drawing/2014/main" id="{34F00756-578A-46D7-A593-18F84828DC37}"/>
              </a:ext>
            </a:extLst>
          </p:cNvPr>
          <p:cNvSpPr/>
          <p:nvPr/>
        </p:nvSpPr>
        <p:spPr>
          <a:xfrm rot="5400000">
            <a:off x="9958753" y="4810034"/>
            <a:ext cx="679939" cy="633046"/>
          </a:xfrm>
          <a:prstGeom prst="homePlate">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375138" y="2211754"/>
            <a:ext cx="1704216" cy="307777"/>
          </a:xfrm>
          <a:prstGeom prst="rect">
            <a:avLst/>
          </a:prstGeom>
          <a:noFill/>
        </p:spPr>
        <p:txBody>
          <a:bodyPr wrap="square" rtlCol="0">
            <a:spAutoFit/>
          </a:bodyPr>
          <a:lstStyle/>
          <a:p>
            <a:pPr algn="ctr"/>
            <a:r>
              <a:rPr lang="en-US" sz="1400" b="1" dirty="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rPr>
              <a:t>TG </a:t>
            </a:r>
            <a:r>
              <a:rPr lang="en-US" sz="1400" b="1" dirty="0" smtClean="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rPr>
              <a:t>4-14</a:t>
            </a:r>
            <a:endParaRPr lang="en-US" sz="1400" b="1" dirty="0">
              <a:solidFill>
                <a:srgbClr val="BDE9FB"/>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Date Placeholder 1"/>
          <p:cNvSpPr>
            <a:spLocks noGrp="1"/>
          </p:cNvSpPr>
          <p:nvPr>
            <p:ph type="dt" sz="half" idx="10"/>
          </p:nvPr>
        </p:nvSpPr>
        <p:spPr/>
        <p:txBody>
          <a:bodyPr/>
          <a:lstStyle/>
          <a:p>
            <a:r>
              <a:rPr lang="en-US" smtClean="0"/>
              <a:t>Checkpoint 1 (20220715)</a:t>
            </a:r>
            <a:endParaRPr lang="en-US"/>
          </a:p>
        </p:txBody>
      </p:sp>
    </p:spTree>
    <p:extLst>
      <p:ext uri="{BB962C8B-B14F-4D97-AF65-F5344CB8AC3E}">
        <p14:creationId xmlns:p14="http://schemas.microsoft.com/office/powerpoint/2010/main" val="26237329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0">
      <a:dk1>
        <a:srgbClr val="A0A09F"/>
      </a:dk1>
      <a:lt1>
        <a:sysClr val="window" lastClr="FFFFFF"/>
      </a:lt1>
      <a:dk2>
        <a:srgbClr val="003A5C"/>
      </a:dk2>
      <a:lt2>
        <a:srgbClr val="EDEFEC"/>
      </a:lt2>
      <a:accent1>
        <a:srgbClr val="72BF44"/>
      </a:accent1>
      <a:accent2>
        <a:srgbClr val="F9A52B"/>
      </a:accent2>
      <a:accent3>
        <a:srgbClr val="6DCFF6"/>
      </a:accent3>
      <a:accent4>
        <a:srgbClr val="D7DF23"/>
      </a:accent4>
      <a:accent5>
        <a:srgbClr val="177DBB"/>
      </a:accent5>
      <a:accent6>
        <a:srgbClr val="046938"/>
      </a:accent6>
      <a:hlink>
        <a:srgbClr val="D7DF23"/>
      </a:hlink>
      <a:folHlink>
        <a:srgbClr val="72BF44"/>
      </a:folHlink>
    </a:clrScheme>
    <a:fontScheme name="NSC NHTSA">
      <a:majorFont>
        <a:latin typeface="Roboto Slab Extra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2322</TotalTime>
  <Words>1599</Words>
  <Application>Microsoft Office PowerPoint</Application>
  <PresentationFormat>Widescreen</PresentationFormat>
  <Paragraphs>244</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Roboto</vt:lpstr>
      <vt:lpstr>Roboto Condensed</vt:lpstr>
      <vt:lpstr>Roboto Slab ExtraBold</vt:lpstr>
      <vt:lpstr>Times New Roman</vt:lpstr>
      <vt:lpstr>Wingdings</vt:lpstr>
      <vt:lpstr>Office Theme</vt:lpstr>
      <vt:lpstr>Checkpoint 1</vt:lpstr>
      <vt:lpstr>How did it go?</vt:lpstr>
      <vt:lpstr>PowerPoint Presentation</vt:lpstr>
      <vt:lpstr>PowerPoint Presentation</vt:lpstr>
      <vt:lpstr>Emergency Locking Retractor (ELR)</vt:lpstr>
      <vt:lpstr>Automatic Locking Retractor (ALR)</vt:lpstr>
      <vt:lpstr>Switchable Retractor</vt:lpstr>
      <vt:lpstr>No Retractor</vt:lpstr>
      <vt:lpstr>PowerPoint Presentation</vt:lpstr>
      <vt:lpstr>PowerPoint Presentation</vt:lpstr>
      <vt:lpstr>PowerPoint Presentation</vt:lpstr>
      <vt:lpstr>PowerPoint Presentation</vt:lpstr>
      <vt:lpstr>PowerPoint Presentation</vt:lpstr>
      <vt:lpstr>PowerPoint Presentation</vt:lpstr>
      <vt:lpstr>The LATCH System</vt:lpstr>
      <vt:lpstr>PowerPoint Presentation</vt:lpstr>
      <vt:lpstr>Questions?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Adler</dc:creator>
  <cp:lastModifiedBy>Tamara Franks</cp:lastModifiedBy>
  <cp:revision>312</cp:revision>
  <dcterms:created xsi:type="dcterms:W3CDTF">2021-11-16T15:49:55Z</dcterms:created>
  <dcterms:modified xsi:type="dcterms:W3CDTF">2022-07-17T20:54:47Z</dcterms:modified>
</cp:coreProperties>
</file>