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56" r:id="rId2"/>
    <p:sldId id="318" r:id="rId3"/>
    <p:sldId id="320" r:id="rId4"/>
    <p:sldId id="268" r:id="rId5"/>
    <p:sldId id="323" r:id="rId6"/>
    <p:sldId id="327" r:id="rId7"/>
    <p:sldId id="279" r:id="rId8"/>
    <p:sldId id="326" r:id="rId9"/>
    <p:sldId id="329" r:id="rId10"/>
    <p:sldId id="328" r:id="rId11"/>
    <p:sldId id="335" r:id="rId12"/>
    <p:sldId id="324" r:id="rId13"/>
    <p:sldId id="322" r:id="rId14"/>
    <p:sldId id="331" r:id="rId15"/>
    <p:sldId id="332" r:id="rId16"/>
    <p:sldId id="334" r:id="rId17"/>
    <p:sldId id="267"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Adler" initials="RA" lastIdx="1" clrIdx="0">
    <p:extLst>
      <p:ext uri="{19B8F6BF-5375-455C-9EA6-DF929625EA0E}">
        <p15:presenceInfo xmlns:p15="http://schemas.microsoft.com/office/powerpoint/2012/main" userId="ac937e6bdf1ad730" providerId="Windows Live"/>
      </p:ext>
    </p:extLst>
  </p:cmAuthor>
  <p:cmAuthor id="2" name="Tamara Franks" initials="TF" lastIdx="2" clrIdx="1">
    <p:extLst>
      <p:ext uri="{19B8F6BF-5375-455C-9EA6-DF929625EA0E}">
        <p15:presenceInfo xmlns:p15="http://schemas.microsoft.com/office/powerpoint/2012/main" userId="S-1-5-21-842925246-2139871995-1801674531-40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F23"/>
    <a:srgbClr val="BDE9FB"/>
    <a:srgbClr val="F9A52B"/>
    <a:srgbClr val="6DCFF6"/>
    <a:srgbClr val="232323"/>
    <a:srgbClr val="E6E6E6"/>
    <a:srgbClr val="C7E0EF"/>
    <a:srgbClr val="FFD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61912" autoAdjust="0"/>
  </p:normalViewPr>
  <p:slideViewPr>
    <p:cSldViewPr snapToGrid="0">
      <p:cViewPr varScale="1">
        <p:scale>
          <a:sx n="101" d="100"/>
          <a:sy n="101" d="100"/>
        </p:scale>
        <p:origin x="2550" y="108"/>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notesViewPr>
    <p:cSldViewPr snapToGrid="0">
      <p:cViewPr>
        <p:scale>
          <a:sx n="100" d="100"/>
          <a:sy n="100" d="100"/>
        </p:scale>
        <p:origin x="5472" y="79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30D6A3-C1F6-4121-9549-DB6C930B7C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CPST Hybrid Course, Checkpoint 2</a:t>
            </a:r>
          </a:p>
        </p:txBody>
      </p:sp>
      <p:sp>
        <p:nvSpPr>
          <p:cNvPr id="3" name="Date Placeholder 2">
            <a:extLst>
              <a:ext uri="{FF2B5EF4-FFF2-40B4-BE49-F238E27FC236}">
                <a16:creationId xmlns:a16="http://schemas.microsoft.com/office/drawing/2014/main" id="{8F5053A6-6666-4B45-AAA5-0B787E303D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F4CFD-F423-43F7-95AB-3C1941AD34D7}" type="datetimeFigureOut">
              <a:rPr lang="en-US" smtClean="0"/>
              <a:t>7/17/2022</a:t>
            </a:fld>
            <a:endParaRPr lang="en-US"/>
          </a:p>
        </p:txBody>
      </p:sp>
      <p:sp>
        <p:nvSpPr>
          <p:cNvPr id="4" name="Footer Placeholder 3">
            <a:extLst>
              <a:ext uri="{FF2B5EF4-FFF2-40B4-BE49-F238E27FC236}">
                <a16:creationId xmlns:a16="http://schemas.microsoft.com/office/drawing/2014/main" id="{293F00DF-B24C-4115-9D03-75519C51B1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D3AC65-E7EE-4969-BED2-EF07CF0679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6C9D1D-CE38-493C-8A71-71E14F320DD0}" type="slidenum">
              <a:rPr lang="en-US" smtClean="0"/>
              <a:t>‹#›</a:t>
            </a:fld>
            <a:endParaRPr lang="en-US"/>
          </a:p>
        </p:txBody>
      </p:sp>
    </p:spTree>
    <p:extLst>
      <p:ext uri="{BB962C8B-B14F-4D97-AF65-F5344CB8AC3E}">
        <p14:creationId xmlns:p14="http://schemas.microsoft.com/office/powerpoint/2010/main" val="164440092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89000" y="587216"/>
            <a:ext cx="5080000" cy="2857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600450"/>
            <a:ext cx="5486400" cy="483489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456613"/>
            <a:ext cx="2286000" cy="458787"/>
          </a:xfrm>
          <a:prstGeom prst="rect">
            <a:avLst/>
          </a:prstGeom>
        </p:spPr>
        <p:txBody>
          <a:bodyPr vert="horz" lIns="91440" tIns="45720" rIns="91440" bIns="45720" rtlCol="0" anchor="b"/>
          <a:lstStyle>
            <a:lvl1pPr algn="l">
              <a:defRPr sz="1000">
                <a:latin typeface="Roboto Condensed" panose="02000000000000000000" pitchFamily="2" charset="0"/>
                <a:ea typeface="Roboto Condensed" panose="02000000000000000000" pitchFamily="2" charset="0"/>
              </a:defRPr>
            </a:lvl1pPr>
          </a:lstStyle>
          <a:p>
            <a:r>
              <a:rPr lang="en-US" dirty="0" smtClean="0"/>
              <a:t>Checkpoint 2 (20220715)</a:t>
            </a:r>
            <a:endParaRPr lang="en-US" dirty="0"/>
          </a:p>
        </p:txBody>
      </p:sp>
      <p:sp>
        <p:nvSpPr>
          <p:cNvPr id="7" name="Slide Number Placeholder 6"/>
          <p:cNvSpPr>
            <a:spLocks noGrp="1"/>
          </p:cNvSpPr>
          <p:nvPr>
            <p:ph type="sldNum" sz="quarter" idx="5"/>
          </p:nvPr>
        </p:nvSpPr>
        <p:spPr>
          <a:xfrm>
            <a:off x="3208338" y="8456613"/>
            <a:ext cx="2971800" cy="458787"/>
          </a:xfrm>
          <a:prstGeom prst="rect">
            <a:avLst/>
          </a:prstGeom>
        </p:spPr>
        <p:txBody>
          <a:bodyPr vert="horz" lIns="91440" tIns="45720" rIns="91440" bIns="45720" rtlCol="0" anchor="b"/>
          <a:lstStyle>
            <a:lvl1pPr algn="r">
              <a:defRPr sz="1000">
                <a:latin typeface="Roboto Condensed" panose="02000000000000000000" pitchFamily="2" charset="0"/>
                <a:ea typeface="Roboto Condensed" panose="02000000000000000000" pitchFamily="2" charset="0"/>
              </a:defRPr>
            </a:lvl1pPr>
          </a:lstStyle>
          <a:p>
            <a:fld id="{7892AAB4-A6B5-42B8-AF9E-8E4F8B9F0431}" type="slidenum">
              <a:rPr lang="en-US" smtClean="0"/>
              <a:pPr/>
              <a:t>‹#›</a:t>
            </a:fld>
            <a:endParaRPr lang="en-US" dirty="0"/>
          </a:p>
        </p:txBody>
      </p:sp>
    </p:spTree>
    <p:extLst>
      <p:ext uri="{BB962C8B-B14F-4D97-AF65-F5344CB8AC3E}">
        <p14:creationId xmlns:p14="http://schemas.microsoft.com/office/powerpoint/2010/main" val="1547110581"/>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defRPr sz="1200" b="1" kern="1200" cap="all"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0" indent="0" algn="l" defTabSz="914400" rtl="0" eaLnBrk="1" latinLnBrk="0" hangingPunct="1">
      <a:spcBef>
        <a:spcPts val="600"/>
      </a:spcBef>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 indent="-114300" algn="l" defTabSz="914400" rtl="0" eaLnBrk="1" latinLnBrk="0" hangingPunct="1">
      <a:spcBef>
        <a:spcPts val="600"/>
      </a:spcBef>
      <a:buFont typeface="Wingdings" panose="05000000000000000000" pitchFamily="2" charset="2"/>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5750" indent="-171450" algn="l" defTabSz="914400" rtl="0" eaLnBrk="1" latinLnBrk="0" hangingPunct="1">
      <a:spcBef>
        <a:spcPts val="600"/>
      </a:spcBef>
      <a:buFont typeface="Arial" panose="020B0604020202020204" pitchFamily="34" charset="0"/>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0" indent="0" algn="l" defTabSz="914400" rtl="0" eaLnBrk="1" latinLnBrk="0" hangingPunct="1">
      <a:spcBef>
        <a:spcPts val="600"/>
      </a:spcBef>
      <a:defRPr sz="1200" b="1" i="1"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This PowerPoint presentation</a:t>
            </a:r>
            <a:r>
              <a:rPr lang="en-US" baseline="0" dirty="0" smtClean="0"/>
              <a:t> supports </a:t>
            </a:r>
            <a:r>
              <a:rPr lang="en-US" dirty="0" smtClean="0"/>
              <a:t>CHECKPOINT </a:t>
            </a:r>
            <a:r>
              <a:rPr lang="en-US" dirty="0"/>
              <a:t>2 for </a:t>
            </a:r>
            <a:r>
              <a:rPr lang="en-US" dirty="0" smtClean="0"/>
              <a:t>The National</a:t>
            </a:r>
            <a:r>
              <a:rPr lang="en-US" baseline="0" dirty="0" smtClean="0"/>
              <a:t> </a:t>
            </a:r>
            <a:r>
              <a:rPr lang="en-US" dirty="0" err="1" smtClean="0"/>
              <a:t>cpst</a:t>
            </a:r>
            <a:r>
              <a:rPr lang="en-US" dirty="0" smtClean="0"/>
              <a:t> Certification hybrid Training.</a:t>
            </a:r>
          </a:p>
          <a:p>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r>
              <a:rPr lang="en-US" cap="none" baseline="0" dirty="0" smtClean="0"/>
              <a:t>INSTRUCTOR NOTE: T</a:t>
            </a:r>
            <a:r>
              <a:rPr lang="en-US" cap="none" dirty="0" smtClean="0"/>
              <a:t>he </a:t>
            </a:r>
            <a:r>
              <a:rPr lang="en-US" i="1" cap="none" dirty="0" smtClean="0"/>
              <a:t>National CPST Certification HYBRID Training </a:t>
            </a:r>
            <a:r>
              <a:rPr lang="en-US" cap="none" dirty="0" smtClean="0"/>
              <a:t>is a nationally standardized curriculum delivered in a cumulative manner with each successive module building on the preceding modules. The content must be delivered in its entirety, in modular order, and may not be altered in any way, including addition or deletion of content.</a:t>
            </a:r>
            <a:r>
              <a:rPr lang="en-US" cap="none" baseline="0" dirty="0" smtClean="0"/>
              <a:t> </a:t>
            </a:r>
            <a:endParaRPr lang="en-US" cap="none" dirty="0" smtClean="0"/>
          </a:p>
          <a:p>
            <a:endParaRPr lang="en-US" dirty="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324360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(TG 8-3/IG</a:t>
            </a:r>
            <a:r>
              <a:rPr lang="en-US" baseline="0" dirty="0" smtClean="0"/>
              <a:t> </a:t>
            </a:r>
            <a:r>
              <a:rPr lang="en-US" baseline="0" dirty="0" smtClean="0"/>
              <a:t>8-13)</a:t>
            </a:r>
            <a:endParaRPr lang="en-US" dirty="0"/>
          </a:p>
          <a:p>
            <a:pPr lvl="4"/>
            <a:endParaRPr lang="en-US" dirty="0" smtClean="0"/>
          </a:p>
          <a:p>
            <a:pPr lvl="4"/>
            <a:r>
              <a:rPr lang="en-US" dirty="0" smtClean="0"/>
              <a:t>Conduct </a:t>
            </a:r>
            <a:r>
              <a:rPr lang="en-US" dirty="0"/>
              <a:t>the LPE activity, ensuring that everyone has an opportunity to contribute.</a:t>
            </a:r>
          </a:p>
        </p:txBody>
      </p:sp>
      <p:sp>
        <p:nvSpPr>
          <p:cNvPr id="5" name="Slide Number Placeholder 4"/>
          <p:cNvSpPr>
            <a:spLocks noGrp="1"/>
          </p:cNvSpPr>
          <p:nvPr>
            <p:ph type="sldNum" sz="quarter" idx="5"/>
          </p:nvPr>
        </p:nvSpPr>
        <p:spPr/>
        <p:txBody>
          <a:bodyPr/>
          <a:lstStyle/>
          <a:p>
            <a:fld id="{7892AAB4-A6B5-42B8-AF9E-8E4F8B9F0431}" type="slidenum">
              <a:rPr lang="en-US" smtClean="0"/>
              <a:t>10</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126685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a:t>
            </a:r>
            <a:r>
              <a:rPr lang="en-US" dirty="0" smtClean="0"/>
              <a:t>(</a:t>
            </a:r>
            <a:r>
              <a:rPr lang="en-US" baseline="0" dirty="0" smtClean="0"/>
              <a:t>TG </a:t>
            </a:r>
            <a:r>
              <a:rPr lang="en-US" baseline="0" dirty="0" smtClean="0"/>
              <a:t>8-18/IG 8-59)</a:t>
            </a:r>
            <a:endParaRPr lang="en-US" dirty="0"/>
          </a:p>
          <a:p>
            <a:pPr lvl="4"/>
            <a:endParaRPr lang="en-US" dirty="0" smtClean="0"/>
          </a:p>
          <a:p>
            <a:pPr lvl="4"/>
            <a:r>
              <a:rPr lang="en-US" dirty="0" smtClean="0"/>
              <a:t>Conduct </a:t>
            </a:r>
            <a:r>
              <a:rPr lang="en-US" dirty="0"/>
              <a:t>the LPE activity, ensuring that everyone has an opportunity to contribute.</a:t>
            </a:r>
          </a:p>
        </p:txBody>
      </p:sp>
      <p:sp>
        <p:nvSpPr>
          <p:cNvPr id="5" name="Slide Number Placeholder 4"/>
          <p:cNvSpPr>
            <a:spLocks noGrp="1"/>
          </p:cNvSpPr>
          <p:nvPr>
            <p:ph type="sldNum" sz="quarter" idx="5"/>
          </p:nvPr>
        </p:nvSpPr>
        <p:spPr/>
        <p:txBody>
          <a:bodyPr/>
          <a:lstStyle/>
          <a:p>
            <a:fld id="{7892AAB4-A6B5-42B8-AF9E-8E4F8B9F0431}" type="slidenum">
              <a:rPr lang="en-US" smtClean="0"/>
              <a:t>11</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73513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QUIZ review </a:t>
            </a:r>
          </a:p>
          <a:p>
            <a:endParaRPr lang="en-US" dirty="0"/>
          </a:p>
          <a:p>
            <a:pPr marL="0" marR="0" lvl="4">
              <a:lnSpc>
                <a:spcPct val="107000"/>
              </a:lnSpc>
              <a:spcBef>
                <a:spcPts val="600"/>
              </a:spcBef>
              <a:spcAft>
                <a:spcPts val="600"/>
              </a:spcAft>
            </a:pPr>
            <a:r>
              <a:rPr lang="en-US" dirty="0" smtClean="0">
                <a:effectLst/>
                <a:cs typeface="Times New Roman" panose="02020603050405020304" pitchFamily="18" charset="0"/>
              </a:rPr>
              <a:t>Conduct a review for Quiz 2 using suggested review questions found in the </a:t>
            </a:r>
            <a:r>
              <a:rPr lang="en-US" b="1" dirty="0" smtClean="0">
                <a:effectLst/>
                <a:cs typeface="Times New Roman" panose="02020603050405020304" pitchFamily="18" charset="0"/>
              </a:rPr>
              <a:t>Protected Instructor Materials </a:t>
            </a:r>
            <a:r>
              <a:rPr lang="en-US" dirty="0" smtClean="0">
                <a:effectLst/>
                <a:cs typeface="Times New Roman" panose="02020603050405020304" pitchFamily="18" charset="0"/>
              </a:rPr>
              <a:t>on </a:t>
            </a:r>
            <a:r>
              <a:rPr lang="en-US" u="sng" dirty="0" smtClean="0">
                <a:solidFill>
                  <a:srgbClr val="177DBB"/>
                </a:solidFill>
                <a:effectLst/>
                <a:cs typeface="Times New Roman" panose="02020603050405020304" pitchFamily="18" charset="0"/>
                <a:hlinkClick r:id="rId3"/>
              </a:rPr>
              <a:t>cpsboard.org</a:t>
            </a:r>
            <a:r>
              <a:rPr lang="en-US" dirty="0" smtClean="0">
                <a:effectLst/>
                <a:cs typeface="Times New Roman" panose="02020603050405020304" pitchFamily="18" charset="0"/>
              </a:rPr>
              <a:t>.</a:t>
            </a:r>
          </a:p>
          <a:p>
            <a:pPr marL="0" marR="0" lvl="4">
              <a:lnSpc>
                <a:spcPct val="107000"/>
              </a:lnSpc>
              <a:spcBef>
                <a:spcPts val="600"/>
              </a:spcBef>
              <a:spcAft>
                <a:spcPts val="600"/>
              </a:spcAft>
            </a:pPr>
            <a:endParaRPr lang="en-US" dirty="0" smtClean="0">
              <a:effectLst/>
              <a:cs typeface="Times New Roman" panose="02020603050405020304" pitchFamily="18" charset="0"/>
            </a:endParaRPr>
          </a:p>
          <a:p>
            <a:pPr marL="0" marR="0" lvl="4">
              <a:lnSpc>
                <a:spcPct val="107000"/>
              </a:lnSpc>
              <a:spcBef>
                <a:spcPts val="600"/>
              </a:spcBef>
              <a:spcAft>
                <a:spcPts val="600"/>
              </a:spcAft>
            </a:pPr>
            <a:r>
              <a:rPr lang="en-US" dirty="0" smtClean="0">
                <a:effectLst/>
                <a:cs typeface="Times New Roman" panose="02020603050405020304" pitchFamily="18" charset="0"/>
              </a:rPr>
              <a:t>Share</a:t>
            </a:r>
            <a:r>
              <a:rPr lang="en-US" baseline="0" dirty="0" smtClean="0">
                <a:effectLst/>
                <a:cs typeface="Times New Roman" panose="02020603050405020304" pitchFamily="18" charset="0"/>
              </a:rPr>
              <a:t> the following quiz reminders with the students. </a:t>
            </a:r>
            <a:endParaRPr lang="en-US" dirty="0" smtClean="0"/>
          </a:p>
          <a:p>
            <a:pPr marL="114300" marR="0" lvl="2">
              <a:lnSpc>
                <a:spcPct val="107000"/>
              </a:lnSpc>
              <a:spcBef>
                <a:spcPts val="600"/>
              </a:spcBef>
              <a:spcAft>
                <a:spcPts val="600"/>
              </a:spcAft>
            </a:pPr>
            <a:r>
              <a:rPr lang="en-US" dirty="0" smtClean="0">
                <a:effectLst/>
                <a:cs typeface="Times New Roman" panose="02020603050405020304" pitchFamily="18" charset="0"/>
              </a:rPr>
              <a:t>The quiz is timed at 45 minutes. </a:t>
            </a:r>
          </a:p>
          <a:p>
            <a:pPr marL="114300" marR="0" lvl="2">
              <a:lnSpc>
                <a:spcPct val="107000"/>
              </a:lnSpc>
              <a:spcBef>
                <a:spcPts val="600"/>
              </a:spcBef>
              <a:spcAft>
                <a:spcPts val="600"/>
              </a:spcAft>
            </a:pPr>
            <a:r>
              <a:rPr lang="en-US" dirty="0" smtClean="0">
                <a:effectLst/>
                <a:cs typeface="Times New Roman" panose="02020603050405020304" pitchFamily="18" charset="0"/>
              </a:rPr>
              <a:t>Students</a:t>
            </a:r>
            <a:r>
              <a:rPr lang="en-US" baseline="0" dirty="0" smtClean="0">
                <a:effectLst/>
                <a:cs typeface="Times New Roman" panose="02020603050405020304" pitchFamily="18" charset="0"/>
              </a:rPr>
              <a:t> are able to exit and resume taking the quiz at a later point in time. </a:t>
            </a:r>
            <a:r>
              <a:rPr lang="en-US" dirty="0" smtClean="0">
                <a:effectLst/>
                <a:cs typeface="Times New Roman" panose="02020603050405020304" pitchFamily="18" charset="0"/>
              </a:rPr>
              <a:t>The</a:t>
            </a:r>
            <a:r>
              <a:rPr lang="en-US" baseline="0" dirty="0" smtClean="0">
                <a:effectLst/>
                <a:cs typeface="Times New Roman" panose="02020603050405020304" pitchFamily="18" charset="0"/>
              </a:rPr>
              <a:t> student’s </a:t>
            </a:r>
            <a:r>
              <a:rPr lang="en-US" dirty="0" smtClean="0">
                <a:effectLst/>
                <a:cs typeface="Times New Roman" panose="02020603050405020304" pitchFamily="18" charset="0"/>
              </a:rPr>
              <a:t>progress and time remaining</a:t>
            </a:r>
            <a:r>
              <a:rPr lang="en-US" baseline="0" dirty="0" smtClean="0">
                <a:effectLst/>
                <a:cs typeface="Times New Roman" panose="02020603050405020304" pitchFamily="18" charset="0"/>
              </a:rPr>
              <a:t> to complete the quiz will be saved. </a:t>
            </a:r>
            <a:endParaRPr lang="en-US" dirty="0" smtClean="0">
              <a:effectLst/>
              <a:cs typeface="Times New Roman" panose="02020603050405020304" pitchFamily="18" charset="0"/>
            </a:endParaRPr>
          </a:p>
          <a:p>
            <a:pPr marL="114300" marR="0" lvl="2">
              <a:lnSpc>
                <a:spcPct val="107000"/>
              </a:lnSpc>
              <a:spcBef>
                <a:spcPts val="600"/>
              </a:spcBef>
              <a:spcAft>
                <a:spcPts val="600"/>
              </a:spcAft>
            </a:pPr>
            <a:r>
              <a:rPr lang="en-US" dirty="0" smtClean="0">
                <a:effectLst/>
                <a:cs typeface="Times New Roman" panose="02020603050405020304" pitchFamily="18" charset="0"/>
              </a:rPr>
              <a:t>An audio option is available at the top of each question if the student prefers having the quiz questions and answers read to</a:t>
            </a:r>
            <a:r>
              <a:rPr lang="en-US" baseline="0" dirty="0" smtClean="0">
                <a:effectLst/>
                <a:cs typeface="Times New Roman" panose="02020603050405020304" pitchFamily="18" charset="0"/>
              </a:rPr>
              <a:t> them</a:t>
            </a:r>
            <a:r>
              <a:rPr lang="en-US" dirty="0" smtClean="0">
                <a:effectLst/>
                <a:cs typeface="Times New Roman" panose="02020603050405020304" pitchFamily="18" charset="0"/>
              </a:rPr>
              <a:t>. </a:t>
            </a:r>
          </a:p>
          <a:p>
            <a:pPr marL="114300" marR="0" lvl="2">
              <a:lnSpc>
                <a:spcPct val="107000"/>
              </a:lnSpc>
              <a:spcBef>
                <a:spcPts val="600"/>
              </a:spcBef>
              <a:spcAft>
                <a:spcPts val="600"/>
              </a:spcAft>
            </a:pPr>
            <a:r>
              <a:rPr lang="en-US" dirty="0" smtClean="0">
                <a:effectLst/>
                <a:cs typeface="Times New Roman" panose="02020603050405020304" pitchFamily="18" charset="0"/>
              </a:rPr>
              <a:t>Any</a:t>
            </a:r>
            <a:r>
              <a:rPr lang="en-US" baseline="0" dirty="0" smtClean="0">
                <a:effectLst/>
                <a:cs typeface="Times New Roman" panose="02020603050405020304" pitchFamily="18" charset="0"/>
              </a:rPr>
              <a:t> questions not completed at the end of the 45-minute time period are marked incorrect. </a:t>
            </a:r>
          </a:p>
          <a:p>
            <a:pPr marL="114300" marR="0" lvl="2">
              <a:lnSpc>
                <a:spcPct val="107000"/>
              </a:lnSpc>
              <a:spcBef>
                <a:spcPts val="600"/>
              </a:spcBef>
              <a:spcAft>
                <a:spcPts val="600"/>
              </a:spcAft>
            </a:pPr>
            <a:r>
              <a:rPr lang="en-US" baseline="0" dirty="0" smtClean="0">
                <a:effectLst/>
                <a:cs typeface="Times New Roman" panose="02020603050405020304" pitchFamily="18" charset="0"/>
              </a:rPr>
              <a:t>The quiz will be graded once the student clicks the “Submit Quiz” button and the results will be shared with the student. </a:t>
            </a:r>
            <a:endParaRPr lang="en-US" baseline="0" dirty="0">
              <a:effectLst/>
              <a:cs typeface="Times New Roman" panose="02020603050405020304" pitchFamily="18" charset="0"/>
            </a:endParaRPr>
          </a:p>
        </p:txBody>
      </p:sp>
      <p:sp>
        <p:nvSpPr>
          <p:cNvPr id="5" name="Slide Number Placeholder 4"/>
          <p:cNvSpPr>
            <a:spLocks noGrp="1"/>
          </p:cNvSpPr>
          <p:nvPr>
            <p:ph type="sldNum" sz="quarter" idx="5"/>
          </p:nvPr>
        </p:nvSpPr>
        <p:spPr/>
        <p:txBody>
          <a:bodyPr/>
          <a:lstStyle/>
          <a:p>
            <a:fld id="{7892AAB4-A6B5-42B8-AF9E-8E4F8B9F0431}" type="slidenum">
              <a:rPr lang="en-US" smtClean="0"/>
              <a:pPr/>
              <a:t>12</a:t>
            </a:fld>
            <a:endParaRPr lang="en-US"/>
          </a:p>
        </p:txBody>
      </p:sp>
      <p:sp>
        <p:nvSpPr>
          <p:cNvPr id="9" name="Slide Image Placeholder 8">
            <a:extLst>
              <a:ext uri="{FF2B5EF4-FFF2-40B4-BE49-F238E27FC236}">
                <a16:creationId xmlns:a16="http://schemas.microsoft.com/office/drawing/2014/main" id="{22F58D9A-403A-47A7-803F-47EE5E7C34BF}"/>
              </a:ext>
            </a:extLst>
          </p:cNvPr>
          <p:cNvSpPr>
            <a:spLocks noGrp="1" noRot="1" noChangeAspect="1"/>
          </p:cNvSpPr>
          <p:nvPr>
            <p:ph type="sldImg"/>
          </p:nvPr>
        </p:nvSpPr>
        <p:spPr>
          <a:xfrm>
            <a:off x="889000" y="587375"/>
            <a:ext cx="5080000" cy="2857500"/>
          </a:xfrm>
        </p:spPr>
      </p:sp>
      <p:sp>
        <p:nvSpPr>
          <p:cNvPr id="2" name="Footer Placeholder 1"/>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961987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LEARNING </a:t>
            </a:r>
            <a:r>
              <a:rPr lang="en-US" dirty="0"/>
              <a:t>BLOCK </a:t>
            </a:r>
            <a:r>
              <a:rPr lang="en-US" dirty="0" smtClean="0"/>
              <a:t>3</a:t>
            </a:r>
          </a:p>
          <a:p>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r>
              <a:rPr lang="en-US" i="1" cap="none" dirty="0" smtClean="0"/>
              <a:t>Preview</a:t>
            </a:r>
            <a:r>
              <a:rPr lang="en-US" i="1" cap="none" baseline="0" dirty="0" smtClean="0"/>
              <a:t> Learning Block 3 content. </a:t>
            </a:r>
          </a:p>
          <a:p>
            <a:pPr marL="171450" indent="-171450">
              <a:buFont typeface="Wingdings" panose="05000000000000000000" pitchFamily="2" charset="2"/>
              <a:buChar char="§"/>
            </a:pPr>
            <a:r>
              <a:rPr lang="en-US" b="0" cap="none" dirty="0" smtClean="0"/>
              <a:t>The</a:t>
            </a:r>
            <a:r>
              <a:rPr lang="en-US" b="0" cap="none" baseline="0" dirty="0" smtClean="0"/>
              <a:t> e-learning content will be completed in learning block 3. </a:t>
            </a:r>
          </a:p>
          <a:p>
            <a:pPr marL="171450" indent="-171450">
              <a:buFont typeface="Wingdings" panose="05000000000000000000" pitchFamily="2" charset="2"/>
              <a:buChar char="§"/>
            </a:pPr>
            <a:r>
              <a:rPr lang="en-US" b="0" cap="none" baseline="0" dirty="0" smtClean="0"/>
              <a:t>In addition to completing the e-learning, there is practice time in vehicles during this learning block. </a:t>
            </a:r>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b="1" i="1" dirty="0" smtClean="0"/>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PREVIEW CONTINUED ON NEXT SLIDE.</a:t>
            </a:r>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13</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464553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PREVIEW LEARNING BLOCK </a:t>
            </a:r>
            <a:r>
              <a:rPr lang="en-US" dirty="0" smtClean="0"/>
              <a:t>3</a:t>
            </a:r>
          </a:p>
          <a:p>
            <a:endParaRPr lang="en-US" dirty="0"/>
          </a:p>
          <a:p>
            <a:pPr marL="0" marR="0" lvl="4" indent="0" algn="l" defTabSz="914400" rtl="0" eaLnBrk="1" fontAlgn="auto" latinLnBrk="0" hangingPunct="1">
              <a:lnSpc>
                <a:spcPct val="100000"/>
              </a:lnSpc>
              <a:spcBef>
                <a:spcPts val="600"/>
              </a:spcBef>
              <a:spcAft>
                <a:spcPts val="0"/>
              </a:spcAft>
              <a:buClrTx/>
              <a:buSzTx/>
              <a:buFontTx/>
              <a:buNone/>
              <a:tabLst/>
              <a:defRPr/>
            </a:pPr>
            <a:r>
              <a:rPr lang="en-US" i="1" cap="none" dirty="0" smtClean="0"/>
              <a:t>Review</a:t>
            </a:r>
            <a:r>
              <a:rPr lang="en-US" i="1" cap="none" baseline="0" dirty="0" smtClean="0"/>
              <a:t> Learning Block 3 content. </a:t>
            </a:r>
          </a:p>
          <a:p>
            <a:pPr marL="171450" lvl="4" indent="-171450">
              <a:buFont typeface="Wingdings" panose="05000000000000000000" pitchFamily="2" charset="2"/>
              <a:buChar char="§"/>
            </a:pPr>
            <a:r>
              <a:rPr lang="en-US" b="0" i="0" dirty="0" smtClean="0"/>
              <a:t>Briefly </a:t>
            </a:r>
            <a:r>
              <a:rPr lang="en-US" b="0" i="0" dirty="0"/>
              <a:t>review the five steps for </a:t>
            </a:r>
            <a:r>
              <a:rPr lang="en-US" b="0" i="0" dirty="0" smtClean="0"/>
              <a:t>forward-facing</a:t>
            </a:r>
            <a:r>
              <a:rPr lang="en-US" b="0" i="0" baseline="0" dirty="0" smtClean="0"/>
              <a:t> car seat use</a:t>
            </a:r>
            <a:r>
              <a:rPr lang="en-US" b="0" i="0" dirty="0" smtClean="0"/>
              <a:t>: </a:t>
            </a:r>
            <a:r>
              <a:rPr lang="en-US" b="0" i="0" dirty="0"/>
              <a:t>selection, direction, location, harness adjustment and fit, and installation. </a:t>
            </a:r>
            <a:endParaRPr lang="en-US" b="0" i="0" dirty="0" smtClean="0"/>
          </a:p>
          <a:p>
            <a:pPr lvl="3"/>
            <a:r>
              <a:rPr lang="en-US" b="0" i="0" dirty="0" smtClean="0"/>
              <a:t>Point out that the steps on the slide apply to rear-facing and forward-facing car seats, and that booster seat steps are very similar. </a:t>
            </a:r>
          </a:p>
          <a:p>
            <a:pPr lvl="3"/>
            <a:r>
              <a:rPr lang="en-US" b="0" i="0" dirty="0" smtClean="0"/>
              <a:t>Learning the steps helps in all car seat and booster seat scenarios.</a:t>
            </a:r>
          </a:p>
          <a:p>
            <a:pPr marL="0" marR="0" lvl="4"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PREVIEW CONTINUED ON NEXT SLIDE.</a:t>
            </a:r>
          </a:p>
          <a:p>
            <a:pPr lvl="4"/>
            <a:endParaRPr lang="en-US" dirty="0" smtClean="0"/>
          </a:p>
          <a:p>
            <a:pPr lvl="4"/>
            <a:endParaRPr lang="en-US" dirty="0"/>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2AAB4-A6B5-42B8-AF9E-8E4F8B9F0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1326183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PREVIEW LEARNING BLOCK </a:t>
            </a:r>
            <a:r>
              <a:rPr lang="en-US" dirty="0" smtClean="0"/>
              <a:t>3</a:t>
            </a:r>
            <a:endParaRPr lang="en-US" dirty="0"/>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i="1" cap="none" dirty="0" smtClean="0"/>
              <a:t>Review</a:t>
            </a:r>
            <a:r>
              <a:rPr lang="en-US" i="1" cap="none" baseline="0" dirty="0" smtClean="0"/>
              <a:t> Learning Block 2 content. </a:t>
            </a:r>
          </a:p>
          <a:p>
            <a:pPr marL="171450" lvl="4" indent="-171450">
              <a:buFont typeface="Wingdings" panose="05000000000000000000" pitchFamily="2" charset="2"/>
              <a:buChar char="§"/>
            </a:pPr>
            <a:r>
              <a:rPr lang="en-US" b="0" i="0" dirty="0" smtClean="0"/>
              <a:t>Briefly review the five steps for booster seat </a:t>
            </a:r>
            <a:r>
              <a:rPr lang="en-US" b="0" i="0" baseline="0" dirty="0" smtClean="0"/>
              <a:t>use</a:t>
            </a:r>
            <a:r>
              <a:rPr lang="en-US" b="0" i="0" dirty="0" smtClean="0"/>
              <a:t>: selection, direction, location, adjust,</a:t>
            </a:r>
            <a:r>
              <a:rPr lang="en-US" b="0" i="0" baseline="0" dirty="0" smtClean="0"/>
              <a:t> and secure</a:t>
            </a:r>
            <a:r>
              <a:rPr lang="en-US" b="0" i="0" dirty="0" smtClean="0"/>
              <a:t>.</a:t>
            </a:r>
          </a:p>
          <a:p>
            <a:pPr lvl="3"/>
            <a:r>
              <a:rPr lang="en-US" b="0" i="0" dirty="0" smtClean="0"/>
              <a:t>Point out that the steps on the slide apply to booster seats,</a:t>
            </a:r>
            <a:r>
              <a:rPr lang="en-US" b="0" i="0" baseline="0" dirty="0" smtClean="0"/>
              <a:t> and that the rear-facing and forward-facing car seat </a:t>
            </a:r>
            <a:r>
              <a:rPr lang="en-US" b="0" i="0" dirty="0" smtClean="0"/>
              <a:t>steps are very similar. </a:t>
            </a:r>
          </a:p>
          <a:p>
            <a:pPr lvl="3"/>
            <a:r>
              <a:rPr lang="en-US" b="0" i="0" dirty="0" smtClean="0"/>
              <a:t>Learning the steps helps in all car seat and booster seat scenarios.</a:t>
            </a:r>
          </a:p>
          <a:p>
            <a:pPr lvl="2"/>
            <a:r>
              <a:rPr lang="en-US" dirty="0" smtClean="0"/>
              <a:t>Module 11 provides information on school buses, airplanes, and emergency vehicles, and how to transport children safely in these other types of vehicles.</a:t>
            </a:r>
          </a:p>
          <a:p>
            <a:pPr lvl="2"/>
            <a:r>
              <a:rPr lang="en-US" dirty="0" smtClean="0"/>
              <a:t>Module 12 is about communication skills. It presents many helpful tips and techniques for communicating with caregivers.</a:t>
            </a:r>
          </a:p>
          <a:p>
            <a:pPr lvl="2"/>
            <a:r>
              <a:rPr lang="en-US" dirty="0" smtClean="0"/>
              <a:t>Module 13 is about how you can continue learning about child passenger safety, and provides some resources for additional education.</a:t>
            </a:r>
          </a:p>
          <a:p>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PREVIEW CONTINUED ON NEXT SLIDE.</a:t>
            </a:r>
          </a:p>
          <a:p>
            <a:pPr lvl="4"/>
            <a:endParaRPr lang="en-US" b="0" dirty="0"/>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2AAB4-A6B5-42B8-AF9E-8E4F8B9F0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4071664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Skills Evaluation:</a:t>
            </a:r>
            <a:r>
              <a:rPr lang="en-US" baseline="0" dirty="0" smtClean="0"/>
              <a:t> Putting It All Together</a:t>
            </a:r>
            <a:endParaRPr lang="en-US" dirty="0"/>
          </a:p>
          <a:p>
            <a:pPr marL="114300" marR="0" lvl="2">
              <a:lnSpc>
                <a:spcPct val="107000"/>
              </a:lnSpc>
              <a:spcBef>
                <a:spcPts val="600"/>
              </a:spcBef>
              <a:spcAft>
                <a:spcPts val="600"/>
              </a:spcAft>
            </a:pPr>
            <a:endParaRPr lang="en-US" dirty="0" smtClean="0"/>
          </a:p>
          <a:p>
            <a:pPr marL="0" marR="0" lvl="4">
              <a:lnSpc>
                <a:spcPct val="107000"/>
              </a:lnSpc>
              <a:spcBef>
                <a:spcPts val="600"/>
              </a:spcBef>
              <a:spcAft>
                <a:spcPts val="600"/>
              </a:spcAft>
            </a:pPr>
            <a:r>
              <a:rPr lang="en-US" dirty="0" smtClean="0">
                <a:effectLst/>
                <a:cs typeface="Times New Roman" panose="02020603050405020304" pitchFamily="18" charset="0"/>
              </a:rPr>
              <a:t>Share</a:t>
            </a:r>
            <a:r>
              <a:rPr lang="en-US" baseline="0" dirty="0" smtClean="0">
                <a:effectLst/>
                <a:cs typeface="Times New Roman" panose="02020603050405020304" pitchFamily="18" charset="0"/>
              </a:rPr>
              <a:t> the following skills evaluation reminders with the students. </a:t>
            </a:r>
            <a:endParaRPr lang="en-US" dirty="0" smtClean="0"/>
          </a:p>
          <a:p>
            <a:pPr marL="114300" marR="0" lvl="2" indent="-114300" algn="l" defTabSz="914400" rtl="0" eaLnBrk="1" fontAlgn="auto" latinLnBrk="0" hangingPunct="1">
              <a:lnSpc>
                <a:spcPct val="107000"/>
              </a:lnSpc>
              <a:spcBef>
                <a:spcPts val="600"/>
              </a:spcBef>
              <a:spcAft>
                <a:spcPts val="600"/>
              </a:spcAft>
              <a:buClrTx/>
              <a:buSzTx/>
              <a:buFont typeface="Wingdings" panose="05000000000000000000" pitchFamily="2" charset="2"/>
              <a:buChar char="§"/>
              <a:tabLst/>
              <a:defRPr/>
            </a:pPr>
            <a:r>
              <a:rPr lang="en-US" dirty="0" smtClean="0"/>
              <a:t>The Skills Evaluation is</a:t>
            </a:r>
            <a:r>
              <a:rPr lang="en-US" baseline="0" dirty="0" smtClean="0"/>
              <a:t> delivered at the end of the Module 10. There is a “Coming Next” segment after the Module 10 Progress Check notifying you of the upcoming Skills Evaluation in the next segment.</a:t>
            </a:r>
          </a:p>
          <a:p>
            <a:pPr marL="114300" marR="0" lvl="2">
              <a:lnSpc>
                <a:spcPct val="107000"/>
              </a:lnSpc>
              <a:spcBef>
                <a:spcPts val="600"/>
              </a:spcBef>
              <a:spcAft>
                <a:spcPts val="600"/>
              </a:spcAft>
            </a:pPr>
            <a:r>
              <a:rPr lang="en-US" dirty="0" smtClean="0">
                <a:effectLst/>
                <a:cs typeface="Times New Roman" panose="02020603050405020304" pitchFamily="18" charset="0"/>
              </a:rPr>
              <a:t>The skills evaluation is timed at 45 minutes. </a:t>
            </a:r>
          </a:p>
          <a:p>
            <a:pPr marL="114300" marR="0" lvl="2">
              <a:lnSpc>
                <a:spcPct val="107000"/>
              </a:lnSpc>
              <a:spcBef>
                <a:spcPts val="600"/>
              </a:spcBef>
              <a:spcAft>
                <a:spcPts val="600"/>
              </a:spcAft>
            </a:pPr>
            <a:r>
              <a:rPr lang="en-US" dirty="0" smtClean="0">
                <a:effectLst/>
                <a:cs typeface="Times New Roman" panose="02020603050405020304" pitchFamily="18" charset="0"/>
              </a:rPr>
              <a:t>Students</a:t>
            </a:r>
            <a:r>
              <a:rPr lang="en-US" baseline="0" dirty="0" smtClean="0">
                <a:effectLst/>
                <a:cs typeface="Times New Roman" panose="02020603050405020304" pitchFamily="18" charset="0"/>
              </a:rPr>
              <a:t> are able to exit and resume taking the skills evaluation at a later point in time. </a:t>
            </a:r>
            <a:r>
              <a:rPr lang="en-US" dirty="0" smtClean="0">
                <a:effectLst/>
                <a:cs typeface="Times New Roman" panose="02020603050405020304" pitchFamily="18" charset="0"/>
              </a:rPr>
              <a:t>The</a:t>
            </a:r>
            <a:r>
              <a:rPr lang="en-US" baseline="0" dirty="0" smtClean="0">
                <a:effectLst/>
                <a:cs typeface="Times New Roman" panose="02020603050405020304" pitchFamily="18" charset="0"/>
              </a:rPr>
              <a:t> student’s </a:t>
            </a:r>
            <a:r>
              <a:rPr lang="en-US" dirty="0" smtClean="0">
                <a:effectLst/>
                <a:cs typeface="Times New Roman" panose="02020603050405020304" pitchFamily="18" charset="0"/>
              </a:rPr>
              <a:t>progress and time remaining</a:t>
            </a:r>
            <a:r>
              <a:rPr lang="en-US" baseline="0" dirty="0" smtClean="0">
                <a:effectLst/>
                <a:cs typeface="Times New Roman" panose="02020603050405020304" pitchFamily="18" charset="0"/>
              </a:rPr>
              <a:t> to complete the skills evaluation will be saved. </a:t>
            </a:r>
            <a:endParaRPr lang="en-US" dirty="0" smtClean="0">
              <a:effectLst/>
              <a:cs typeface="Times New Roman" panose="02020603050405020304" pitchFamily="18" charset="0"/>
            </a:endParaRPr>
          </a:p>
          <a:p>
            <a:pPr marL="114300" marR="0" lvl="2">
              <a:lnSpc>
                <a:spcPct val="107000"/>
              </a:lnSpc>
              <a:spcBef>
                <a:spcPts val="600"/>
              </a:spcBef>
              <a:spcAft>
                <a:spcPts val="600"/>
              </a:spcAft>
            </a:pPr>
            <a:r>
              <a:rPr lang="en-US" dirty="0" smtClean="0">
                <a:effectLst/>
                <a:cs typeface="Times New Roman" panose="02020603050405020304" pitchFamily="18" charset="0"/>
              </a:rPr>
              <a:t>No audio option is</a:t>
            </a:r>
            <a:r>
              <a:rPr lang="en-US" baseline="0" dirty="0" smtClean="0">
                <a:effectLst/>
                <a:cs typeface="Times New Roman" panose="02020603050405020304" pitchFamily="18" charset="0"/>
              </a:rPr>
              <a:t> available for the skills evaluation questions. </a:t>
            </a:r>
            <a:endParaRPr lang="en-US" dirty="0" smtClean="0">
              <a:effectLst/>
              <a:cs typeface="Times New Roman" panose="02020603050405020304" pitchFamily="18" charset="0"/>
            </a:endParaRPr>
          </a:p>
          <a:p>
            <a:pPr marL="114300" marR="0" lvl="2">
              <a:lnSpc>
                <a:spcPct val="107000"/>
              </a:lnSpc>
              <a:spcBef>
                <a:spcPts val="600"/>
              </a:spcBef>
              <a:spcAft>
                <a:spcPts val="600"/>
              </a:spcAft>
            </a:pPr>
            <a:r>
              <a:rPr lang="en-US" dirty="0" smtClean="0">
                <a:effectLst/>
                <a:cs typeface="Times New Roman" panose="02020603050405020304" pitchFamily="18" charset="0"/>
              </a:rPr>
              <a:t>Any</a:t>
            </a:r>
            <a:r>
              <a:rPr lang="en-US" baseline="0" dirty="0" smtClean="0">
                <a:effectLst/>
                <a:cs typeface="Times New Roman" panose="02020603050405020304" pitchFamily="18" charset="0"/>
              </a:rPr>
              <a:t> questions not completed at the end of the 45-minute time period are marked incorrect. </a:t>
            </a:r>
          </a:p>
          <a:p>
            <a:pPr marL="114300" marR="0" lvl="2">
              <a:lnSpc>
                <a:spcPct val="107000"/>
              </a:lnSpc>
              <a:spcBef>
                <a:spcPts val="600"/>
              </a:spcBef>
              <a:spcAft>
                <a:spcPts val="600"/>
              </a:spcAft>
            </a:pPr>
            <a:r>
              <a:rPr lang="en-US" baseline="0" dirty="0" smtClean="0">
                <a:effectLst/>
                <a:cs typeface="Times New Roman" panose="02020603050405020304" pitchFamily="18" charset="0"/>
              </a:rPr>
              <a:t>The skills evaluation will be graded once the student clicks the “Submit Quiz” button and the results will be shared with the student. </a:t>
            </a:r>
          </a:p>
          <a:p>
            <a:pPr marL="0" lvl="2" indent="0">
              <a:buNone/>
            </a:pPr>
            <a:endParaRPr lang="en-US" baseline="0" dirty="0" smtClean="0"/>
          </a:p>
        </p:txBody>
      </p:sp>
      <p:sp>
        <p:nvSpPr>
          <p:cNvPr id="5" name="Slide Number Placeholder 4"/>
          <p:cNvSpPr>
            <a:spLocks noGrp="1"/>
          </p:cNvSpPr>
          <p:nvPr>
            <p:ph type="sldNum" sz="quarter" idx="5"/>
          </p:nvPr>
        </p:nvSpPr>
        <p:spPr/>
        <p:txBody>
          <a:bodyPr/>
          <a:lstStyle/>
          <a:p>
            <a:fld id="{7892AAB4-A6B5-42B8-AF9E-8E4F8B9F0431}" type="slidenum">
              <a:rPr lang="en-US" smtClean="0"/>
              <a:pPr/>
              <a:t>16</a:t>
            </a:fld>
            <a:endParaRPr lang="en-US"/>
          </a:p>
        </p:txBody>
      </p:sp>
      <p:sp>
        <p:nvSpPr>
          <p:cNvPr id="9" name="Slide Image Placeholder 8">
            <a:extLst>
              <a:ext uri="{FF2B5EF4-FFF2-40B4-BE49-F238E27FC236}">
                <a16:creationId xmlns:a16="http://schemas.microsoft.com/office/drawing/2014/main" id="{22F58D9A-403A-47A7-803F-47EE5E7C34BF}"/>
              </a:ext>
            </a:extLst>
          </p:cNvPr>
          <p:cNvSpPr>
            <a:spLocks noGrp="1" noRot="1" noChangeAspect="1"/>
          </p:cNvSpPr>
          <p:nvPr>
            <p:ph type="sldImg"/>
          </p:nvPr>
        </p:nvSpPr>
        <p:spPr>
          <a:xfrm>
            <a:off x="889000" y="587375"/>
            <a:ext cx="5080000" cy="2857500"/>
          </a:xfrm>
        </p:spPr>
      </p:sp>
      <p:sp>
        <p:nvSpPr>
          <p:cNvPr id="2" name="Footer Placeholder 1"/>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354170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Q&amp;A</a:t>
            </a:r>
          </a:p>
          <a:p>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r>
              <a:rPr lang="en-US" b="1" i="1" cap="none" dirty="0" smtClean="0"/>
              <a:t>Answer</a:t>
            </a:r>
            <a:r>
              <a:rPr lang="en-US" b="1" i="1" cap="none" baseline="0" dirty="0" smtClean="0"/>
              <a:t> any questions that students may have.</a:t>
            </a:r>
          </a:p>
        </p:txBody>
      </p:sp>
      <p:sp>
        <p:nvSpPr>
          <p:cNvPr id="5" name="Slide Number Placeholder 4"/>
          <p:cNvSpPr>
            <a:spLocks noGrp="1"/>
          </p:cNvSpPr>
          <p:nvPr>
            <p:ph type="sldNum" sz="quarter" idx="5"/>
          </p:nvPr>
        </p:nvSpPr>
        <p:spPr/>
        <p:txBody>
          <a:bodyPr/>
          <a:lstStyle/>
          <a:p>
            <a:fld id="{7892AAB4-A6B5-42B8-AF9E-8E4F8B9F0431}" type="slidenum">
              <a:rPr lang="en-US" smtClean="0"/>
              <a:t>17</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350772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NEXT STEPS</a:t>
            </a:r>
          </a:p>
          <a:p>
            <a:pPr lvl="4"/>
            <a:endParaRPr lang="en-US" dirty="0" smtClean="0"/>
          </a:p>
          <a:p>
            <a:pPr lvl="4"/>
            <a:r>
              <a:rPr lang="en-US" dirty="0" smtClean="0"/>
              <a:t>Review </a:t>
            </a:r>
            <a:r>
              <a:rPr lang="en-US" dirty="0"/>
              <a:t>the next </a:t>
            </a:r>
            <a:r>
              <a:rPr lang="en-US" dirty="0" smtClean="0"/>
              <a:t>steps for the students</a:t>
            </a:r>
            <a:r>
              <a:rPr lang="en-US" baseline="0" dirty="0" smtClean="0"/>
              <a:t> as listed on the slide</a:t>
            </a:r>
            <a:r>
              <a:rPr lang="en-US" dirty="0" smtClean="0"/>
              <a:t>.</a:t>
            </a:r>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18</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100024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LATCH </a:t>
            </a:r>
            <a:r>
              <a:rPr lang="en-US" dirty="0" smtClean="0"/>
              <a:t>review</a:t>
            </a:r>
          </a:p>
          <a:p>
            <a:endParaRPr lang="en-US" dirty="0"/>
          </a:p>
          <a:p>
            <a:pPr lvl="4"/>
            <a:r>
              <a:rPr lang="en-US" dirty="0"/>
              <a:t>Begin a review of LATCH </a:t>
            </a:r>
            <a:r>
              <a:rPr lang="en-US" dirty="0" smtClean="0"/>
              <a:t>systems in the vehicles.</a:t>
            </a:r>
          </a:p>
          <a:p>
            <a:pPr lvl="4"/>
            <a:endParaRPr lang="en-US" dirty="0"/>
          </a:p>
          <a:p>
            <a:pPr lvl="4"/>
            <a:r>
              <a:rPr lang="en-US" dirty="0"/>
              <a:t>Have students share their experiences finding LATCH systems in their practice vehicles.</a:t>
            </a:r>
          </a:p>
        </p:txBody>
      </p:sp>
      <p:sp>
        <p:nvSpPr>
          <p:cNvPr id="4" name="Slide Number Placeholder 3"/>
          <p:cNvSpPr>
            <a:spLocks noGrp="1"/>
          </p:cNvSpPr>
          <p:nvPr>
            <p:ph type="sldNum" sz="quarter" idx="10"/>
          </p:nvPr>
        </p:nvSpPr>
        <p:spPr/>
        <p:txBody>
          <a:bodyPr/>
          <a:lstStyle/>
          <a:p>
            <a:fld id="{E4AF2091-9129-42C5-A73F-D77892FFCBE0}" type="slidenum">
              <a:rPr lang="en-US" smtClean="0"/>
              <a:pPr/>
              <a:t>2</a:t>
            </a:fld>
            <a:endParaRPr lang="en-US"/>
          </a:p>
        </p:txBody>
      </p:sp>
      <p:sp>
        <p:nvSpPr>
          <p:cNvPr id="2" name="Footer Placeholder 1">
            <a:extLst>
              <a:ext uri="{FF2B5EF4-FFF2-40B4-BE49-F238E27FC236}">
                <a16:creationId xmlns:a16="http://schemas.microsoft.com/office/drawing/2014/main" id="{1B64E50C-E533-48F9-8C79-B96D0C3C8FA4}"/>
              </a:ext>
            </a:extLst>
          </p:cNvPr>
          <p:cNvSpPr>
            <a:spLocks noGrp="1"/>
          </p:cNvSpPr>
          <p:nvPr>
            <p:ph type="ftr" sz="quarter" idx="11"/>
          </p:nvPr>
        </p:nvSpPr>
        <p:spPr/>
        <p:txBody>
          <a:bodyPr/>
          <a:lstStyle/>
          <a:p>
            <a:r>
              <a:rPr lang="en-US"/>
              <a:t>INSTRUCTOR NOTES</a:t>
            </a:r>
          </a:p>
        </p:txBody>
      </p:sp>
      <p:sp>
        <p:nvSpPr>
          <p:cNvPr id="11" name="Slide Image Placeholder 10">
            <a:extLst>
              <a:ext uri="{FF2B5EF4-FFF2-40B4-BE49-F238E27FC236}">
                <a16:creationId xmlns:a16="http://schemas.microsoft.com/office/drawing/2014/main" id="{F2FC8CE1-6CB6-468A-B03F-DE061F54E8F9}"/>
              </a:ext>
            </a:extLst>
          </p:cNvPr>
          <p:cNvSpPr>
            <a:spLocks noGrp="1" noRot="1" noChangeAspect="1"/>
          </p:cNvSpPr>
          <p:nvPr>
            <p:ph type="sldImg"/>
          </p:nvPr>
        </p:nvSpPr>
        <p:spPr>
          <a:xfrm>
            <a:off x="889000" y="587375"/>
            <a:ext cx="5080000" cy="2857500"/>
          </a:xfrm>
        </p:spPr>
      </p:sp>
    </p:spTree>
    <p:extLst>
      <p:ext uri="{BB962C8B-B14F-4D97-AF65-F5344CB8AC3E}">
        <p14:creationId xmlns:p14="http://schemas.microsoft.com/office/powerpoint/2010/main" val="236736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(TG 6-14/IG 6-35)</a:t>
            </a:r>
          </a:p>
          <a:p>
            <a:endParaRPr lang="en-US" dirty="0"/>
          </a:p>
          <a:p>
            <a:pPr lvl="4"/>
            <a:r>
              <a:rPr lang="en-US" dirty="0"/>
              <a:t>Conduct the LPE activity, ensuring that everyone has an opportunity to contribute.</a:t>
            </a:r>
          </a:p>
        </p:txBody>
      </p:sp>
      <p:sp>
        <p:nvSpPr>
          <p:cNvPr id="5" name="Slide Number Placeholder 4"/>
          <p:cNvSpPr>
            <a:spLocks noGrp="1"/>
          </p:cNvSpPr>
          <p:nvPr>
            <p:ph type="sldNum" sz="quarter" idx="5"/>
          </p:nvPr>
        </p:nvSpPr>
        <p:spPr/>
        <p:txBody>
          <a:bodyPr/>
          <a:lstStyle/>
          <a:p>
            <a:fld id="{7892AAB4-A6B5-42B8-AF9E-8E4F8B9F0431}" type="slidenum">
              <a:rPr lang="en-US" smtClean="0"/>
              <a:t>3</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212340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Car Seat Parts</a:t>
            </a:r>
          </a:p>
          <a:p>
            <a:pPr lvl="4"/>
            <a:endParaRPr lang="en-US" dirty="0" smtClean="0"/>
          </a:p>
          <a:p>
            <a:pPr lvl="4"/>
            <a:r>
              <a:rPr lang="en-US" dirty="0" smtClean="0"/>
              <a:t>Allow </a:t>
            </a:r>
            <a:r>
              <a:rPr lang="en-US" dirty="0"/>
              <a:t>students to share their experiences with the </a:t>
            </a:r>
            <a:r>
              <a:rPr lang="en-US" dirty="0" smtClean="0"/>
              <a:t>Car</a:t>
            </a:r>
            <a:r>
              <a:rPr lang="en-US" baseline="0" dirty="0" smtClean="0"/>
              <a:t> Seats and Booster Seats – Hands-on Parts Identification (E-Learning Segment 7-12).</a:t>
            </a:r>
          </a:p>
          <a:p>
            <a:pPr marL="171450" lvl="4" indent="-171450">
              <a:buFont typeface="Wingdings" panose="05000000000000000000" pitchFamily="2" charset="2"/>
              <a:buChar char="§"/>
            </a:pPr>
            <a:r>
              <a:rPr lang="en-US" b="0" i="0" dirty="0" smtClean="0"/>
              <a:t>What was difficult? </a:t>
            </a:r>
          </a:p>
          <a:p>
            <a:pPr marL="171450" lvl="4" indent="-171450">
              <a:buFont typeface="Wingdings" panose="05000000000000000000" pitchFamily="2" charset="2"/>
              <a:buChar char="§"/>
            </a:pPr>
            <a:r>
              <a:rPr lang="en-US" b="0" i="0" dirty="0" smtClean="0"/>
              <a:t>Easy? </a:t>
            </a:r>
          </a:p>
          <a:p>
            <a:pPr marL="171450" lvl="4" indent="-171450">
              <a:buFont typeface="Wingdings" panose="05000000000000000000" pitchFamily="2" charset="2"/>
              <a:buChar char="§"/>
            </a:pPr>
            <a:r>
              <a:rPr lang="en-US" b="0" i="0" dirty="0" smtClean="0"/>
              <a:t>Surprising? </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4</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269839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Discussion</a:t>
            </a:r>
          </a:p>
          <a:p>
            <a:endParaRPr lang="en-US" dirty="0"/>
          </a:p>
          <a:p>
            <a:pPr lvl="4"/>
            <a:r>
              <a:rPr lang="en-US" dirty="0"/>
              <a:t>Lead a brief discussion on recalls and expiration dates using the prompters on the slide</a:t>
            </a:r>
            <a:r>
              <a:rPr lang="en-US" dirty="0" smtClean="0"/>
              <a:t>.</a:t>
            </a:r>
          </a:p>
          <a:p>
            <a:pPr marL="171450" lvl="4" indent="-171450">
              <a:buFont typeface="Wingdings" panose="05000000000000000000" pitchFamily="2" charset="2"/>
              <a:buChar char="§"/>
            </a:pPr>
            <a:r>
              <a:rPr lang="en-US" b="0" i="0" dirty="0" smtClean="0"/>
              <a:t>Remind</a:t>
            </a:r>
            <a:r>
              <a:rPr lang="en-US" b="0" i="0" baseline="0" dirty="0" smtClean="0"/>
              <a:t> students to check that they are using the most current recall list. </a:t>
            </a:r>
            <a:endParaRPr lang="en-US" b="0" i="0" dirty="0"/>
          </a:p>
          <a:p>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5</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223103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DEMONSTRATION</a:t>
            </a:r>
          </a:p>
          <a:p>
            <a:pPr lvl="4"/>
            <a:endParaRPr lang="en-US" dirty="0" smtClean="0"/>
          </a:p>
          <a:p>
            <a:pPr lvl="4"/>
            <a:r>
              <a:rPr lang="en-US" dirty="0" smtClean="0"/>
              <a:t>Demonstrate </a:t>
            </a:r>
            <a:r>
              <a:rPr lang="en-US" dirty="0"/>
              <a:t>how to locate the recline </a:t>
            </a:r>
            <a:r>
              <a:rPr lang="en-US" dirty="0" smtClean="0"/>
              <a:t>indicator on a car seat. </a:t>
            </a:r>
            <a:r>
              <a:rPr lang="en-US" dirty="0"/>
              <a:t>If possible, use a variety of car seats with different types of recline indicators</a:t>
            </a:r>
            <a:r>
              <a:rPr lang="en-US" dirty="0" smtClean="0"/>
              <a:t>.</a:t>
            </a:r>
          </a:p>
          <a:p>
            <a:pPr marL="171450" lvl="4" indent="-171450">
              <a:buFont typeface="Wingdings" panose="05000000000000000000" pitchFamily="2" charset="2"/>
              <a:buChar char="§"/>
            </a:pPr>
            <a:r>
              <a:rPr lang="en-US" b="0" i="0" dirty="0" smtClean="0"/>
              <a:t>Remind</a:t>
            </a:r>
            <a:r>
              <a:rPr lang="en-US" b="0" i="0" baseline="0" dirty="0" smtClean="0"/>
              <a:t> students that images of recline indicators are found on TG 8-13/IG 8-47.</a:t>
            </a:r>
            <a:endParaRPr lang="en-US" b="0" i="0" dirty="0"/>
          </a:p>
          <a:p>
            <a:pPr lvl="4"/>
            <a:endParaRPr lang="en-US" dirty="0" smtClean="0"/>
          </a:p>
          <a:p>
            <a:pPr lvl="4"/>
            <a:r>
              <a:rPr lang="en-US" dirty="0" smtClean="0"/>
              <a:t>Demonstrate </a:t>
            </a:r>
            <a:r>
              <a:rPr lang="en-US" dirty="0"/>
              <a:t>how to make sure the car seat is set at the appropriate </a:t>
            </a:r>
            <a:r>
              <a:rPr lang="en-US" dirty="0" smtClean="0"/>
              <a:t>recline angle </a:t>
            </a:r>
            <a:r>
              <a:rPr lang="en-US" dirty="0"/>
              <a:t>and how to fix it if it is at the wrong </a:t>
            </a:r>
            <a:r>
              <a:rPr lang="en-US" dirty="0" smtClean="0"/>
              <a:t>recline angle</a:t>
            </a:r>
            <a:r>
              <a:rPr lang="en-US" dirty="0"/>
              <a:t>.</a:t>
            </a:r>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Students located the recline indicators on their practice car seat type and posted them in the online class workspace before the Checkpoint. If unusual types were posted to the workspace, consider sharing them after your demonstration.</a:t>
            </a:r>
          </a:p>
          <a:p>
            <a:pPr lvl="4"/>
            <a:endParaRPr lang="en-US" i="0" dirty="0" smtClean="0"/>
          </a:p>
        </p:txBody>
      </p:sp>
      <p:sp>
        <p:nvSpPr>
          <p:cNvPr id="5" name="Slide Number Placeholder 4"/>
          <p:cNvSpPr>
            <a:spLocks noGrp="1"/>
          </p:cNvSpPr>
          <p:nvPr>
            <p:ph type="sldNum" sz="quarter" idx="5"/>
          </p:nvPr>
        </p:nvSpPr>
        <p:spPr/>
        <p:txBody>
          <a:bodyPr/>
          <a:lstStyle/>
          <a:p>
            <a:fld id="{7892AAB4-A6B5-42B8-AF9E-8E4F8B9F0431}" type="slidenum">
              <a:rPr lang="en-US" smtClean="0"/>
              <a:t>6</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238479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(TG 8-9/IG</a:t>
            </a:r>
            <a:r>
              <a:rPr lang="en-US" baseline="0" dirty="0" smtClean="0"/>
              <a:t> 8-37 AND TG 8/10/IG 8-41)</a:t>
            </a:r>
            <a:endParaRPr lang="en-US" dirty="0"/>
          </a:p>
          <a:p>
            <a:pPr lvl="4"/>
            <a:endParaRPr lang="en-US" dirty="0" smtClean="0"/>
          </a:p>
          <a:p>
            <a:pPr lvl="4"/>
            <a:r>
              <a:rPr lang="en-US" dirty="0" smtClean="0"/>
              <a:t>Conduct </a:t>
            </a:r>
            <a:r>
              <a:rPr lang="en-US" dirty="0"/>
              <a:t>the LPE </a:t>
            </a:r>
            <a:r>
              <a:rPr lang="en-US" dirty="0" smtClean="0"/>
              <a:t>activities, </a:t>
            </a:r>
            <a:r>
              <a:rPr lang="en-US" dirty="0"/>
              <a:t>ensuring that everyone has an opportunity to contribute.</a:t>
            </a:r>
          </a:p>
        </p:txBody>
      </p:sp>
      <p:sp>
        <p:nvSpPr>
          <p:cNvPr id="5" name="Slide Number Placeholder 4"/>
          <p:cNvSpPr>
            <a:spLocks noGrp="1"/>
          </p:cNvSpPr>
          <p:nvPr>
            <p:ph type="sldNum" sz="quarter" idx="5"/>
          </p:nvPr>
        </p:nvSpPr>
        <p:spPr/>
        <p:txBody>
          <a:bodyPr/>
          <a:lstStyle/>
          <a:p>
            <a:fld id="{7892AAB4-A6B5-42B8-AF9E-8E4F8B9F0431}" type="slidenum">
              <a:rPr lang="en-US" smtClean="0"/>
              <a:t>7</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3389155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DEMONSTRATION</a:t>
            </a:r>
          </a:p>
          <a:p>
            <a:endParaRPr lang="en-US" dirty="0"/>
          </a:p>
          <a:p>
            <a:pPr lvl="4"/>
            <a:r>
              <a:rPr lang="en-US" dirty="0"/>
              <a:t>Demonstrate how to adjust harness height and </a:t>
            </a:r>
            <a:r>
              <a:rPr lang="en-US" dirty="0" smtClean="0"/>
              <a:t>the buckle strap.</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8</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427482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Rear-facing car seat installation</a:t>
            </a:r>
          </a:p>
          <a:p>
            <a:pPr lvl="4"/>
            <a:endParaRPr lang="en-US" dirty="0" smtClean="0"/>
          </a:p>
          <a:p>
            <a:pPr lvl="4"/>
            <a:r>
              <a:rPr lang="en-US" dirty="0" smtClean="0"/>
              <a:t>Lead </a:t>
            </a:r>
            <a:r>
              <a:rPr lang="en-US" dirty="0"/>
              <a:t>a discussion on students’ experiences installing a car seat rear-facing. </a:t>
            </a:r>
            <a:endParaRPr lang="en-US" dirty="0" smtClean="0"/>
          </a:p>
          <a:p>
            <a:pPr marL="171450" lvl="4" indent="-171450">
              <a:buFont typeface="Wingdings" panose="05000000000000000000" pitchFamily="2" charset="2"/>
              <a:buChar char="§"/>
            </a:pPr>
            <a:r>
              <a:rPr lang="en-US" b="0" i="0" dirty="0" smtClean="0"/>
              <a:t>What </a:t>
            </a:r>
            <a:r>
              <a:rPr lang="en-US" b="0" i="0" dirty="0"/>
              <a:t>was difficult? </a:t>
            </a:r>
            <a:endParaRPr lang="en-US" b="0" i="0" dirty="0" smtClean="0"/>
          </a:p>
          <a:p>
            <a:pPr marL="171450" lvl="4" indent="-171450">
              <a:buFont typeface="Wingdings" panose="05000000000000000000" pitchFamily="2" charset="2"/>
              <a:buChar char="§"/>
            </a:pPr>
            <a:r>
              <a:rPr lang="en-US" b="0" i="0" dirty="0" smtClean="0"/>
              <a:t>Easy</a:t>
            </a:r>
            <a:r>
              <a:rPr lang="en-US" b="0" i="0" dirty="0"/>
              <a:t>? </a:t>
            </a:r>
            <a:endParaRPr lang="en-US" b="0" i="0" dirty="0" smtClean="0"/>
          </a:p>
          <a:p>
            <a:pPr marL="171450" lvl="4" indent="-171450">
              <a:buFont typeface="Wingdings" panose="05000000000000000000" pitchFamily="2" charset="2"/>
              <a:buChar char="§"/>
            </a:pPr>
            <a:r>
              <a:rPr lang="en-US" b="0" i="0" dirty="0" smtClean="0"/>
              <a:t>Surprising</a:t>
            </a:r>
            <a:r>
              <a:rPr lang="en-US" b="0" i="0" dirty="0"/>
              <a:t>? </a:t>
            </a:r>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Address any questions. </a:t>
            </a:r>
          </a:p>
          <a:p>
            <a:pPr lvl="4"/>
            <a:endParaRPr lang="en-US" b="1" i="0" dirty="0" smtClean="0"/>
          </a:p>
          <a:p>
            <a:pPr lvl="4"/>
            <a:r>
              <a:rPr lang="en-US" b="1" i="0" dirty="0" smtClean="0"/>
              <a:t>INSTRUCTOR</a:t>
            </a:r>
            <a:r>
              <a:rPr lang="en-US" b="1" i="0" baseline="0" dirty="0" smtClean="0"/>
              <a:t> NOTE: </a:t>
            </a:r>
            <a:r>
              <a:rPr lang="en-US" b="1" i="0" dirty="0" smtClean="0"/>
              <a:t>Ideally</a:t>
            </a:r>
            <a:r>
              <a:rPr lang="en-US" b="1" i="0" dirty="0"/>
              <a:t>, have </a:t>
            </a:r>
            <a:r>
              <a:rPr lang="en-US" b="1" i="0" dirty="0" smtClean="0"/>
              <a:t>one or more car seats </a:t>
            </a:r>
            <a:r>
              <a:rPr lang="en-US" b="1" i="0" dirty="0"/>
              <a:t>available for demonstration if needed</a:t>
            </a:r>
            <a:r>
              <a:rPr lang="en-US" b="1" i="0" dirty="0" smtClean="0"/>
              <a:t>.</a:t>
            </a:r>
          </a:p>
          <a:p>
            <a:pPr lvl="4"/>
            <a:endParaRPr lang="en-US" b="1" i="0"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Remind students during the in-person session, they will have an opportunity to install forward-facing car seats with an Instructor’s feedback.</a:t>
            </a:r>
          </a:p>
          <a:p>
            <a:pPr lvl="4"/>
            <a:endParaRPr lang="en-US" b="1" i="0" dirty="0"/>
          </a:p>
        </p:txBody>
      </p:sp>
      <p:sp>
        <p:nvSpPr>
          <p:cNvPr id="5" name="Slide Number Placeholder 4"/>
          <p:cNvSpPr>
            <a:spLocks noGrp="1"/>
          </p:cNvSpPr>
          <p:nvPr>
            <p:ph type="sldNum" sz="quarter" idx="5"/>
          </p:nvPr>
        </p:nvSpPr>
        <p:spPr/>
        <p:txBody>
          <a:bodyPr/>
          <a:lstStyle/>
          <a:p>
            <a:fld id="{7892AAB4-A6B5-42B8-AF9E-8E4F8B9F0431}" type="slidenum">
              <a:rPr lang="en-US" smtClean="0"/>
              <a:t>9</a:t>
            </a:fld>
            <a:endParaRPr lang="en-US"/>
          </a:p>
        </p:txBody>
      </p:sp>
      <p:sp>
        <p:nvSpPr>
          <p:cNvPr id="6" name="Footer Placeholder 5"/>
          <p:cNvSpPr>
            <a:spLocks noGrp="1"/>
          </p:cNvSpPr>
          <p:nvPr>
            <p:ph type="ftr" sz="quarter" idx="10"/>
          </p:nvPr>
        </p:nvSpPr>
        <p:spPr/>
        <p:txBody>
          <a:bodyPr/>
          <a:lstStyle/>
          <a:p>
            <a:r>
              <a:rPr lang="en-US" smtClean="0"/>
              <a:t>Checkpoint 2 (20220715)</a:t>
            </a:r>
            <a:endParaRPr lang="en-US" dirty="0"/>
          </a:p>
        </p:txBody>
      </p:sp>
    </p:spTree>
    <p:extLst>
      <p:ext uri="{BB962C8B-B14F-4D97-AF65-F5344CB8AC3E}">
        <p14:creationId xmlns:p14="http://schemas.microsoft.com/office/powerpoint/2010/main" val="2735862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1F8B-4507-4FE6-8C85-75975E5E8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3FCE6-0A43-49B7-99FC-C7A8D6752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4B8A2-0527-4FC4-B7DD-C8D41B1D09BA}"/>
              </a:ext>
            </a:extLst>
          </p:cNvPr>
          <p:cNvSpPr>
            <a:spLocks noGrp="1"/>
          </p:cNvSpPr>
          <p:nvPr>
            <p:ph type="dt" sz="half" idx="10"/>
          </p:nvPr>
        </p:nvSpPr>
        <p:spPr/>
        <p:txBody>
          <a:bodyPr/>
          <a:lstStyle/>
          <a:p>
            <a:r>
              <a:rPr lang="en-US" smtClean="0"/>
              <a:t>Checkpoint 2 (20220715)</a:t>
            </a:r>
            <a:endParaRPr lang="en-US"/>
          </a:p>
        </p:txBody>
      </p:sp>
      <p:sp>
        <p:nvSpPr>
          <p:cNvPr id="5" name="Footer Placeholder 4">
            <a:extLst>
              <a:ext uri="{FF2B5EF4-FFF2-40B4-BE49-F238E27FC236}">
                <a16:creationId xmlns:a16="http://schemas.microsoft.com/office/drawing/2014/main" id="{01886FD9-54B9-424B-9E63-1083F35BC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A70DD-D4E3-4986-B713-70252D49F5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407023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A693-74EE-4D6B-BA28-9E41B0841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13B3D4-6E7B-4B96-8BCA-AA9F6746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9C9A-C0B0-41C1-8C9B-C9667B36DF8C}"/>
              </a:ext>
            </a:extLst>
          </p:cNvPr>
          <p:cNvSpPr>
            <a:spLocks noGrp="1"/>
          </p:cNvSpPr>
          <p:nvPr>
            <p:ph type="dt" sz="half" idx="10"/>
          </p:nvPr>
        </p:nvSpPr>
        <p:spPr/>
        <p:txBody>
          <a:bodyPr/>
          <a:lstStyle/>
          <a:p>
            <a:r>
              <a:rPr lang="en-US" smtClean="0"/>
              <a:t>Checkpoint 2 (20220715)</a:t>
            </a:r>
            <a:endParaRPr lang="en-US"/>
          </a:p>
        </p:txBody>
      </p:sp>
      <p:sp>
        <p:nvSpPr>
          <p:cNvPr id="5" name="Footer Placeholder 4">
            <a:extLst>
              <a:ext uri="{FF2B5EF4-FFF2-40B4-BE49-F238E27FC236}">
                <a16:creationId xmlns:a16="http://schemas.microsoft.com/office/drawing/2014/main" id="{456CC8A3-720A-4E4E-A4AD-E735019C4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40B00-6AF8-4E34-87A9-946356C8AE5D}"/>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68466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09AE40-D7D2-46E0-A311-4C120468D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0C4C8-19CE-4E7E-8CC4-5A37F14701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255FB-417B-4891-B882-C230643B471E}"/>
              </a:ext>
            </a:extLst>
          </p:cNvPr>
          <p:cNvSpPr>
            <a:spLocks noGrp="1"/>
          </p:cNvSpPr>
          <p:nvPr>
            <p:ph type="dt" sz="half" idx="10"/>
          </p:nvPr>
        </p:nvSpPr>
        <p:spPr/>
        <p:txBody>
          <a:bodyPr/>
          <a:lstStyle/>
          <a:p>
            <a:r>
              <a:rPr lang="en-US" smtClean="0"/>
              <a:t>Checkpoint 2 (20220715)</a:t>
            </a:r>
            <a:endParaRPr lang="en-US"/>
          </a:p>
        </p:txBody>
      </p:sp>
      <p:sp>
        <p:nvSpPr>
          <p:cNvPr id="5" name="Footer Placeholder 4">
            <a:extLst>
              <a:ext uri="{FF2B5EF4-FFF2-40B4-BE49-F238E27FC236}">
                <a16:creationId xmlns:a16="http://schemas.microsoft.com/office/drawing/2014/main" id="{585B9A7D-5BD2-4DC9-8B5B-A647C5C25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AF327-ADDD-4DD8-BA1D-BC540BA7AE68}"/>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264792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BB76-A735-4594-90FD-B0F531169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A3A09-7787-4E11-B634-5EDF7314C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23A37-E6C3-4A5B-813C-32CB4FA3877D}"/>
              </a:ext>
            </a:extLst>
          </p:cNvPr>
          <p:cNvSpPr>
            <a:spLocks noGrp="1"/>
          </p:cNvSpPr>
          <p:nvPr>
            <p:ph type="dt" sz="half" idx="10"/>
          </p:nvPr>
        </p:nvSpPr>
        <p:spPr/>
        <p:txBody>
          <a:bodyPr/>
          <a:lstStyle/>
          <a:p>
            <a:r>
              <a:rPr lang="en-US" smtClean="0"/>
              <a:t>Checkpoint 2 (20220715)</a:t>
            </a:r>
            <a:endParaRPr lang="en-US"/>
          </a:p>
        </p:txBody>
      </p:sp>
      <p:sp>
        <p:nvSpPr>
          <p:cNvPr id="5" name="Footer Placeholder 4">
            <a:extLst>
              <a:ext uri="{FF2B5EF4-FFF2-40B4-BE49-F238E27FC236}">
                <a16:creationId xmlns:a16="http://schemas.microsoft.com/office/drawing/2014/main" id="{8F59DFEE-985A-497F-8629-A8A0FCB34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7F6DD-3A83-4FCB-92EE-9EB184E14A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90676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947C-A284-4F38-BFF7-744AC9A73D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C61FC7-08C6-403C-9B52-FD39B1A28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573A1-666A-4AD5-8ACA-4372C22002B6}"/>
              </a:ext>
            </a:extLst>
          </p:cNvPr>
          <p:cNvSpPr>
            <a:spLocks noGrp="1"/>
          </p:cNvSpPr>
          <p:nvPr>
            <p:ph type="dt" sz="half" idx="10"/>
          </p:nvPr>
        </p:nvSpPr>
        <p:spPr/>
        <p:txBody>
          <a:bodyPr/>
          <a:lstStyle/>
          <a:p>
            <a:r>
              <a:rPr lang="en-US" smtClean="0"/>
              <a:t>Checkpoint 2 (20220715)</a:t>
            </a:r>
            <a:endParaRPr lang="en-US"/>
          </a:p>
        </p:txBody>
      </p:sp>
      <p:sp>
        <p:nvSpPr>
          <p:cNvPr id="5" name="Footer Placeholder 4">
            <a:extLst>
              <a:ext uri="{FF2B5EF4-FFF2-40B4-BE49-F238E27FC236}">
                <a16:creationId xmlns:a16="http://schemas.microsoft.com/office/drawing/2014/main" id="{1E60410B-14E4-41DE-B783-713145B72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362FA-FF8A-49B0-BE6A-A3EFC44DD4E3}"/>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85753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1589-51EA-42C4-B7E8-CC68A0230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825DD-E722-48A6-9327-7CB8F9D23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32BEA4-02FB-4721-803D-700D5D5D0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B07420-B311-473A-9808-E0BF30CCC225}"/>
              </a:ext>
            </a:extLst>
          </p:cNvPr>
          <p:cNvSpPr>
            <a:spLocks noGrp="1"/>
          </p:cNvSpPr>
          <p:nvPr>
            <p:ph type="dt" sz="half" idx="10"/>
          </p:nvPr>
        </p:nvSpPr>
        <p:spPr/>
        <p:txBody>
          <a:bodyPr/>
          <a:lstStyle/>
          <a:p>
            <a:r>
              <a:rPr lang="en-US" smtClean="0"/>
              <a:t>Checkpoint 2 (20220715)</a:t>
            </a:r>
            <a:endParaRPr lang="en-US"/>
          </a:p>
        </p:txBody>
      </p:sp>
      <p:sp>
        <p:nvSpPr>
          <p:cNvPr id="6" name="Footer Placeholder 5">
            <a:extLst>
              <a:ext uri="{FF2B5EF4-FFF2-40B4-BE49-F238E27FC236}">
                <a16:creationId xmlns:a16="http://schemas.microsoft.com/office/drawing/2014/main" id="{16E929E1-46E5-464A-AB82-A2BCB208A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F8EA4-CE6C-435D-8CB5-B4C0DA6A6700}"/>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4046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47A3-A6EF-4CFC-8CA7-890E2B4207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4DD85-10D9-482D-AA44-481D4BBF4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35FFB6-1201-43D4-A43C-3C2D717B5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6A4A95-875A-42D2-BA26-C5B10CC54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90ED8-1374-4896-8A76-E4A1E9456D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040A0-8AA8-4167-AB62-8753EE33E22C}"/>
              </a:ext>
            </a:extLst>
          </p:cNvPr>
          <p:cNvSpPr>
            <a:spLocks noGrp="1"/>
          </p:cNvSpPr>
          <p:nvPr>
            <p:ph type="dt" sz="half" idx="10"/>
          </p:nvPr>
        </p:nvSpPr>
        <p:spPr/>
        <p:txBody>
          <a:bodyPr/>
          <a:lstStyle/>
          <a:p>
            <a:r>
              <a:rPr lang="en-US" smtClean="0"/>
              <a:t>Checkpoint 2 (20220715)</a:t>
            </a:r>
            <a:endParaRPr lang="en-US"/>
          </a:p>
        </p:txBody>
      </p:sp>
      <p:sp>
        <p:nvSpPr>
          <p:cNvPr id="8" name="Footer Placeholder 7">
            <a:extLst>
              <a:ext uri="{FF2B5EF4-FFF2-40B4-BE49-F238E27FC236}">
                <a16:creationId xmlns:a16="http://schemas.microsoft.com/office/drawing/2014/main" id="{4AC6935B-9058-4229-BD9E-967D2566AD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691ADA-DD90-439F-962F-A55DE5598696}"/>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48586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2E7E-B575-4082-B27E-AA36646CEEE3}"/>
              </a:ext>
            </a:extLst>
          </p:cNvPr>
          <p:cNvSpPr>
            <a:spLocks noGrp="1"/>
          </p:cNvSpPr>
          <p:nvPr>
            <p:ph type="title"/>
          </p:nvPr>
        </p:nvSpPr>
        <p:spPr>
          <a:xfrm>
            <a:off x="838200" y="365126"/>
            <a:ext cx="10515600" cy="925290"/>
          </a:xfrm>
        </p:spPr>
        <p:txBody>
          <a:bodyPr/>
          <a:lstStyle/>
          <a:p>
            <a:r>
              <a:rPr lang="en-US"/>
              <a:t>Click to edit Master title style</a:t>
            </a:r>
          </a:p>
        </p:txBody>
      </p:sp>
      <p:sp>
        <p:nvSpPr>
          <p:cNvPr id="3" name="Date Placeholder 2">
            <a:extLst>
              <a:ext uri="{FF2B5EF4-FFF2-40B4-BE49-F238E27FC236}">
                <a16:creationId xmlns:a16="http://schemas.microsoft.com/office/drawing/2014/main" id="{17877B67-8947-4FC0-9085-52146F50CC2E}"/>
              </a:ext>
            </a:extLst>
          </p:cNvPr>
          <p:cNvSpPr>
            <a:spLocks noGrp="1"/>
          </p:cNvSpPr>
          <p:nvPr>
            <p:ph type="dt" sz="half" idx="10"/>
          </p:nvPr>
        </p:nvSpPr>
        <p:spPr/>
        <p:txBody>
          <a:bodyPr/>
          <a:lstStyle/>
          <a:p>
            <a:r>
              <a:rPr lang="en-US" smtClean="0"/>
              <a:t>Checkpoint 2 (20220715)</a:t>
            </a:r>
            <a:endParaRPr lang="en-US"/>
          </a:p>
        </p:txBody>
      </p:sp>
      <p:sp>
        <p:nvSpPr>
          <p:cNvPr id="4" name="Footer Placeholder 3">
            <a:extLst>
              <a:ext uri="{FF2B5EF4-FFF2-40B4-BE49-F238E27FC236}">
                <a16:creationId xmlns:a16="http://schemas.microsoft.com/office/drawing/2014/main" id="{A4949B3A-DF10-4D5B-8DF3-5E3B689FE3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5E4BA-8A2A-430C-9A87-C6CA7429D268}"/>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85157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78765-E4E2-46D3-BC9F-E4D7379364CE}"/>
              </a:ext>
            </a:extLst>
          </p:cNvPr>
          <p:cNvSpPr>
            <a:spLocks noGrp="1"/>
          </p:cNvSpPr>
          <p:nvPr>
            <p:ph type="dt" sz="half" idx="10"/>
          </p:nvPr>
        </p:nvSpPr>
        <p:spPr/>
        <p:txBody>
          <a:bodyPr/>
          <a:lstStyle/>
          <a:p>
            <a:r>
              <a:rPr lang="en-US" smtClean="0"/>
              <a:t>Checkpoint 2 (20220715)</a:t>
            </a:r>
            <a:endParaRPr lang="en-US"/>
          </a:p>
        </p:txBody>
      </p:sp>
      <p:sp>
        <p:nvSpPr>
          <p:cNvPr id="3" name="Footer Placeholder 2">
            <a:extLst>
              <a:ext uri="{FF2B5EF4-FFF2-40B4-BE49-F238E27FC236}">
                <a16:creationId xmlns:a16="http://schemas.microsoft.com/office/drawing/2014/main" id="{7891B8D7-C2EE-48EF-9A51-4172FB160D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676FB0-20F5-4CFD-A42F-484C3E38FFB1}"/>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53270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7D0E-7017-4C9D-BCE6-F9A971F76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4D0AA-88E3-461A-8BB5-CA8CE9AE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0A552-CC84-4EFA-9B62-FC54E28C1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5876E-874C-4E79-87A5-7DDA36806B24}"/>
              </a:ext>
            </a:extLst>
          </p:cNvPr>
          <p:cNvSpPr>
            <a:spLocks noGrp="1"/>
          </p:cNvSpPr>
          <p:nvPr>
            <p:ph type="dt" sz="half" idx="10"/>
          </p:nvPr>
        </p:nvSpPr>
        <p:spPr/>
        <p:txBody>
          <a:bodyPr/>
          <a:lstStyle/>
          <a:p>
            <a:r>
              <a:rPr lang="en-US" smtClean="0"/>
              <a:t>Checkpoint 2 (20220715)</a:t>
            </a:r>
            <a:endParaRPr lang="en-US"/>
          </a:p>
        </p:txBody>
      </p:sp>
      <p:sp>
        <p:nvSpPr>
          <p:cNvPr id="6" name="Footer Placeholder 5">
            <a:extLst>
              <a:ext uri="{FF2B5EF4-FFF2-40B4-BE49-F238E27FC236}">
                <a16:creationId xmlns:a16="http://schemas.microsoft.com/office/drawing/2014/main" id="{5E9792A6-8521-4C7F-AFE1-7BE27B49F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4F44-1D54-40AC-BB75-C645BF0860B5}"/>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78776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2A70-D6DA-467E-BADD-EAA032EDB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4CAFD-0318-4C04-9FC1-66B891E97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6539C-A8C5-4A43-A195-7D19A9E2F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4FF95-FAFE-4BB6-BDC5-E7012949732A}"/>
              </a:ext>
            </a:extLst>
          </p:cNvPr>
          <p:cNvSpPr>
            <a:spLocks noGrp="1"/>
          </p:cNvSpPr>
          <p:nvPr>
            <p:ph type="dt" sz="half" idx="10"/>
          </p:nvPr>
        </p:nvSpPr>
        <p:spPr/>
        <p:txBody>
          <a:bodyPr/>
          <a:lstStyle/>
          <a:p>
            <a:r>
              <a:rPr lang="en-US" smtClean="0"/>
              <a:t>Checkpoint 2 (20220715)</a:t>
            </a:r>
            <a:endParaRPr lang="en-US"/>
          </a:p>
        </p:txBody>
      </p:sp>
      <p:sp>
        <p:nvSpPr>
          <p:cNvPr id="6" name="Footer Placeholder 5">
            <a:extLst>
              <a:ext uri="{FF2B5EF4-FFF2-40B4-BE49-F238E27FC236}">
                <a16:creationId xmlns:a16="http://schemas.microsoft.com/office/drawing/2014/main" id="{79ECE10F-96EE-4F9C-B384-ACECB2EFD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82311-44DD-4121-A776-BA21E82451DB}"/>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593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F0EE3-07D1-435B-8FB2-298F7F480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733DA-F242-423B-AE3C-28FA50035A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BBB4B-AE9C-4F51-9DB6-F691C0926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Checkpoint 2 (20220715)</a:t>
            </a:r>
            <a:endParaRPr lang="en-US"/>
          </a:p>
        </p:txBody>
      </p:sp>
      <p:sp>
        <p:nvSpPr>
          <p:cNvPr id="5" name="Footer Placeholder 4">
            <a:extLst>
              <a:ext uri="{FF2B5EF4-FFF2-40B4-BE49-F238E27FC236}">
                <a16:creationId xmlns:a16="http://schemas.microsoft.com/office/drawing/2014/main" id="{BC6C012D-F089-4A78-9599-68E567387A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AEA395-98B3-41CB-91E5-8E736C634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4D593-1652-4EF8-A601-D46850590469}" type="slidenum">
              <a:rPr lang="en-US" smtClean="0"/>
              <a:t>‹#›</a:t>
            </a:fld>
            <a:endParaRPr lang="en-US"/>
          </a:p>
        </p:txBody>
      </p:sp>
    </p:spTree>
    <p:extLst>
      <p:ext uri="{BB962C8B-B14F-4D97-AF65-F5344CB8AC3E}">
        <p14:creationId xmlns:p14="http://schemas.microsoft.com/office/powerpoint/2010/main" val="107289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1.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7EB8F-04FE-4EA6-B2D0-A82BE44E5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31259649-3CD5-4A0A-BAF0-11BC72B60B2C}"/>
              </a:ext>
            </a:extLst>
          </p:cNvPr>
          <p:cNvSpPr>
            <a:spLocks noGrp="1"/>
          </p:cNvSpPr>
          <p:nvPr>
            <p:ph type="ctrTitle"/>
          </p:nvPr>
        </p:nvSpPr>
        <p:spPr>
          <a:xfrm>
            <a:off x="511276" y="661006"/>
            <a:ext cx="4808207" cy="1600413"/>
          </a:xfrm>
        </p:spPr>
        <p:txBody>
          <a:bodyPr>
            <a:noAutofit/>
          </a:bodyPr>
          <a:lstStyle/>
          <a:p>
            <a:pPr algn="l"/>
            <a:r>
              <a:rPr lang="en-US" sz="5400" dirty="0"/>
              <a:t>Checkpoint 2</a:t>
            </a:r>
          </a:p>
        </p:txBody>
      </p:sp>
      <p:sp>
        <p:nvSpPr>
          <p:cNvPr id="3" name="Subtitle 2">
            <a:extLst>
              <a:ext uri="{FF2B5EF4-FFF2-40B4-BE49-F238E27FC236}">
                <a16:creationId xmlns:a16="http://schemas.microsoft.com/office/drawing/2014/main" id="{07174F9F-385A-4E28-909E-6502D424DE4C}"/>
              </a:ext>
            </a:extLst>
          </p:cNvPr>
          <p:cNvSpPr>
            <a:spLocks noGrp="1"/>
          </p:cNvSpPr>
          <p:nvPr>
            <p:ph type="subTitle" idx="1"/>
          </p:nvPr>
        </p:nvSpPr>
        <p:spPr>
          <a:xfrm>
            <a:off x="599999" y="2361559"/>
            <a:ext cx="6261909" cy="561974"/>
          </a:xfrm>
        </p:spPr>
        <p:txBody>
          <a:bodyPr>
            <a:noAutofit/>
          </a:bodyPr>
          <a:lstStyle/>
          <a:p>
            <a:pPr algn="l"/>
            <a:r>
              <a:rPr lang="en-US" dirty="0" smtClean="0">
                <a:solidFill>
                  <a:srgbClr val="FFD86C"/>
                </a:solidFill>
              </a:rPr>
              <a:t>National </a:t>
            </a:r>
            <a:r>
              <a:rPr lang="en-US" dirty="0">
                <a:solidFill>
                  <a:srgbClr val="FFD86C"/>
                </a:solidFill>
              </a:rPr>
              <a:t>CPST </a:t>
            </a:r>
            <a:r>
              <a:rPr lang="en-US" dirty="0" smtClean="0">
                <a:solidFill>
                  <a:srgbClr val="FFD86C"/>
                </a:solidFill>
              </a:rPr>
              <a:t>Certification HYBRID Training</a:t>
            </a:r>
            <a:endParaRPr lang="en-US" dirty="0">
              <a:solidFill>
                <a:srgbClr val="FFD86C"/>
              </a:solidFill>
            </a:endParaRPr>
          </a:p>
        </p:txBody>
      </p:sp>
      <p:pic>
        <p:nvPicPr>
          <p:cNvPr id="11" name="Picture 10">
            <a:extLst>
              <a:ext uri="{FF2B5EF4-FFF2-40B4-BE49-F238E27FC236}">
                <a16:creationId xmlns:a16="http://schemas.microsoft.com/office/drawing/2014/main" id="{E256BD28-4FFD-4764-863F-7203C8475A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65090" y="3981928"/>
            <a:ext cx="1143000" cy="1294505"/>
          </a:xfrm>
          <a:prstGeom prst="rect">
            <a:avLst/>
          </a:prstGeom>
        </p:spPr>
      </p:pic>
      <p:pic>
        <p:nvPicPr>
          <p:cNvPr id="13" name="Picture 12">
            <a:extLst>
              <a:ext uri="{FF2B5EF4-FFF2-40B4-BE49-F238E27FC236}">
                <a16:creationId xmlns:a16="http://schemas.microsoft.com/office/drawing/2014/main" id="{88F7C375-B142-4503-A39C-FC989AB37F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76726" y="3981928"/>
            <a:ext cx="1143000" cy="1294505"/>
          </a:xfrm>
          <a:prstGeom prst="rect">
            <a:avLst/>
          </a:prstGeom>
        </p:spPr>
      </p:pic>
      <p:pic>
        <p:nvPicPr>
          <p:cNvPr id="18" name="Picture 17">
            <a:extLst>
              <a:ext uri="{FF2B5EF4-FFF2-40B4-BE49-F238E27FC236}">
                <a16:creationId xmlns:a16="http://schemas.microsoft.com/office/drawing/2014/main" id="{AFCE0D10-B50D-441B-9341-E9A1DD80F2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88363" y="3981928"/>
            <a:ext cx="1143000" cy="1294505"/>
          </a:xfrm>
          <a:prstGeom prst="rect">
            <a:avLst/>
          </a:prstGeom>
        </p:spPr>
      </p:pic>
      <p:pic>
        <p:nvPicPr>
          <p:cNvPr id="19" name="Picture 18">
            <a:extLst>
              <a:ext uri="{FF2B5EF4-FFF2-40B4-BE49-F238E27FC236}">
                <a16:creationId xmlns:a16="http://schemas.microsoft.com/office/drawing/2014/main" id="{FD951692-9A58-43AB-ADA1-F61557EA9B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0000" y="3983012"/>
            <a:ext cx="1143000" cy="1292337"/>
          </a:xfrm>
          <a:prstGeom prst="rect">
            <a:avLst/>
          </a:prstGeom>
        </p:spPr>
      </p:pic>
      <p:pic>
        <p:nvPicPr>
          <p:cNvPr id="21" name="Picture 20">
            <a:extLst>
              <a:ext uri="{FF2B5EF4-FFF2-40B4-BE49-F238E27FC236}">
                <a16:creationId xmlns:a16="http://schemas.microsoft.com/office/drawing/2014/main" id="{7307DEB9-B0BC-4819-AD81-A0443772F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00" y="5538965"/>
            <a:ext cx="3243353" cy="853514"/>
          </a:xfrm>
          <a:prstGeom prst="rect">
            <a:avLst/>
          </a:prstGeom>
        </p:spPr>
      </p:pic>
    </p:spTree>
    <p:extLst>
      <p:ext uri="{BB962C8B-B14F-4D97-AF65-F5344CB8AC3E}">
        <p14:creationId xmlns:p14="http://schemas.microsoft.com/office/powerpoint/2010/main" val="1028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BC3F0-97B8-4689-B722-5D954B70129F}"/>
              </a:ext>
            </a:extLst>
          </p:cNvPr>
          <p:cNvSpPr>
            <a:spLocks noGrp="1"/>
          </p:cNvSpPr>
          <p:nvPr>
            <p:ph type="sldNum" sz="quarter" idx="12"/>
          </p:nvPr>
        </p:nvSpPr>
        <p:spPr/>
        <p:txBody>
          <a:bodyPr/>
          <a:lstStyle/>
          <a:p>
            <a:fld id="{DC34D593-1652-4EF8-A601-D46850590469}" type="slidenum">
              <a:rPr lang="en-US" smtClean="0"/>
              <a:t>10</a:t>
            </a:fld>
            <a:endParaRPr lang="en-US"/>
          </a:p>
        </p:txBody>
      </p:sp>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2598028" y="923924"/>
            <a:ext cx="8443783" cy="5131817"/>
          </a:xfrm>
        </p:spPr>
        <p:txBody>
          <a:bodyPr>
            <a:noAutofit/>
          </a:bodyPr>
          <a:lstStyle/>
          <a:p>
            <a:pPr marL="0" indent="0">
              <a:lnSpc>
                <a:spcPct val="100000"/>
              </a:lnSpc>
              <a:buNone/>
            </a:pPr>
            <a:r>
              <a:rPr lang="en-US" b="1" dirty="0">
                <a:solidFill>
                  <a:srgbClr val="D7DF23"/>
                </a:solidFill>
              </a:rPr>
              <a:t>Communication Skills</a:t>
            </a:r>
          </a:p>
          <a:p>
            <a:pPr marL="0" indent="0">
              <a:lnSpc>
                <a:spcPct val="100000"/>
              </a:lnSpc>
              <a:buNone/>
            </a:pPr>
            <a:r>
              <a:rPr lang="en-US" sz="2400" dirty="0"/>
              <a:t>Practice explaining best practice recommendations for transporting children rear-facing in the following scenarios.</a:t>
            </a:r>
          </a:p>
          <a:p>
            <a:pPr>
              <a:lnSpc>
                <a:spcPct val="100000"/>
              </a:lnSpc>
            </a:pPr>
            <a:r>
              <a:rPr lang="en-US" sz="2000" dirty="0"/>
              <a:t>The child is 18 months old and 30 lbs., the same weight as the three-year-old sibling. The caregiver is wondering how to transport both children.</a:t>
            </a:r>
          </a:p>
          <a:p>
            <a:pPr>
              <a:lnSpc>
                <a:spcPct val="100000"/>
              </a:lnSpc>
            </a:pPr>
            <a:r>
              <a:rPr lang="en-US" sz="2000" dirty="0"/>
              <a:t>The child is 13 months old and 26 lbs. The caregiver would like to see the child while driving and was told by the pediatrician that the child can ride forward-facing.</a:t>
            </a:r>
          </a:p>
          <a:p>
            <a:pPr>
              <a:lnSpc>
                <a:spcPct val="100000"/>
              </a:lnSpc>
            </a:pPr>
            <a:r>
              <a:rPr lang="en-US" sz="2000" dirty="0" smtClean="0"/>
              <a:t>The </a:t>
            </a:r>
            <a:r>
              <a:rPr lang="en-US" sz="2000" dirty="0"/>
              <a:t>caregiver says, </a:t>
            </a:r>
            <a:r>
              <a:rPr lang="en-US" sz="2000" dirty="0" smtClean="0"/>
              <a:t>“The state law says my son can turn forward at age 2. Now that he is two, I want to turn him around.” (Child is within height and limits to remain rear-facing.)</a:t>
            </a:r>
            <a:endParaRPr lang="en-US" sz="2000" dirty="0"/>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sp>
        <p:nvSpPr>
          <p:cNvPr id="2" name="Date Placeholder 1"/>
          <p:cNvSpPr>
            <a:spLocks noGrp="1"/>
          </p:cNvSpPr>
          <p:nvPr>
            <p:ph type="dt" sz="half" idx="10"/>
          </p:nvPr>
        </p:nvSpPr>
        <p:spPr/>
        <p:txBody>
          <a:bodyPr/>
          <a:lstStyle/>
          <a:p>
            <a:r>
              <a:rPr lang="en-US" smtClean="0"/>
              <a:t>Checkpoint 2 (20220715)</a:t>
            </a:r>
            <a:endParaRPr lang="en-US"/>
          </a:p>
        </p:txBody>
      </p:sp>
      <p:sp>
        <p:nvSpPr>
          <p:cNvPr id="5" name="Rectangle 4"/>
          <p:cNvSpPr/>
          <p:nvPr/>
        </p:nvSpPr>
        <p:spPr>
          <a:xfrm>
            <a:off x="365048" y="2171926"/>
            <a:ext cx="1701140" cy="369332"/>
          </a:xfrm>
          <a:prstGeom prst="rect">
            <a:avLst/>
          </a:prstGeom>
        </p:spPr>
        <p:txBody>
          <a:bodyPr wrap="square">
            <a:spAutoFit/>
          </a:bodyPr>
          <a:lstStyle/>
          <a:p>
            <a:pPr algn="ctr"/>
            <a:r>
              <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8-3</a:t>
            </a:r>
            <a:endPar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3213762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BC3F0-97B8-4689-B722-5D954B70129F}"/>
              </a:ext>
            </a:extLst>
          </p:cNvPr>
          <p:cNvSpPr>
            <a:spLocks noGrp="1"/>
          </p:cNvSpPr>
          <p:nvPr>
            <p:ph type="sldNum" sz="quarter" idx="12"/>
          </p:nvPr>
        </p:nvSpPr>
        <p:spPr/>
        <p:txBody>
          <a:bodyPr/>
          <a:lstStyle/>
          <a:p>
            <a:fld id="{DC34D593-1652-4EF8-A601-D46850590469}" type="slidenum">
              <a:rPr lang="en-US" smtClean="0"/>
              <a:t>11</a:t>
            </a:fld>
            <a:endParaRPr lang="en-US"/>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sp>
        <p:nvSpPr>
          <p:cNvPr id="7" name="Content Placeholder 2">
            <a:extLst>
              <a:ext uri="{FF2B5EF4-FFF2-40B4-BE49-F238E27FC236}">
                <a16:creationId xmlns:a16="http://schemas.microsoft.com/office/drawing/2014/main" id="{98C68913-D27E-4FBB-8258-C7DDEA1CEA42}"/>
              </a:ext>
            </a:extLst>
          </p:cNvPr>
          <p:cNvSpPr txBox="1">
            <a:spLocks/>
          </p:cNvSpPr>
          <p:nvPr/>
        </p:nvSpPr>
        <p:spPr>
          <a:xfrm>
            <a:off x="2208362" y="1009650"/>
            <a:ext cx="8591910" cy="4101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dirty="0">
                <a:solidFill>
                  <a:srgbClr val="D7DF23"/>
                </a:solidFill>
              </a:rPr>
              <a:t>Common Caregiver Questions</a:t>
            </a:r>
          </a:p>
          <a:p>
            <a:pPr marL="0" indent="0">
              <a:lnSpc>
                <a:spcPct val="100000"/>
              </a:lnSpc>
              <a:buNone/>
            </a:pPr>
            <a:r>
              <a:rPr lang="en-US" sz="2400" dirty="0"/>
              <a:t>Practice answering the following common caregiver questions.</a:t>
            </a:r>
          </a:p>
          <a:p>
            <a:pPr>
              <a:lnSpc>
                <a:spcPct val="100000"/>
              </a:lnSpc>
            </a:pPr>
            <a:r>
              <a:rPr lang="en-US" sz="2000" dirty="0"/>
              <a:t>I have two children. Which child should go in the middle of the back seat?</a:t>
            </a:r>
          </a:p>
          <a:p>
            <a:pPr>
              <a:lnSpc>
                <a:spcPct val="100000"/>
              </a:lnSpc>
            </a:pPr>
            <a:r>
              <a:rPr lang="en-US" sz="2000" dirty="0"/>
              <a:t>Can I leave the carry handle up and dangle toys from the car seat to keep my child happy?</a:t>
            </a:r>
          </a:p>
          <a:p>
            <a:pPr>
              <a:lnSpc>
                <a:spcPct val="100000"/>
              </a:lnSpc>
            </a:pPr>
            <a:r>
              <a:rPr lang="en-US" sz="2000" dirty="0"/>
              <a:t>Should I use the lower anchors or the seat </a:t>
            </a:r>
            <a:r>
              <a:rPr lang="en-US" sz="2000" dirty="0" smtClean="0"/>
              <a:t>belt to install my car seat? </a:t>
            </a:r>
            <a:r>
              <a:rPr lang="en-US" sz="2000" dirty="0"/>
              <a:t>Which is safer?</a:t>
            </a:r>
          </a:p>
        </p:txBody>
      </p:sp>
      <p:sp>
        <p:nvSpPr>
          <p:cNvPr id="2" name="Date Placeholder 1"/>
          <p:cNvSpPr>
            <a:spLocks noGrp="1"/>
          </p:cNvSpPr>
          <p:nvPr>
            <p:ph type="dt" sz="half" idx="10"/>
          </p:nvPr>
        </p:nvSpPr>
        <p:spPr/>
        <p:txBody>
          <a:bodyPr/>
          <a:lstStyle/>
          <a:p>
            <a:r>
              <a:rPr lang="en-US" smtClean="0"/>
              <a:t>Checkpoint 2 (20220715)</a:t>
            </a:r>
            <a:endParaRPr lang="en-US"/>
          </a:p>
        </p:txBody>
      </p:sp>
      <p:sp>
        <p:nvSpPr>
          <p:cNvPr id="5" name="Rectangle 4"/>
          <p:cNvSpPr/>
          <p:nvPr/>
        </p:nvSpPr>
        <p:spPr>
          <a:xfrm>
            <a:off x="365048" y="2171926"/>
            <a:ext cx="1701140" cy="369332"/>
          </a:xfrm>
          <a:prstGeom prst="rect">
            <a:avLst/>
          </a:prstGeom>
        </p:spPr>
        <p:txBody>
          <a:bodyPr wrap="square">
            <a:spAutoFit/>
          </a:bodyPr>
          <a:lstStyle/>
          <a:p>
            <a:pPr algn="ct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8-18</a:t>
            </a:r>
            <a:endPar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650462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4186FF-62BC-4376-9808-0EB2545432DE}"/>
              </a:ext>
            </a:extLst>
          </p:cNvPr>
          <p:cNvSpPr>
            <a:spLocks noGrp="1"/>
          </p:cNvSpPr>
          <p:nvPr>
            <p:ph type="sldNum" sz="quarter" idx="12"/>
          </p:nvPr>
        </p:nvSpPr>
        <p:spPr/>
        <p:txBody>
          <a:bodyPr/>
          <a:lstStyle/>
          <a:p>
            <a:fld id="{DC34D593-1652-4EF8-A601-D46850590469}" type="slidenum">
              <a:rPr lang="en-US" smtClean="0"/>
              <a:t>12</a:t>
            </a:fld>
            <a:endParaRPr lang="en-US"/>
          </a:p>
        </p:txBody>
      </p:sp>
      <p:sp>
        <p:nvSpPr>
          <p:cNvPr id="3" name="Title 1">
            <a:extLst>
              <a:ext uri="{FF2B5EF4-FFF2-40B4-BE49-F238E27FC236}">
                <a16:creationId xmlns:a16="http://schemas.microsoft.com/office/drawing/2014/main" id="{67BAAD73-55EC-4A1E-BAE5-DB0C0DFB040C}"/>
              </a:ext>
            </a:extLst>
          </p:cNvPr>
          <p:cNvSpPr txBox="1">
            <a:spLocks/>
          </p:cNvSpPr>
          <p:nvPr/>
        </p:nvSpPr>
        <p:spPr>
          <a:xfrm>
            <a:off x="512956" y="695594"/>
            <a:ext cx="2382644" cy="771667"/>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dirty="0"/>
              <a:t>Quiz </a:t>
            </a:r>
            <a:r>
              <a:rPr lang="en-US" dirty="0" smtClean="0"/>
              <a:t>2</a:t>
            </a:r>
          </a:p>
          <a:p>
            <a:r>
              <a:rPr lang="en-US" dirty="0" smtClean="0"/>
              <a:t>Review</a:t>
            </a:r>
            <a:endParaRPr lang="en-US" dirty="0"/>
          </a:p>
        </p:txBody>
      </p:sp>
      <p:pic>
        <p:nvPicPr>
          <p:cNvPr id="4" name="Content Placeholder 6">
            <a:extLst>
              <a:ext uri="{FF2B5EF4-FFF2-40B4-BE49-F238E27FC236}">
                <a16:creationId xmlns:a16="http://schemas.microsoft.com/office/drawing/2014/main" id="{40C7FC67-F220-4995-81E0-D897C48E5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695594"/>
            <a:ext cx="8132956" cy="5421971"/>
          </a:xfrm>
          <a:prstGeom prst="rect">
            <a:avLst/>
          </a:prstGeom>
        </p:spPr>
      </p:pic>
      <p:sp>
        <p:nvSpPr>
          <p:cNvPr id="5" name="TextBox 4">
            <a:extLst>
              <a:ext uri="{FF2B5EF4-FFF2-40B4-BE49-F238E27FC236}">
                <a16:creationId xmlns:a16="http://schemas.microsoft.com/office/drawing/2014/main" id="{55A42EE1-6708-42FC-803F-D2DA6736A9A5}"/>
              </a:ext>
            </a:extLst>
          </p:cNvPr>
          <p:cNvSpPr txBox="1"/>
          <p:nvPr/>
        </p:nvSpPr>
        <p:spPr>
          <a:xfrm>
            <a:off x="512956" y="2514849"/>
            <a:ext cx="2011413" cy="1200329"/>
          </a:xfrm>
          <a:prstGeom prst="rect">
            <a:avLst/>
          </a:prstGeom>
          <a:noFill/>
        </p:spPr>
        <p:txBody>
          <a:bodyPr wrap="square" rtlCol="0">
            <a:spAutoFit/>
          </a:bodyPr>
          <a:lstStyle/>
          <a:p>
            <a:r>
              <a:rPr lang="en-US" sz="2400" b="1" dirty="0">
                <a:solidFill>
                  <a:schemeClr val="accent3"/>
                </a:solidFill>
              </a:rPr>
              <a:t>Covers content from Modules </a:t>
            </a:r>
            <a:r>
              <a:rPr lang="en-US" sz="2400" b="1" dirty="0" smtClean="0">
                <a:solidFill>
                  <a:schemeClr val="accent3"/>
                </a:solidFill>
              </a:rPr>
              <a:t>6-8</a:t>
            </a:r>
            <a:endParaRPr lang="en-US" sz="2400" b="1" dirty="0">
              <a:solidFill>
                <a:schemeClr val="accent3"/>
              </a:solidFill>
            </a:endParaRPr>
          </a:p>
        </p:txBody>
      </p:sp>
      <p:sp>
        <p:nvSpPr>
          <p:cNvPr id="6" name="Date Placeholder 5"/>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4218165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fld id="{DC34D593-1652-4EF8-A601-D46850590469}" type="slidenum">
              <a:rPr lang="en-US" smtClean="0"/>
              <a:t>13</a:t>
            </a:fld>
            <a:endParaRPr lang="en-US"/>
          </a:p>
        </p:txBody>
      </p:sp>
      <p:sp>
        <p:nvSpPr>
          <p:cNvPr id="5" name="TextBox 4">
            <a:extLst>
              <a:ext uri="{FF2B5EF4-FFF2-40B4-BE49-F238E27FC236}">
                <a16:creationId xmlns:a16="http://schemas.microsoft.com/office/drawing/2014/main" id="{CB214554-31B8-4D10-81EB-787C03E939A5}"/>
              </a:ext>
            </a:extLst>
          </p:cNvPr>
          <p:cNvSpPr txBox="1"/>
          <p:nvPr/>
        </p:nvSpPr>
        <p:spPr>
          <a:xfrm>
            <a:off x="6576646" y="2008797"/>
            <a:ext cx="4044462" cy="584775"/>
          </a:xfrm>
          <a:prstGeom prst="rect">
            <a:avLst/>
          </a:prstGeom>
          <a:noFill/>
        </p:spPr>
        <p:txBody>
          <a:bodyPr wrap="square" rtlCol="0">
            <a:spAutoFit/>
          </a:bodyPr>
          <a:lstStyle/>
          <a:p>
            <a:pPr algn="ctr"/>
            <a:r>
              <a:rPr lang="en-US" sz="3200" dirty="0">
                <a:solidFill>
                  <a:schemeClr val="tx2"/>
                </a:solidFill>
              </a:rPr>
              <a:t>Learning Block 3</a:t>
            </a:r>
          </a:p>
        </p:txBody>
      </p:sp>
      <p:sp>
        <p:nvSpPr>
          <p:cNvPr id="6" name="TextBox 5">
            <a:extLst>
              <a:ext uri="{FF2B5EF4-FFF2-40B4-BE49-F238E27FC236}">
                <a16:creationId xmlns:a16="http://schemas.microsoft.com/office/drawing/2014/main" id="{0B5F7D66-342F-47CE-A03A-A925BC41A904}"/>
              </a:ext>
            </a:extLst>
          </p:cNvPr>
          <p:cNvSpPr txBox="1"/>
          <p:nvPr/>
        </p:nvSpPr>
        <p:spPr>
          <a:xfrm>
            <a:off x="6576646" y="2593572"/>
            <a:ext cx="4044462" cy="769441"/>
          </a:xfrm>
          <a:prstGeom prst="rect">
            <a:avLst/>
          </a:prstGeom>
          <a:noFill/>
        </p:spPr>
        <p:txBody>
          <a:bodyPr wrap="square" rtlCol="0">
            <a:spAutoFit/>
          </a:bodyPr>
          <a:lstStyle/>
          <a:p>
            <a:pPr algn="ctr"/>
            <a:r>
              <a:rPr lang="en-US" sz="4400" b="1" dirty="0">
                <a:solidFill>
                  <a:schemeClr val="tx2"/>
                </a:solidFill>
              </a:rPr>
              <a:t>AHEAD</a:t>
            </a:r>
          </a:p>
        </p:txBody>
      </p:sp>
      <p:sp>
        <p:nvSpPr>
          <p:cNvPr id="4" name="Date Placeholder 3"/>
          <p:cNvSpPr>
            <a:spLocks noGrp="1"/>
          </p:cNvSpPr>
          <p:nvPr>
            <p:ph type="dt" sz="half" idx="10"/>
          </p:nvPr>
        </p:nvSpPr>
        <p:spPr/>
        <p:txBody>
          <a:bodyPr/>
          <a:lstStyle/>
          <a:p>
            <a:r>
              <a:rPr lang="en-US" smtClean="0"/>
              <a:t>Checkpoint 2 (20220715)</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034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D593-1652-4EF8-A601-D46850590469}" type="slidenum">
              <a:rPr kumimoji="0" lang="en-US" sz="1200" b="0" i="0" u="none" strike="noStrike" kern="1200" cap="none" spc="0" normalizeH="0" baseline="0" noProof="0" smtClean="0">
                <a:ln>
                  <a:noFill/>
                </a:ln>
                <a:solidFill>
                  <a:srgbClr val="A0A09F">
                    <a:tint val="7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A0A09F">
                  <a:tint val="75000"/>
                </a:srgbClr>
              </a:solidFill>
              <a:effectLst/>
              <a:uLnTx/>
              <a:uFillTx/>
              <a:latin typeface="Roboto"/>
              <a:ea typeface="+mn-ea"/>
              <a:cs typeface="+mn-cs"/>
            </a:endParaRPr>
          </a:p>
        </p:txBody>
      </p:sp>
      <p:sp>
        <p:nvSpPr>
          <p:cNvPr id="7" name="Rectangle 6">
            <a:extLst>
              <a:ext uri="{FF2B5EF4-FFF2-40B4-BE49-F238E27FC236}">
                <a16:creationId xmlns:a16="http://schemas.microsoft.com/office/drawing/2014/main" id="{EABDDE50-8D1A-402E-A582-B376486EB3E3}"/>
              </a:ext>
            </a:extLst>
          </p:cNvPr>
          <p:cNvSpPr/>
          <p:nvPr/>
        </p:nvSpPr>
        <p:spPr>
          <a:xfrm>
            <a:off x="3909283" y="3268171"/>
            <a:ext cx="6858000" cy="6309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Choose an appropriate location in the vehicle. </a:t>
            </a:r>
          </a:p>
        </p:txBody>
      </p:sp>
      <p:sp>
        <p:nvSpPr>
          <p:cNvPr id="8" name="Rectangle 7">
            <a:extLst>
              <a:ext uri="{FF2B5EF4-FFF2-40B4-BE49-F238E27FC236}">
                <a16:creationId xmlns:a16="http://schemas.microsoft.com/office/drawing/2014/main" id="{D53E5F0F-5E8C-4DC0-B468-CDB21281328F}"/>
              </a:ext>
            </a:extLst>
          </p:cNvPr>
          <p:cNvSpPr/>
          <p:nvPr/>
        </p:nvSpPr>
        <p:spPr>
          <a:xfrm>
            <a:off x="3909283" y="2499467"/>
            <a:ext cx="6858000" cy="6309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Face the car seat the right way. </a:t>
            </a:r>
          </a:p>
        </p:txBody>
      </p:sp>
      <p:sp>
        <p:nvSpPr>
          <p:cNvPr id="9" name="Rectangle 8">
            <a:extLst>
              <a:ext uri="{FF2B5EF4-FFF2-40B4-BE49-F238E27FC236}">
                <a16:creationId xmlns:a16="http://schemas.microsoft.com/office/drawing/2014/main" id="{A109CA49-AD67-434F-A3DC-93BCADD7DD8D}"/>
              </a:ext>
            </a:extLst>
          </p:cNvPr>
          <p:cNvSpPr/>
          <p:nvPr/>
        </p:nvSpPr>
        <p:spPr>
          <a:xfrm>
            <a:off x="3909283" y="1714239"/>
            <a:ext cx="6858000" cy="63093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Choose the right car seat. </a:t>
            </a:r>
          </a:p>
        </p:txBody>
      </p:sp>
      <p:sp>
        <p:nvSpPr>
          <p:cNvPr id="12" name="Rectangle 11">
            <a:extLst>
              <a:ext uri="{FF2B5EF4-FFF2-40B4-BE49-F238E27FC236}">
                <a16:creationId xmlns:a16="http://schemas.microsoft.com/office/drawing/2014/main" id="{91C28E44-64FE-4B8C-BD4F-CE43EFD55BB5}"/>
              </a:ext>
            </a:extLst>
          </p:cNvPr>
          <p:cNvSpPr/>
          <p:nvPr/>
        </p:nvSpPr>
        <p:spPr>
          <a:xfrm>
            <a:off x="1166083" y="1714239"/>
            <a:ext cx="2743200" cy="63112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SELECTION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3" name="Rectangle 12">
            <a:extLst>
              <a:ext uri="{FF2B5EF4-FFF2-40B4-BE49-F238E27FC236}">
                <a16:creationId xmlns:a16="http://schemas.microsoft.com/office/drawing/2014/main" id="{8D50F7AB-A3DC-4D17-8677-BF05C43E669F}"/>
              </a:ext>
            </a:extLst>
          </p:cNvPr>
          <p:cNvSpPr/>
          <p:nvPr/>
        </p:nvSpPr>
        <p:spPr>
          <a:xfrm>
            <a:off x="1166083" y="2500257"/>
            <a:ext cx="2743200" cy="631127"/>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DIRECTION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Rectangle 13">
            <a:extLst>
              <a:ext uri="{FF2B5EF4-FFF2-40B4-BE49-F238E27FC236}">
                <a16:creationId xmlns:a16="http://schemas.microsoft.com/office/drawing/2014/main" id="{5816BE78-0BA3-4898-B480-588670B2FB28}"/>
              </a:ext>
            </a:extLst>
          </p:cNvPr>
          <p:cNvSpPr/>
          <p:nvPr/>
        </p:nvSpPr>
        <p:spPr>
          <a:xfrm>
            <a:off x="1166083" y="3267980"/>
            <a:ext cx="2743200" cy="63112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LOCATION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Rectangle 14">
            <a:extLst>
              <a:ext uri="{FF2B5EF4-FFF2-40B4-BE49-F238E27FC236}">
                <a16:creationId xmlns:a16="http://schemas.microsoft.com/office/drawing/2014/main" id="{AC3F1F88-C505-435E-A71E-0CACCA8197E5}"/>
              </a:ext>
            </a:extLst>
          </p:cNvPr>
          <p:cNvSpPr/>
          <p:nvPr/>
        </p:nvSpPr>
        <p:spPr>
          <a:xfrm>
            <a:off x="3909283" y="4820522"/>
            <a:ext cx="6858000" cy="6309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Secure the car seat to the vehicle seat. </a:t>
            </a:r>
            <a:endPar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6" name="Rectangle 15">
            <a:extLst>
              <a:ext uri="{FF2B5EF4-FFF2-40B4-BE49-F238E27FC236}">
                <a16:creationId xmlns:a16="http://schemas.microsoft.com/office/drawing/2014/main" id="{8C834420-D273-4BCF-A835-DC5AA7DE3DF5}"/>
              </a:ext>
            </a:extLst>
          </p:cNvPr>
          <p:cNvSpPr/>
          <p:nvPr/>
        </p:nvSpPr>
        <p:spPr>
          <a:xfrm>
            <a:off x="3909283" y="4035295"/>
            <a:ext cx="6858000" cy="63093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Adjust the harness to fit the child properly. </a:t>
            </a:r>
          </a:p>
        </p:txBody>
      </p:sp>
      <p:sp>
        <p:nvSpPr>
          <p:cNvPr id="19" name="Rectangle 18">
            <a:extLst>
              <a:ext uri="{FF2B5EF4-FFF2-40B4-BE49-F238E27FC236}">
                <a16:creationId xmlns:a16="http://schemas.microsoft.com/office/drawing/2014/main" id="{C62113E2-1BD7-4456-9DB1-FA086B516833}"/>
              </a:ext>
            </a:extLst>
          </p:cNvPr>
          <p:cNvSpPr/>
          <p:nvPr/>
        </p:nvSpPr>
        <p:spPr>
          <a:xfrm>
            <a:off x="1166083" y="4035703"/>
            <a:ext cx="2743200" cy="631127"/>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HARNESS</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Rectangle 19">
            <a:extLst>
              <a:ext uri="{FF2B5EF4-FFF2-40B4-BE49-F238E27FC236}">
                <a16:creationId xmlns:a16="http://schemas.microsoft.com/office/drawing/2014/main" id="{45216892-3C52-4B6F-9827-39C694FEB965}"/>
              </a:ext>
            </a:extLst>
          </p:cNvPr>
          <p:cNvSpPr/>
          <p:nvPr/>
        </p:nvSpPr>
        <p:spPr>
          <a:xfrm>
            <a:off x="1166083" y="4820331"/>
            <a:ext cx="2743200" cy="631127"/>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INSTALLATION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Title 1">
            <a:extLst>
              <a:ext uri="{FF2B5EF4-FFF2-40B4-BE49-F238E27FC236}">
                <a16:creationId xmlns:a16="http://schemas.microsoft.com/office/drawing/2014/main" id="{90AAAFB4-DCAB-4662-A708-BC982996A724}"/>
              </a:ext>
            </a:extLst>
          </p:cNvPr>
          <p:cNvSpPr txBox="1">
            <a:spLocks/>
          </p:cNvSpPr>
          <p:nvPr/>
        </p:nvSpPr>
        <p:spPr>
          <a:xfrm>
            <a:off x="1058307" y="742975"/>
            <a:ext cx="8894586" cy="537186"/>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6DCFF6"/>
                </a:solidFill>
                <a:effectLst/>
                <a:uLnTx/>
                <a:uFillTx/>
                <a:latin typeface="Roboto Slab ExtraBold"/>
                <a:ea typeface="+mj-ea"/>
                <a:cs typeface="+mj-cs"/>
              </a:rPr>
              <a:t>STEPS</a:t>
            </a:r>
            <a:r>
              <a:rPr kumimoji="0" lang="en-US" sz="3600" b="0" i="0" u="none" strike="noStrike" kern="1200" cap="none" spc="0" normalizeH="0" baseline="0" noProof="0" dirty="0">
                <a:ln>
                  <a:noFill/>
                </a:ln>
                <a:solidFill>
                  <a:srgbClr val="EDEFEC"/>
                </a:solidFill>
                <a:effectLst/>
                <a:uLnTx/>
                <a:uFillTx/>
                <a:latin typeface="Roboto Slab ExtraBold"/>
                <a:ea typeface="+mj-ea"/>
                <a:cs typeface="+mj-cs"/>
              </a:rPr>
              <a:t> for </a:t>
            </a:r>
            <a:r>
              <a:rPr kumimoji="0" lang="en-US" sz="3600" b="0" i="0" u="none" strike="noStrike" kern="1200" cap="none" spc="0" normalizeH="0" baseline="0" noProof="0" dirty="0" smtClean="0">
                <a:ln>
                  <a:noFill/>
                </a:ln>
                <a:solidFill>
                  <a:srgbClr val="EDEFEC"/>
                </a:solidFill>
                <a:effectLst/>
                <a:uLnTx/>
                <a:uFillTx/>
                <a:latin typeface="Roboto Slab ExtraBold"/>
                <a:ea typeface="+mj-ea"/>
                <a:cs typeface="+mj-cs"/>
              </a:rPr>
              <a:t>Forward-Facing Car </a:t>
            </a:r>
            <a:r>
              <a:rPr kumimoji="0" lang="en-US" sz="3600" b="0" i="0" u="none" strike="noStrike" kern="1200" cap="none" spc="0" normalizeH="0" baseline="0" noProof="0" dirty="0">
                <a:ln>
                  <a:noFill/>
                </a:ln>
                <a:solidFill>
                  <a:srgbClr val="EDEFEC"/>
                </a:solidFill>
                <a:effectLst/>
                <a:uLnTx/>
                <a:uFillTx/>
                <a:latin typeface="Roboto Slab ExtraBold"/>
                <a:ea typeface="+mj-ea"/>
                <a:cs typeface="+mj-cs"/>
              </a:rPr>
              <a:t>Seat Use</a:t>
            </a:r>
          </a:p>
        </p:txBody>
      </p:sp>
      <p:sp>
        <p:nvSpPr>
          <p:cNvPr id="3" name="Date Placeholder 2"/>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2092053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D593-1652-4EF8-A601-D46850590469}" type="slidenum">
              <a:rPr kumimoji="0" lang="en-US" sz="1200" b="0" i="0" u="none" strike="noStrike" kern="1200" cap="none" spc="0" normalizeH="0" baseline="0" noProof="0" smtClean="0">
                <a:ln>
                  <a:noFill/>
                </a:ln>
                <a:solidFill>
                  <a:srgbClr val="A0A09F">
                    <a:tint val="7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A0A09F">
                  <a:tint val="75000"/>
                </a:srgbClr>
              </a:solidFill>
              <a:effectLst/>
              <a:uLnTx/>
              <a:uFillTx/>
              <a:latin typeface="Roboto"/>
              <a:ea typeface="+mn-ea"/>
              <a:cs typeface="+mn-cs"/>
            </a:endParaRPr>
          </a:p>
        </p:txBody>
      </p:sp>
      <p:sp>
        <p:nvSpPr>
          <p:cNvPr id="7" name="Rectangle 6">
            <a:extLst>
              <a:ext uri="{FF2B5EF4-FFF2-40B4-BE49-F238E27FC236}">
                <a16:creationId xmlns:a16="http://schemas.microsoft.com/office/drawing/2014/main" id="{EABDDE50-8D1A-402E-A582-B376486EB3E3}"/>
              </a:ext>
            </a:extLst>
          </p:cNvPr>
          <p:cNvSpPr/>
          <p:nvPr/>
        </p:nvSpPr>
        <p:spPr>
          <a:xfrm>
            <a:off x="3909283" y="3268171"/>
            <a:ext cx="6858000" cy="6309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Choose an appropriate location in the vehicle. </a:t>
            </a:r>
          </a:p>
        </p:txBody>
      </p:sp>
      <p:sp>
        <p:nvSpPr>
          <p:cNvPr id="8" name="Rectangle 7">
            <a:extLst>
              <a:ext uri="{FF2B5EF4-FFF2-40B4-BE49-F238E27FC236}">
                <a16:creationId xmlns:a16="http://schemas.microsoft.com/office/drawing/2014/main" id="{D53E5F0F-5E8C-4DC0-B468-CDB21281328F}"/>
              </a:ext>
            </a:extLst>
          </p:cNvPr>
          <p:cNvSpPr/>
          <p:nvPr/>
        </p:nvSpPr>
        <p:spPr>
          <a:xfrm>
            <a:off x="3909283" y="2499467"/>
            <a:ext cx="6858000" cy="6309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Face the </a:t>
            </a:r>
            <a:r>
              <a:rPr kumimoji="0" lang="en-US" sz="2400" b="0" i="0" u="none" strike="noStrike" kern="1200" cap="none" spc="0" normalizeH="0" baseline="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booster </a:t>
            </a: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seat the right way. </a:t>
            </a:r>
          </a:p>
        </p:txBody>
      </p:sp>
      <p:sp>
        <p:nvSpPr>
          <p:cNvPr id="9" name="Rectangle 8">
            <a:extLst>
              <a:ext uri="{FF2B5EF4-FFF2-40B4-BE49-F238E27FC236}">
                <a16:creationId xmlns:a16="http://schemas.microsoft.com/office/drawing/2014/main" id="{A109CA49-AD67-434F-A3DC-93BCADD7DD8D}"/>
              </a:ext>
            </a:extLst>
          </p:cNvPr>
          <p:cNvSpPr/>
          <p:nvPr/>
        </p:nvSpPr>
        <p:spPr>
          <a:xfrm>
            <a:off x="3909283" y="1714239"/>
            <a:ext cx="6858000" cy="63093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Choose the right </a:t>
            </a:r>
            <a:r>
              <a:rPr kumimoji="0" lang="en-US" sz="2400" b="0" i="0" u="none" strike="noStrike" kern="1200" cap="none" spc="0" normalizeH="0" baseline="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booster </a:t>
            </a: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seat. </a:t>
            </a:r>
          </a:p>
        </p:txBody>
      </p:sp>
      <p:sp>
        <p:nvSpPr>
          <p:cNvPr id="12" name="Rectangle 11">
            <a:extLst>
              <a:ext uri="{FF2B5EF4-FFF2-40B4-BE49-F238E27FC236}">
                <a16:creationId xmlns:a16="http://schemas.microsoft.com/office/drawing/2014/main" id="{91C28E44-64FE-4B8C-BD4F-CE43EFD55BB5}"/>
              </a:ext>
            </a:extLst>
          </p:cNvPr>
          <p:cNvSpPr/>
          <p:nvPr/>
        </p:nvSpPr>
        <p:spPr>
          <a:xfrm>
            <a:off x="1166083" y="1714239"/>
            <a:ext cx="2743200" cy="63112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SELECTION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3" name="Rectangle 12">
            <a:extLst>
              <a:ext uri="{FF2B5EF4-FFF2-40B4-BE49-F238E27FC236}">
                <a16:creationId xmlns:a16="http://schemas.microsoft.com/office/drawing/2014/main" id="{8D50F7AB-A3DC-4D17-8677-BF05C43E669F}"/>
              </a:ext>
            </a:extLst>
          </p:cNvPr>
          <p:cNvSpPr/>
          <p:nvPr/>
        </p:nvSpPr>
        <p:spPr>
          <a:xfrm>
            <a:off x="1166083" y="2500257"/>
            <a:ext cx="2743200" cy="631127"/>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DIRECTION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Rectangle 13">
            <a:extLst>
              <a:ext uri="{FF2B5EF4-FFF2-40B4-BE49-F238E27FC236}">
                <a16:creationId xmlns:a16="http://schemas.microsoft.com/office/drawing/2014/main" id="{5816BE78-0BA3-4898-B480-588670B2FB28}"/>
              </a:ext>
            </a:extLst>
          </p:cNvPr>
          <p:cNvSpPr/>
          <p:nvPr/>
        </p:nvSpPr>
        <p:spPr>
          <a:xfrm>
            <a:off x="1166083" y="3267980"/>
            <a:ext cx="2743200" cy="63112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LOCATION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Rectangle 14">
            <a:extLst>
              <a:ext uri="{FF2B5EF4-FFF2-40B4-BE49-F238E27FC236}">
                <a16:creationId xmlns:a16="http://schemas.microsoft.com/office/drawing/2014/main" id="{AC3F1F88-C505-435E-A71E-0CACCA8197E5}"/>
              </a:ext>
            </a:extLst>
          </p:cNvPr>
          <p:cNvSpPr/>
          <p:nvPr/>
        </p:nvSpPr>
        <p:spPr>
          <a:xfrm>
            <a:off x="3909283" y="4820522"/>
            <a:ext cx="6858000" cy="6309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Secure the </a:t>
            </a:r>
            <a:r>
              <a:rPr kumimoji="0" lang="en-US" sz="2400" b="0" i="0" u="none" strike="noStrike" kern="1200" cap="none" spc="0" normalizeH="0" baseline="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booster </a:t>
            </a: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seat to the vehicle seat. </a:t>
            </a:r>
          </a:p>
        </p:txBody>
      </p:sp>
      <p:sp>
        <p:nvSpPr>
          <p:cNvPr id="16" name="Rectangle 15">
            <a:extLst>
              <a:ext uri="{FF2B5EF4-FFF2-40B4-BE49-F238E27FC236}">
                <a16:creationId xmlns:a16="http://schemas.microsoft.com/office/drawing/2014/main" id="{8C834420-D273-4BCF-A835-DC5AA7DE3DF5}"/>
              </a:ext>
            </a:extLst>
          </p:cNvPr>
          <p:cNvSpPr/>
          <p:nvPr/>
        </p:nvSpPr>
        <p:spPr>
          <a:xfrm>
            <a:off x="3909283" y="4035295"/>
            <a:ext cx="6858000" cy="63093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Adjust the </a:t>
            </a:r>
            <a:r>
              <a:rPr kumimoji="0" lang="en-US" sz="2400" b="0" i="0" u="none" strike="noStrike" kern="1200" cap="none" spc="0" normalizeH="0" baseline="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booster height</a:t>
            </a:r>
            <a:r>
              <a:rPr kumimoji="0" lang="en-US" sz="2400" b="0" i="0" u="none" strike="noStrike" kern="1200" cap="none" spc="0" normalizeH="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2400" b="0" i="0" u="none" strike="noStrike" kern="1200" cap="none" spc="0" normalizeH="0" baseline="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 </a:t>
            </a: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fit the child properly. </a:t>
            </a:r>
          </a:p>
        </p:txBody>
      </p:sp>
      <p:sp>
        <p:nvSpPr>
          <p:cNvPr id="19" name="Rectangle 18">
            <a:extLst>
              <a:ext uri="{FF2B5EF4-FFF2-40B4-BE49-F238E27FC236}">
                <a16:creationId xmlns:a16="http://schemas.microsoft.com/office/drawing/2014/main" id="{C62113E2-1BD7-4456-9DB1-FA086B516833}"/>
              </a:ext>
            </a:extLst>
          </p:cNvPr>
          <p:cNvSpPr/>
          <p:nvPr/>
        </p:nvSpPr>
        <p:spPr>
          <a:xfrm>
            <a:off x="1166083" y="4035703"/>
            <a:ext cx="2743200" cy="631127"/>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ADJUST</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Rectangle 19">
            <a:extLst>
              <a:ext uri="{FF2B5EF4-FFF2-40B4-BE49-F238E27FC236}">
                <a16:creationId xmlns:a16="http://schemas.microsoft.com/office/drawing/2014/main" id="{45216892-3C52-4B6F-9827-39C694FEB965}"/>
              </a:ext>
            </a:extLst>
          </p:cNvPr>
          <p:cNvSpPr/>
          <p:nvPr/>
        </p:nvSpPr>
        <p:spPr>
          <a:xfrm>
            <a:off x="1166083" y="4820331"/>
            <a:ext cx="2743200" cy="631127"/>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SECURE</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Title 1">
            <a:extLst>
              <a:ext uri="{FF2B5EF4-FFF2-40B4-BE49-F238E27FC236}">
                <a16:creationId xmlns:a16="http://schemas.microsoft.com/office/drawing/2014/main" id="{90AAAFB4-DCAB-4662-A708-BC982996A724}"/>
              </a:ext>
            </a:extLst>
          </p:cNvPr>
          <p:cNvSpPr txBox="1">
            <a:spLocks/>
          </p:cNvSpPr>
          <p:nvPr/>
        </p:nvSpPr>
        <p:spPr>
          <a:xfrm>
            <a:off x="1058307" y="742975"/>
            <a:ext cx="8894586" cy="537186"/>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6DCFF6"/>
                </a:solidFill>
                <a:effectLst/>
                <a:uLnTx/>
                <a:uFillTx/>
                <a:latin typeface="Roboto Slab ExtraBold"/>
                <a:ea typeface="+mj-ea"/>
                <a:cs typeface="+mj-cs"/>
              </a:rPr>
              <a:t>STEPS</a:t>
            </a:r>
            <a:r>
              <a:rPr kumimoji="0" lang="en-US" sz="3600" b="0" i="0" u="none" strike="noStrike" kern="1200" cap="none" spc="0" normalizeH="0" baseline="0" noProof="0" dirty="0">
                <a:ln>
                  <a:noFill/>
                </a:ln>
                <a:solidFill>
                  <a:srgbClr val="EDEFEC"/>
                </a:solidFill>
                <a:effectLst/>
                <a:uLnTx/>
                <a:uFillTx/>
                <a:latin typeface="Roboto Slab ExtraBold"/>
                <a:ea typeface="+mj-ea"/>
                <a:cs typeface="+mj-cs"/>
              </a:rPr>
              <a:t> for </a:t>
            </a:r>
            <a:r>
              <a:rPr kumimoji="0" lang="en-US" sz="3600" b="0" i="0" u="none" strike="noStrike" kern="1200" cap="none" spc="0" normalizeH="0" baseline="0" noProof="0" dirty="0" smtClean="0">
                <a:ln>
                  <a:noFill/>
                </a:ln>
                <a:solidFill>
                  <a:srgbClr val="EDEFEC"/>
                </a:solidFill>
                <a:effectLst/>
                <a:uLnTx/>
                <a:uFillTx/>
                <a:latin typeface="Roboto Slab ExtraBold"/>
                <a:ea typeface="+mj-ea"/>
                <a:cs typeface="+mj-cs"/>
              </a:rPr>
              <a:t>Booster </a:t>
            </a:r>
            <a:r>
              <a:rPr kumimoji="0" lang="en-US" sz="3600" b="0" i="0" u="none" strike="noStrike" kern="1200" cap="none" spc="0" normalizeH="0" baseline="0" noProof="0" dirty="0">
                <a:ln>
                  <a:noFill/>
                </a:ln>
                <a:solidFill>
                  <a:srgbClr val="EDEFEC"/>
                </a:solidFill>
                <a:effectLst/>
                <a:uLnTx/>
                <a:uFillTx/>
                <a:latin typeface="Roboto Slab ExtraBold"/>
                <a:ea typeface="+mj-ea"/>
                <a:cs typeface="+mj-cs"/>
              </a:rPr>
              <a:t>Seat Use</a:t>
            </a:r>
          </a:p>
        </p:txBody>
      </p:sp>
      <p:sp>
        <p:nvSpPr>
          <p:cNvPr id="3" name="Date Placeholder 2"/>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2676515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4186FF-62BC-4376-9808-0EB2545432DE}"/>
              </a:ext>
            </a:extLst>
          </p:cNvPr>
          <p:cNvSpPr>
            <a:spLocks noGrp="1"/>
          </p:cNvSpPr>
          <p:nvPr>
            <p:ph type="sldNum" sz="quarter" idx="12"/>
          </p:nvPr>
        </p:nvSpPr>
        <p:spPr/>
        <p:txBody>
          <a:bodyPr/>
          <a:lstStyle/>
          <a:p>
            <a:fld id="{DC34D593-1652-4EF8-A601-D46850590469}" type="slidenum">
              <a:rPr lang="en-US" smtClean="0"/>
              <a:t>16</a:t>
            </a:fld>
            <a:endParaRPr lang="en-US"/>
          </a:p>
        </p:txBody>
      </p:sp>
      <p:sp>
        <p:nvSpPr>
          <p:cNvPr id="3" name="Title 1">
            <a:extLst>
              <a:ext uri="{FF2B5EF4-FFF2-40B4-BE49-F238E27FC236}">
                <a16:creationId xmlns:a16="http://schemas.microsoft.com/office/drawing/2014/main" id="{67BAAD73-55EC-4A1E-BAE5-DB0C0DFB040C}"/>
              </a:ext>
            </a:extLst>
          </p:cNvPr>
          <p:cNvSpPr txBox="1">
            <a:spLocks/>
          </p:cNvSpPr>
          <p:nvPr/>
        </p:nvSpPr>
        <p:spPr>
          <a:xfrm>
            <a:off x="512955" y="530359"/>
            <a:ext cx="5645567" cy="1290625"/>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dirty="0" smtClean="0"/>
              <a:t>Skills Evaluation: </a:t>
            </a:r>
          </a:p>
          <a:p>
            <a:r>
              <a:rPr lang="en-US" dirty="0" smtClean="0"/>
              <a:t>Putting It All Together </a:t>
            </a:r>
            <a:endParaRPr lang="en-US" dirty="0"/>
          </a:p>
        </p:txBody>
      </p:sp>
      <p:sp>
        <p:nvSpPr>
          <p:cNvPr id="5" name="TextBox 4">
            <a:extLst>
              <a:ext uri="{FF2B5EF4-FFF2-40B4-BE49-F238E27FC236}">
                <a16:creationId xmlns:a16="http://schemas.microsoft.com/office/drawing/2014/main" id="{55A42EE1-6708-42FC-803F-D2DA6736A9A5}"/>
              </a:ext>
            </a:extLst>
          </p:cNvPr>
          <p:cNvSpPr txBox="1"/>
          <p:nvPr/>
        </p:nvSpPr>
        <p:spPr>
          <a:xfrm>
            <a:off x="557560" y="2194419"/>
            <a:ext cx="3037517" cy="830997"/>
          </a:xfrm>
          <a:prstGeom prst="rect">
            <a:avLst/>
          </a:prstGeom>
          <a:noFill/>
        </p:spPr>
        <p:txBody>
          <a:bodyPr wrap="square" rtlCol="0">
            <a:spAutoFit/>
          </a:bodyPr>
          <a:lstStyle/>
          <a:p>
            <a:r>
              <a:rPr lang="en-US" sz="2400" b="1" dirty="0">
                <a:solidFill>
                  <a:schemeClr val="accent3"/>
                </a:solidFill>
              </a:rPr>
              <a:t>Covers content from Modules </a:t>
            </a:r>
            <a:r>
              <a:rPr lang="en-US" sz="2400" b="1" dirty="0" smtClean="0">
                <a:solidFill>
                  <a:schemeClr val="accent3"/>
                </a:solidFill>
              </a:rPr>
              <a:t>1-10</a:t>
            </a:r>
            <a:endParaRPr lang="en-US" sz="2400" b="1" dirty="0">
              <a:solidFill>
                <a:schemeClr val="accent3"/>
              </a:solidFill>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86768" y="990848"/>
            <a:ext cx="4663581" cy="4663581"/>
          </a:xfrm>
          <a:prstGeom prst="rect">
            <a:avLst/>
          </a:prstGeom>
          <a:ln w="88900">
            <a:solidFill>
              <a:srgbClr val="FFFFFF"/>
            </a:solidFill>
            <a:miter lim="800000"/>
          </a:ln>
        </p:spPr>
      </p:pic>
      <p:sp>
        <p:nvSpPr>
          <p:cNvPr id="4" name="Date Placeholder 3"/>
          <p:cNvSpPr>
            <a:spLocks noGrp="1"/>
          </p:cNvSpPr>
          <p:nvPr>
            <p:ph type="dt" sz="half" idx="10"/>
          </p:nvPr>
        </p:nvSpPr>
        <p:spPr/>
        <p:txBody>
          <a:bodyPr/>
          <a:lstStyle/>
          <a:p>
            <a:r>
              <a:rPr lang="en-US" smtClean="0"/>
              <a:t>Checkpoint 2 (20220715)</a:t>
            </a:r>
            <a:endParaRPr lang="en-US"/>
          </a:p>
        </p:txBody>
      </p:sp>
    </p:spTree>
    <p:custDataLst>
      <p:tags r:id="rId1"/>
    </p:custDataLst>
    <p:extLst>
      <p:ext uri="{BB962C8B-B14F-4D97-AF65-F5344CB8AC3E}">
        <p14:creationId xmlns:p14="http://schemas.microsoft.com/office/powerpoint/2010/main" val="3028840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75BC-E3DD-42C8-832B-49EDE651B1F8}"/>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E8CC2B10-A1C0-4F49-AACD-242DED56DC3D}"/>
              </a:ext>
            </a:extLst>
          </p:cNvPr>
          <p:cNvSpPr>
            <a:spLocks noGrp="1"/>
          </p:cNvSpPr>
          <p:nvPr>
            <p:ph type="sldNum" sz="quarter" idx="12"/>
          </p:nvPr>
        </p:nvSpPr>
        <p:spPr/>
        <p:txBody>
          <a:bodyPr/>
          <a:lstStyle/>
          <a:p>
            <a:fld id="{DC34D593-1652-4EF8-A601-D46850590469}" type="slidenum">
              <a:rPr lang="en-US" smtClean="0"/>
              <a:t>17</a:t>
            </a:fld>
            <a:endParaRPr lang="en-US"/>
          </a:p>
        </p:txBody>
      </p:sp>
      <p:pic>
        <p:nvPicPr>
          <p:cNvPr id="5" name="Picture 4">
            <a:extLst>
              <a:ext uri="{FF2B5EF4-FFF2-40B4-BE49-F238E27FC236}">
                <a16:creationId xmlns:a16="http://schemas.microsoft.com/office/drawing/2014/main" id="{A72B00F2-B4EB-44A8-9DEC-5E4DF5C5A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 y="1926679"/>
            <a:ext cx="12368980" cy="3048443"/>
          </a:xfrm>
          <a:prstGeom prst="rect">
            <a:avLst/>
          </a:prstGeom>
          <a:ln w="57150">
            <a:solidFill>
              <a:schemeClr val="accent4"/>
            </a:solidFill>
          </a:ln>
          <a:effectLst>
            <a:outerShdw blurRad="50800" dist="38100" dir="5400000" algn="t" rotWithShape="0">
              <a:prstClr val="black">
                <a:alpha val="40000"/>
              </a:prstClr>
            </a:outerShdw>
          </a:effectLst>
        </p:spPr>
      </p:pic>
      <p:sp>
        <p:nvSpPr>
          <p:cNvPr id="4" name="Date Placeholder 3"/>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733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BE90-0AF8-43CB-8B51-2BFD4B8073C6}"/>
              </a:ext>
            </a:extLst>
          </p:cNvPr>
          <p:cNvSpPr>
            <a:spLocks noGrp="1"/>
          </p:cNvSpPr>
          <p:nvPr>
            <p:ph type="title"/>
          </p:nvPr>
        </p:nvSpPr>
        <p:spPr/>
        <p:txBody>
          <a:bodyPr/>
          <a:lstStyle/>
          <a:p>
            <a:r>
              <a:rPr lang="en-US" dirty="0"/>
              <a:t>Next steps…</a:t>
            </a:r>
          </a:p>
        </p:txBody>
      </p:sp>
      <p:sp>
        <p:nvSpPr>
          <p:cNvPr id="3" name="Slide Number Placeholder 2">
            <a:extLst>
              <a:ext uri="{FF2B5EF4-FFF2-40B4-BE49-F238E27FC236}">
                <a16:creationId xmlns:a16="http://schemas.microsoft.com/office/drawing/2014/main" id="{79B62B48-3DA7-43C7-B535-4B59F6DB1142}"/>
              </a:ext>
            </a:extLst>
          </p:cNvPr>
          <p:cNvSpPr>
            <a:spLocks noGrp="1"/>
          </p:cNvSpPr>
          <p:nvPr>
            <p:ph type="sldNum" sz="quarter" idx="12"/>
          </p:nvPr>
        </p:nvSpPr>
        <p:spPr/>
        <p:txBody>
          <a:bodyPr/>
          <a:lstStyle/>
          <a:p>
            <a:fld id="{DC34D593-1652-4EF8-A601-D46850590469}" type="slidenum">
              <a:rPr lang="en-US" smtClean="0"/>
              <a:t>18</a:t>
            </a:fld>
            <a:endParaRPr lang="en-US"/>
          </a:p>
        </p:txBody>
      </p:sp>
      <p:pic>
        <p:nvPicPr>
          <p:cNvPr id="5" name="Graphic 4" descr="Shoe footprints">
            <a:extLst>
              <a:ext uri="{FF2B5EF4-FFF2-40B4-BE49-F238E27FC236}">
                <a16:creationId xmlns:a16="http://schemas.microsoft.com/office/drawing/2014/main" id="{0BA363B6-E519-4F1D-A966-59CBC06141A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3126219">
            <a:off x="8646213" y="5741763"/>
            <a:ext cx="914400" cy="914400"/>
          </a:xfrm>
          <a:prstGeom prst="rect">
            <a:avLst/>
          </a:prstGeom>
        </p:spPr>
      </p:pic>
      <p:pic>
        <p:nvPicPr>
          <p:cNvPr id="6" name="Graphic 5" descr="Shoe footprints">
            <a:extLst>
              <a:ext uri="{FF2B5EF4-FFF2-40B4-BE49-F238E27FC236}">
                <a16:creationId xmlns:a16="http://schemas.microsoft.com/office/drawing/2014/main" id="{073C1CBE-002F-4D08-8F64-796FC8504BE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2804007">
            <a:off x="9622386" y="5100146"/>
            <a:ext cx="914400" cy="914400"/>
          </a:xfrm>
          <a:prstGeom prst="rect">
            <a:avLst/>
          </a:prstGeom>
        </p:spPr>
      </p:pic>
      <p:pic>
        <p:nvPicPr>
          <p:cNvPr id="7" name="Graphic 6" descr="Shoe footprints">
            <a:extLst>
              <a:ext uri="{FF2B5EF4-FFF2-40B4-BE49-F238E27FC236}">
                <a16:creationId xmlns:a16="http://schemas.microsoft.com/office/drawing/2014/main" id="{FB959C47-04D9-4E7B-8BDD-3C75A8DFDD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2048226">
            <a:off x="10268668" y="4056985"/>
            <a:ext cx="914400" cy="914400"/>
          </a:xfrm>
          <a:prstGeom prst="rect">
            <a:avLst/>
          </a:prstGeom>
        </p:spPr>
      </p:pic>
      <p:pic>
        <p:nvPicPr>
          <p:cNvPr id="8" name="Graphic 7" descr="Shoe footprints">
            <a:extLst>
              <a:ext uri="{FF2B5EF4-FFF2-40B4-BE49-F238E27FC236}">
                <a16:creationId xmlns:a16="http://schemas.microsoft.com/office/drawing/2014/main" id="{61D3BC54-8496-457D-A782-3F9823121B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172678">
            <a:off x="10718045" y="2886591"/>
            <a:ext cx="914400" cy="914400"/>
          </a:xfrm>
          <a:prstGeom prst="rect">
            <a:avLst/>
          </a:prstGeom>
        </p:spPr>
      </p:pic>
      <p:pic>
        <p:nvPicPr>
          <p:cNvPr id="9" name="Graphic 8" descr="Shoe footprints">
            <a:extLst>
              <a:ext uri="{FF2B5EF4-FFF2-40B4-BE49-F238E27FC236}">
                <a16:creationId xmlns:a16="http://schemas.microsoft.com/office/drawing/2014/main" id="{D4627D88-76CD-42F6-A5DD-25C181A96F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020350">
            <a:off x="11196645" y="1750223"/>
            <a:ext cx="914400" cy="914400"/>
          </a:xfrm>
          <a:prstGeom prst="rect">
            <a:avLst/>
          </a:prstGeom>
        </p:spPr>
      </p:pic>
      <p:sp>
        <p:nvSpPr>
          <p:cNvPr id="10" name="TextBox 9">
            <a:extLst>
              <a:ext uri="{FF2B5EF4-FFF2-40B4-BE49-F238E27FC236}">
                <a16:creationId xmlns:a16="http://schemas.microsoft.com/office/drawing/2014/main" id="{ECEE65B2-750C-4E69-A126-0E6B7C3FEEEE}"/>
              </a:ext>
            </a:extLst>
          </p:cNvPr>
          <p:cNvSpPr txBox="1"/>
          <p:nvPr/>
        </p:nvSpPr>
        <p:spPr>
          <a:xfrm>
            <a:off x="2319612" y="1923037"/>
            <a:ext cx="6894726" cy="1200329"/>
          </a:xfrm>
          <a:prstGeom prst="rect">
            <a:avLst/>
          </a:prstGeom>
          <a:noFill/>
        </p:spPr>
        <p:txBody>
          <a:bodyPr wrap="square" rtlCol="0">
            <a:spAutoFit/>
          </a:bodyPr>
          <a:lstStyle/>
          <a:p>
            <a:r>
              <a:rPr lang="en-US" sz="2400" dirty="0">
                <a:solidFill>
                  <a:schemeClr val="tx2">
                    <a:lumMod val="10000"/>
                    <a:lumOff val="90000"/>
                  </a:schemeClr>
                </a:solidFill>
              </a:rPr>
              <a:t>Complete the </a:t>
            </a:r>
            <a:r>
              <a:rPr lang="en-US" sz="2400" b="1" dirty="0">
                <a:solidFill>
                  <a:schemeClr val="accent4"/>
                </a:solidFill>
              </a:rPr>
              <a:t>Checkpoint 2 </a:t>
            </a:r>
            <a:r>
              <a:rPr lang="en-US" sz="2400" b="1" dirty="0" smtClean="0">
                <a:solidFill>
                  <a:schemeClr val="accent4"/>
                </a:solidFill>
              </a:rPr>
              <a:t>Assignment </a:t>
            </a:r>
            <a:r>
              <a:rPr lang="en-US" sz="2400" dirty="0" smtClean="0">
                <a:solidFill>
                  <a:schemeClr val="tx2">
                    <a:lumMod val="10000"/>
                    <a:lumOff val="90000"/>
                  </a:schemeClr>
                </a:solidFill>
              </a:rPr>
              <a:t>as soon as possible following </a:t>
            </a:r>
            <a:r>
              <a:rPr lang="en-US" sz="2400" dirty="0">
                <a:solidFill>
                  <a:schemeClr val="tx2">
                    <a:lumMod val="10000"/>
                    <a:lumOff val="90000"/>
                  </a:schemeClr>
                </a:solidFill>
              </a:rPr>
              <a:t>this </a:t>
            </a:r>
            <a:r>
              <a:rPr lang="en-US" sz="2400" dirty="0" smtClean="0">
                <a:solidFill>
                  <a:schemeClr val="tx2">
                    <a:lumMod val="10000"/>
                    <a:lumOff val="90000"/>
                  </a:schemeClr>
                </a:solidFill>
              </a:rPr>
              <a:t>session </a:t>
            </a:r>
            <a:r>
              <a:rPr lang="en-US" sz="2400" dirty="0">
                <a:solidFill>
                  <a:schemeClr val="tx2">
                    <a:lumMod val="10000"/>
                    <a:lumOff val="90000"/>
                  </a:schemeClr>
                </a:solidFill>
              </a:rPr>
              <a:t>so you can be approved to move on in the e-learning!</a:t>
            </a:r>
          </a:p>
        </p:txBody>
      </p:sp>
      <p:sp>
        <p:nvSpPr>
          <p:cNvPr id="11" name="TextBox 10">
            <a:extLst>
              <a:ext uri="{FF2B5EF4-FFF2-40B4-BE49-F238E27FC236}">
                <a16:creationId xmlns:a16="http://schemas.microsoft.com/office/drawing/2014/main" id="{556AC4C7-3CD1-4182-99D1-A1DAB6EB0D16}"/>
              </a:ext>
            </a:extLst>
          </p:cNvPr>
          <p:cNvSpPr txBox="1"/>
          <p:nvPr/>
        </p:nvSpPr>
        <p:spPr>
          <a:xfrm>
            <a:off x="2300532" y="3588186"/>
            <a:ext cx="6894726" cy="1569660"/>
          </a:xfrm>
          <a:prstGeom prst="rect">
            <a:avLst/>
          </a:prstGeom>
          <a:noFill/>
        </p:spPr>
        <p:txBody>
          <a:bodyPr wrap="square" rtlCol="0">
            <a:spAutoFit/>
          </a:bodyPr>
          <a:lstStyle/>
          <a:p>
            <a:r>
              <a:rPr lang="en-US" sz="2400" dirty="0" smtClean="0">
                <a:solidFill>
                  <a:schemeClr val="tx2">
                    <a:lumMod val="10000"/>
                    <a:lumOff val="90000"/>
                  </a:schemeClr>
                </a:solidFill>
              </a:rPr>
              <a:t>It is strongly recommended to complete </a:t>
            </a:r>
            <a:r>
              <a:rPr lang="en-US" sz="2400" dirty="0">
                <a:solidFill>
                  <a:schemeClr val="tx2">
                    <a:lumMod val="10000"/>
                    <a:lumOff val="90000"/>
                  </a:schemeClr>
                </a:solidFill>
              </a:rPr>
              <a:t>all of the Learning Block 3 e-learning segments and assignments </a:t>
            </a:r>
            <a:r>
              <a:rPr lang="en-US" sz="2400" b="1" dirty="0">
                <a:solidFill>
                  <a:schemeClr val="accent2"/>
                </a:solidFill>
              </a:rPr>
              <a:t>BEFORE</a:t>
            </a:r>
            <a:r>
              <a:rPr lang="en-US" sz="2400" dirty="0">
                <a:solidFill>
                  <a:schemeClr val="tx2">
                    <a:lumMod val="10000"/>
                    <a:lumOff val="90000"/>
                  </a:schemeClr>
                </a:solidFill>
              </a:rPr>
              <a:t> </a:t>
            </a:r>
            <a:r>
              <a:rPr lang="en-US" sz="2400" dirty="0" smtClean="0">
                <a:solidFill>
                  <a:schemeClr val="tx2">
                    <a:lumMod val="10000"/>
                    <a:lumOff val="90000"/>
                  </a:schemeClr>
                </a:solidFill>
              </a:rPr>
              <a:t>the virtual </a:t>
            </a:r>
            <a:r>
              <a:rPr lang="en-US" sz="2400" dirty="0">
                <a:solidFill>
                  <a:schemeClr val="tx2">
                    <a:lumMod val="10000"/>
                    <a:lumOff val="90000"/>
                  </a:schemeClr>
                </a:solidFill>
              </a:rPr>
              <a:t>Checkpoint </a:t>
            </a:r>
            <a:r>
              <a:rPr lang="en-US" sz="2400" dirty="0" smtClean="0">
                <a:solidFill>
                  <a:schemeClr val="tx2">
                    <a:lumMod val="10000"/>
                    <a:lumOff val="90000"/>
                  </a:schemeClr>
                </a:solidFill>
              </a:rPr>
              <a:t>3 session.</a:t>
            </a:r>
            <a:endParaRPr lang="en-US" sz="2400" dirty="0">
              <a:solidFill>
                <a:schemeClr val="tx2">
                  <a:lumMod val="10000"/>
                  <a:lumOff val="90000"/>
                </a:schemeClr>
              </a:solidFill>
            </a:endParaRPr>
          </a:p>
        </p:txBody>
      </p:sp>
      <p:pic>
        <p:nvPicPr>
          <p:cNvPr id="13" name="Graphic 12" descr="Arrow Slight curve">
            <a:extLst>
              <a:ext uri="{FF2B5EF4-FFF2-40B4-BE49-F238E27FC236}">
                <a16:creationId xmlns:a16="http://schemas.microsoft.com/office/drawing/2014/main" id="{C3414130-F127-4E14-9F38-4AAD185445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46920" y="1689040"/>
            <a:ext cx="1359877" cy="1359877"/>
          </a:xfrm>
          <a:prstGeom prst="rect">
            <a:avLst/>
          </a:prstGeom>
        </p:spPr>
      </p:pic>
      <p:pic>
        <p:nvPicPr>
          <p:cNvPr id="14" name="Graphic 13" descr="Arrow Slight curve">
            <a:extLst>
              <a:ext uri="{FF2B5EF4-FFF2-40B4-BE49-F238E27FC236}">
                <a16:creationId xmlns:a16="http://schemas.microsoft.com/office/drawing/2014/main" id="{C3429AD1-F5C9-4C6B-94EB-4627683974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846919" y="3267248"/>
            <a:ext cx="1359877" cy="1359877"/>
          </a:xfrm>
          <a:prstGeom prst="rect">
            <a:avLst/>
          </a:prstGeom>
        </p:spPr>
      </p:pic>
      <p:pic>
        <p:nvPicPr>
          <p:cNvPr id="16" name="Graphic 15" descr="Lightbulb and gear">
            <a:extLst>
              <a:ext uri="{FF2B5EF4-FFF2-40B4-BE49-F238E27FC236}">
                <a16:creationId xmlns:a16="http://schemas.microsoft.com/office/drawing/2014/main" id="{5488A268-9023-4B36-9F90-13CF2DCF9B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06796" y="5479196"/>
            <a:ext cx="914400" cy="914400"/>
          </a:xfrm>
          <a:prstGeom prst="rect">
            <a:avLst/>
          </a:prstGeom>
        </p:spPr>
      </p:pic>
      <p:sp>
        <p:nvSpPr>
          <p:cNvPr id="17" name="TextBox 16">
            <a:extLst>
              <a:ext uri="{FF2B5EF4-FFF2-40B4-BE49-F238E27FC236}">
                <a16:creationId xmlns:a16="http://schemas.microsoft.com/office/drawing/2014/main" id="{A5764D82-35ED-434E-AB1E-26602A65ADB2}"/>
              </a:ext>
            </a:extLst>
          </p:cNvPr>
          <p:cNvSpPr txBox="1"/>
          <p:nvPr/>
        </p:nvSpPr>
        <p:spPr>
          <a:xfrm>
            <a:off x="3224897" y="5631869"/>
            <a:ext cx="4256059" cy="646331"/>
          </a:xfrm>
          <a:prstGeom prst="rect">
            <a:avLst/>
          </a:prstGeom>
          <a:noFill/>
        </p:spPr>
        <p:txBody>
          <a:bodyPr wrap="square" rtlCol="0">
            <a:spAutoFit/>
          </a:bodyPr>
          <a:lstStyle/>
          <a:p>
            <a:r>
              <a:rPr lang="en-US" dirty="0">
                <a:solidFill>
                  <a:srgbClr val="6DCFF6"/>
                </a:solidFill>
              </a:rPr>
              <a:t>Remember to use your Learning Block 3 Checklist to help you stay on </a:t>
            </a:r>
            <a:r>
              <a:rPr lang="en-US" dirty="0" smtClean="0">
                <a:solidFill>
                  <a:srgbClr val="6DCFF6"/>
                </a:solidFill>
              </a:rPr>
              <a:t>track.</a:t>
            </a:r>
            <a:endParaRPr lang="en-US" dirty="0">
              <a:solidFill>
                <a:srgbClr val="6DCFF6"/>
              </a:solidFill>
            </a:endParaRPr>
          </a:p>
        </p:txBody>
      </p:sp>
      <p:sp>
        <p:nvSpPr>
          <p:cNvPr id="4" name="Date Placeholder 3"/>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375972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57D023-3AA2-442C-BF85-9DE75D85FFBA}"/>
              </a:ext>
            </a:extLst>
          </p:cNvPr>
          <p:cNvSpPr>
            <a:spLocks noGrp="1"/>
          </p:cNvSpPr>
          <p:nvPr>
            <p:ph type="sldNum" sz="quarter" idx="12"/>
          </p:nvPr>
        </p:nvSpPr>
        <p:spPr/>
        <p:txBody>
          <a:bodyPr/>
          <a:lstStyle/>
          <a:p>
            <a:pPr algn="r"/>
            <a:fld id="{3B3CBF68-38E2-48B1-A0C0-53C053A6473C}" type="slidenum">
              <a:rPr lang="en-US" smtClean="0"/>
              <a:pPr algn="r"/>
              <a:t>2</a:t>
            </a:fld>
            <a:endParaRPr lang="en-US" dirty="0"/>
          </a:p>
        </p:txBody>
      </p:sp>
      <p:sp>
        <p:nvSpPr>
          <p:cNvPr id="5" name="Title 4">
            <a:extLst>
              <a:ext uri="{FF2B5EF4-FFF2-40B4-BE49-F238E27FC236}">
                <a16:creationId xmlns:a16="http://schemas.microsoft.com/office/drawing/2014/main" id="{77B0EF2C-1E1B-4573-AA6C-761E38D55E72}"/>
              </a:ext>
            </a:extLst>
          </p:cNvPr>
          <p:cNvSpPr>
            <a:spLocks noGrp="1"/>
          </p:cNvSpPr>
          <p:nvPr>
            <p:ph type="title"/>
          </p:nvPr>
        </p:nvSpPr>
        <p:spPr/>
        <p:txBody>
          <a:bodyPr>
            <a:normAutofit/>
          </a:bodyPr>
          <a:lstStyle/>
          <a:p>
            <a:r>
              <a:rPr lang="en-US" sz="4000" dirty="0"/>
              <a:t>The LATCH System</a:t>
            </a:r>
          </a:p>
        </p:txBody>
      </p:sp>
      <p:pic>
        <p:nvPicPr>
          <p:cNvPr id="13" name="Picture 12">
            <a:extLst>
              <a:ext uri="{FF2B5EF4-FFF2-40B4-BE49-F238E27FC236}">
                <a16:creationId xmlns:a16="http://schemas.microsoft.com/office/drawing/2014/main" id="{81E860EE-38C6-49BF-B62C-E254FBA4B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280" y="2776241"/>
            <a:ext cx="3931920" cy="2621280"/>
          </a:xfrm>
          <a:prstGeom prst="rect">
            <a:avLst/>
          </a:prstGeom>
        </p:spPr>
      </p:pic>
      <p:pic>
        <p:nvPicPr>
          <p:cNvPr id="14" name="Picture 13">
            <a:extLst>
              <a:ext uri="{FF2B5EF4-FFF2-40B4-BE49-F238E27FC236}">
                <a16:creationId xmlns:a16="http://schemas.microsoft.com/office/drawing/2014/main" id="{151B9D6F-5A41-4C3C-B297-354F01DCB9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86"/>
          <a:stretch/>
        </p:blipFill>
        <p:spPr>
          <a:xfrm>
            <a:off x="773107" y="2801927"/>
            <a:ext cx="4114800" cy="2569907"/>
          </a:xfrm>
          <a:prstGeom prst="rect">
            <a:avLst/>
          </a:prstGeom>
        </p:spPr>
      </p:pic>
      <p:grpSp>
        <p:nvGrpSpPr>
          <p:cNvPr id="16" name="Group 15">
            <a:extLst>
              <a:ext uri="{FF2B5EF4-FFF2-40B4-BE49-F238E27FC236}">
                <a16:creationId xmlns:a16="http://schemas.microsoft.com/office/drawing/2014/main" id="{45DD5ABC-D6F2-4594-BF66-885B2A4910C3}"/>
              </a:ext>
            </a:extLst>
          </p:cNvPr>
          <p:cNvGrpSpPr/>
          <p:nvPr/>
        </p:nvGrpSpPr>
        <p:grpSpPr>
          <a:xfrm>
            <a:off x="745413" y="1666716"/>
            <a:ext cx="10596670" cy="936901"/>
            <a:chOff x="736592" y="4870702"/>
            <a:chExt cx="10596670" cy="936901"/>
          </a:xfrm>
        </p:grpSpPr>
        <p:sp>
          <p:nvSpPr>
            <p:cNvPr id="18" name="Rectangle 17">
              <a:extLst>
                <a:ext uri="{FF2B5EF4-FFF2-40B4-BE49-F238E27FC236}">
                  <a16:creationId xmlns:a16="http://schemas.microsoft.com/office/drawing/2014/main" id="{DDCFC591-D422-4C24-B00B-52B6FB97270E}"/>
                </a:ext>
              </a:extLst>
            </p:cNvPr>
            <p:cNvSpPr/>
            <p:nvPr/>
          </p:nvSpPr>
          <p:spPr>
            <a:xfrm>
              <a:off x="736592" y="4973392"/>
              <a:ext cx="73152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L</a:t>
              </a:r>
            </a:p>
          </p:txBody>
        </p:sp>
        <p:sp>
          <p:nvSpPr>
            <p:cNvPr id="19" name="Rectangle 18">
              <a:extLst>
                <a:ext uri="{FF2B5EF4-FFF2-40B4-BE49-F238E27FC236}">
                  <a16:creationId xmlns:a16="http://schemas.microsoft.com/office/drawing/2014/main" id="{B1FB0FE6-A5F2-432F-8265-A8AA82CC2A0A}"/>
                </a:ext>
              </a:extLst>
            </p:cNvPr>
            <p:cNvSpPr/>
            <p:nvPr/>
          </p:nvSpPr>
          <p:spPr>
            <a:xfrm>
              <a:off x="6011455" y="4973392"/>
              <a:ext cx="73152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T</a:t>
              </a:r>
            </a:p>
          </p:txBody>
        </p:sp>
        <p:sp>
          <p:nvSpPr>
            <p:cNvPr id="20" name="Rectangle 19">
              <a:extLst>
                <a:ext uri="{FF2B5EF4-FFF2-40B4-BE49-F238E27FC236}">
                  <a16:creationId xmlns:a16="http://schemas.microsoft.com/office/drawing/2014/main" id="{69FD5724-3881-4BC6-AC63-CC161DC153F3}"/>
                </a:ext>
              </a:extLst>
            </p:cNvPr>
            <p:cNvSpPr/>
            <p:nvPr/>
          </p:nvSpPr>
          <p:spPr>
            <a:xfrm>
              <a:off x="8856370" y="4973392"/>
              <a:ext cx="879934"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CH</a:t>
              </a:r>
            </a:p>
          </p:txBody>
        </p:sp>
        <p:sp>
          <p:nvSpPr>
            <p:cNvPr id="21" name="Title 1">
              <a:extLst>
                <a:ext uri="{FF2B5EF4-FFF2-40B4-BE49-F238E27FC236}">
                  <a16:creationId xmlns:a16="http://schemas.microsoft.com/office/drawing/2014/main" id="{BBF45FE2-ED19-43EE-848C-D1E09F39D494}"/>
                </a:ext>
              </a:extLst>
            </p:cNvPr>
            <p:cNvSpPr txBox="1">
              <a:spLocks/>
            </p:cNvSpPr>
            <p:nvPr/>
          </p:nvSpPr>
          <p:spPr>
            <a:xfrm>
              <a:off x="1403573" y="4870702"/>
              <a:ext cx="1393670" cy="9369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OWER</a:t>
              </a:r>
            </a:p>
          </p:txBody>
        </p:sp>
        <p:sp>
          <p:nvSpPr>
            <p:cNvPr id="22" name="Rectangle 21">
              <a:extLst>
                <a:ext uri="{FF2B5EF4-FFF2-40B4-BE49-F238E27FC236}">
                  <a16:creationId xmlns:a16="http://schemas.microsoft.com/office/drawing/2014/main" id="{B74B9177-062D-4AFE-A8B0-F271954E682D}"/>
                </a:ext>
              </a:extLst>
            </p:cNvPr>
            <p:cNvSpPr/>
            <p:nvPr/>
          </p:nvSpPr>
          <p:spPr>
            <a:xfrm>
              <a:off x="2762243" y="4973392"/>
              <a:ext cx="73152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A</a:t>
              </a:r>
            </a:p>
          </p:txBody>
        </p:sp>
        <p:sp>
          <p:nvSpPr>
            <p:cNvPr id="23" name="Title 1">
              <a:extLst>
                <a:ext uri="{FF2B5EF4-FFF2-40B4-BE49-F238E27FC236}">
                  <a16:creationId xmlns:a16="http://schemas.microsoft.com/office/drawing/2014/main" id="{9E674C15-F5F1-49DF-8731-BC248C51CDE4}"/>
                </a:ext>
              </a:extLst>
            </p:cNvPr>
            <p:cNvSpPr txBox="1">
              <a:spLocks/>
            </p:cNvSpPr>
            <p:nvPr/>
          </p:nvSpPr>
          <p:spPr>
            <a:xfrm>
              <a:off x="3449164" y="4870702"/>
              <a:ext cx="1617184" cy="9369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NCHORS</a:t>
              </a:r>
            </a:p>
          </p:txBody>
        </p:sp>
        <p:sp>
          <p:nvSpPr>
            <p:cNvPr id="24" name="Title 1">
              <a:extLst>
                <a:ext uri="{FF2B5EF4-FFF2-40B4-BE49-F238E27FC236}">
                  <a16:creationId xmlns:a16="http://schemas.microsoft.com/office/drawing/2014/main" id="{ED1B887A-6742-498E-B00B-6EC2CB1D0502}"/>
                </a:ext>
              </a:extLst>
            </p:cNvPr>
            <p:cNvSpPr txBox="1">
              <a:spLocks/>
            </p:cNvSpPr>
            <p:nvPr/>
          </p:nvSpPr>
          <p:spPr>
            <a:xfrm>
              <a:off x="5130904" y="5009203"/>
              <a:ext cx="955826" cy="6598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b="0" dirty="0">
                  <a:solidFill>
                    <a:schemeClr val="bg2">
                      <a:lumMod val="90000"/>
                    </a:schemeClr>
                  </a:solidFill>
                  <a:latin typeface="Roboto Condensed" panose="02000000000000000000" pitchFamily="2" charset="0"/>
                  <a:ea typeface="Roboto Condensed" panose="02000000000000000000" pitchFamily="2" charset="0"/>
                  <a:cs typeface="Roboto Condensed" panose="02000000000000000000" pitchFamily="2" charset="0"/>
                </a:rPr>
                <a:t>and</a:t>
              </a:r>
            </a:p>
          </p:txBody>
        </p:sp>
        <p:sp>
          <p:nvSpPr>
            <p:cNvPr id="25" name="Title 1">
              <a:extLst>
                <a:ext uri="{FF2B5EF4-FFF2-40B4-BE49-F238E27FC236}">
                  <a16:creationId xmlns:a16="http://schemas.microsoft.com/office/drawing/2014/main" id="{DC42C025-E65A-4F24-95C7-25128930E919}"/>
                </a:ext>
              </a:extLst>
            </p:cNvPr>
            <p:cNvSpPr txBox="1">
              <a:spLocks/>
            </p:cNvSpPr>
            <p:nvPr/>
          </p:nvSpPr>
          <p:spPr>
            <a:xfrm>
              <a:off x="6677659" y="5015469"/>
              <a:ext cx="1684637" cy="647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ETHERS</a:t>
              </a:r>
            </a:p>
          </p:txBody>
        </p:sp>
        <p:sp>
          <p:nvSpPr>
            <p:cNvPr id="26" name="Title 1">
              <a:extLst>
                <a:ext uri="{FF2B5EF4-FFF2-40B4-BE49-F238E27FC236}">
                  <a16:creationId xmlns:a16="http://schemas.microsoft.com/office/drawing/2014/main" id="{27D32CEA-8471-4FC2-93AE-175B32D231FD}"/>
                </a:ext>
              </a:extLst>
            </p:cNvPr>
            <p:cNvSpPr txBox="1">
              <a:spLocks/>
            </p:cNvSpPr>
            <p:nvPr/>
          </p:nvSpPr>
          <p:spPr>
            <a:xfrm>
              <a:off x="8116983" y="4891844"/>
              <a:ext cx="795473" cy="8946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b="0" dirty="0">
                  <a:solidFill>
                    <a:schemeClr val="bg2">
                      <a:lumMod val="90000"/>
                    </a:schemeClr>
                  </a:solidFill>
                  <a:latin typeface="Roboto Condensed" panose="02000000000000000000" pitchFamily="2" charset="0"/>
                  <a:ea typeface="Roboto Condensed" panose="02000000000000000000" pitchFamily="2" charset="0"/>
                  <a:cs typeface="Roboto Condensed" panose="02000000000000000000" pitchFamily="2" charset="0"/>
                </a:rPr>
                <a:t>for</a:t>
              </a:r>
            </a:p>
          </p:txBody>
        </p:sp>
        <p:sp>
          <p:nvSpPr>
            <p:cNvPr id="27" name="Title 1">
              <a:extLst>
                <a:ext uri="{FF2B5EF4-FFF2-40B4-BE49-F238E27FC236}">
                  <a16:creationId xmlns:a16="http://schemas.microsoft.com/office/drawing/2014/main" id="{724E4D7D-D5A7-43E1-9629-23B208640180}"/>
                </a:ext>
              </a:extLst>
            </p:cNvPr>
            <p:cNvSpPr txBox="1">
              <a:spLocks/>
            </p:cNvSpPr>
            <p:nvPr/>
          </p:nvSpPr>
          <p:spPr>
            <a:xfrm>
              <a:off x="9719642" y="4991990"/>
              <a:ext cx="1613620" cy="694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ILDREN</a:t>
              </a:r>
            </a:p>
          </p:txBody>
        </p:sp>
      </p:grpSp>
      <p:sp>
        <p:nvSpPr>
          <p:cNvPr id="8" name="TextBox 7">
            <a:extLst>
              <a:ext uri="{FF2B5EF4-FFF2-40B4-BE49-F238E27FC236}">
                <a16:creationId xmlns:a16="http://schemas.microsoft.com/office/drawing/2014/main" id="{F7F5591B-42C1-4E58-978E-47C89AF19E87}"/>
              </a:ext>
            </a:extLst>
          </p:cNvPr>
          <p:cNvSpPr txBox="1"/>
          <p:nvPr/>
        </p:nvSpPr>
        <p:spPr>
          <a:xfrm>
            <a:off x="773107" y="5661492"/>
            <a:ext cx="10692062" cy="430887"/>
          </a:xfrm>
          <a:prstGeom prst="rect">
            <a:avLst/>
          </a:prstGeom>
          <a:noFill/>
        </p:spPr>
        <p:txBody>
          <a:bodyPr wrap="square" rtlCol="0">
            <a:spAutoFit/>
          </a:bodyPr>
          <a:lstStyle/>
          <a:p>
            <a:r>
              <a:rPr lang="en-US" sz="2200" b="1" dirty="0">
                <a:solidFill>
                  <a:schemeClr val="accent3"/>
                </a:solidFill>
              </a:rPr>
              <a:t>Tell us about your experience locating LATCH systems in your practice vehicles.</a:t>
            </a:r>
          </a:p>
        </p:txBody>
      </p:sp>
      <p:sp>
        <p:nvSpPr>
          <p:cNvPr id="2" name="Date Placeholder 1"/>
          <p:cNvSpPr>
            <a:spLocks noGrp="1"/>
          </p:cNvSpPr>
          <p:nvPr>
            <p:ph type="dt" sz="half" idx="10"/>
          </p:nvPr>
        </p:nvSpPr>
        <p:spPr/>
        <p:txBody>
          <a:bodyPr/>
          <a:lstStyle/>
          <a:p>
            <a:r>
              <a:rPr lang="en-US" smtClean="0"/>
              <a:t>Checkpoint 2 (20220715)</a:t>
            </a:r>
            <a:endParaRPr lang="en-US"/>
          </a:p>
        </p:txBody>
      </p:sp>
    </p:spTree>
    <p:custDataLst>
      <p:tags r:id="rId1"/>
    </p:custDataLst>
    <p:extLst>
      <p:ext uri="{BB962C8B-B14F-4D97-AF65-F5344CB8AC3E}">
        <p14:creationId xmlns:p14="http://schemas.microsoft.com/office/powerpoint/2010/main" val="149234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BC3F0-97B8-4689-B722-5D954B70129F}"/>
              </a:ext>
            </a:extLst>
          </p:cNvPr>
          <p:cNvSpPr>
            <a:spLocks noGrp="1"/>
          </p:cNvSpPr>
          <p:nvPr>
            <p:ph type="sldNum" sz="quarter" idx="12"/>
          </p:nvPr>
        </p:nvSpPr>
        <p:spPr/>
        <p:txBody>
          <a:bodyPr/>
          <a:lstStyle/>
          <a:p>
            <a:fld id="{DC34D593-1652-4EF8-A601-D46850590469}" type="slidenum">
              <a:rPr lang="en-US" smtClean="0"/>
              <a:t>3</a:t>
            </a:fld>
            <a:endParaRPr lang="en-US"/>
          </a:p>
        </p:txBody>
      </p:sp>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2328399" y="775219"/>
            <a:ext cx="3884832" cy="4351338"/>
          </a:xfrm>
        </p:spPr>
        <p:txBody>
          <a:bodyPr>
            <a:noAutofit/>
          </a:bodyPr>
          <a:lstStyle/>
          <a:p>
            <a:pPr marL="0" indent="0">
              <a:lnSpc>
                <a:spcPct val="100000"/>
              </a:lnSpc>
              <a:buNone/>
            </a:pPr>
            <a:r>
              <a:rPr lang="en-US" sz="2400" dirty="0"/>
              <a:t>Practice explaining how to determine lower anchor and tether </a:t>
            </a:r>
            <a:r>
              <a:rPr lang="en-US" sz="2400" b="1" dirty="0">
                <a:solidFill>
                  <a:schemeClr val="accent4"/>
                </a:solidFill>
              </a:rPr>
              <a:t>weight limits</a:t>
            </a:r>
            <a:r>
              <a:rPr lang="en-US" sz="2400" dirty="0"/>
              <a:t>.</a:t>
            </a:r>
          </a:p>
          <a:p>
            <a:pPr>
              <a:lnSpc>
                <a:spcPct val="100000"/>
              </a:lnSpc>
            </a:pPr>
            <a:r>
              <a:rPr lang="en-US" sz="2400" dirty="0"/>
              <a:t>Where do you find this information?</a:t>
            </a:r>
          </a:p>
          <a:p>
            <a:pPr>
              <a:lnSpc>
                <a:spcPct val="100000"/>
              </a:lnSpc>
            </a:pPr>
            <a:r>
              <a:rPr lang="en-US" sz="2400" dirty="0"/>
              <a:t>What do you do when the car seat manufacturer and the vehicle manufacturer have different weight limits?</a:t>
            </a:r>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pic>
        <p:nvPicPr>
          <p:cNvPr id="8" name="Picture 7">
            <a:extLst>
              <a:ext uri="{FF2B5EF4-FFF2-40B4-BE49-F238E27FC236}">
                <a16:creationId xmlns:a16="http://schemas.microsoft.com/office/drawing/2014/main" id="{1E1B16F0-A246-4DB0-8A4D-CA576D586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032" y="992446"/>
            <a:ext cx="4722768" cy="3728164"/>
          </a:xfrm>
          <a:prstGeom prst="rect">
            <a:avLst/>
          </a:prstGeom>
          <a:effectLst>
            <a:outerShdw blurRad="50800" dist="38100" dir="5400000" algn="t" rotWithShape="0">
              <a:prstClr val="black">
                <a:alpha val="40000"/>
              </a:prstClr>
            </a:outerShdw>
          </a:effectLst>
        </p:spPr>
      </p:pic>
      <p:sp>
        <p:nvSpPr>
          <p:cNvPr id="2" name="Date Placeholder 1"/>
          <p:cNvSpPr>
            <a:spLocks noGrp="1"/>
          </p:cNvSpPr>
          <p:nvPr>
            <p:ph type="dt" sz="half" idx="10"/>
          </p:nvPr>
        </p:nvSpPr>
        <p:spPr/>
        <p:txBody>
          <a:bodyPr/>
          <a:lstStyle/>
          <a:p>
            <a:r>
              <a:rPr lang="en-US" smtClean="0"/>
              <a:t>Checkpoint 2 (20220715)</a:t>
            </a:r>
            <a:endParaRPr lang="en-US"/>
          </a:p>
        </p:txBody>
      </p:sp>
      <p:sp>
        <p:nvSpPr>
          <p:cNvPr id="5" name="Rectangle 4"/>
          <p:cNvSpPr/>
          <p:nvPr/>
        </p:nvSpPr>
        <p:spPr>
          <a:xfrm>
            <a:off x="365046" y="2171926"/>
            <a:ext cx="1714307" cy="369332"/>
          </a:xfrm>
          <a:prstGeom prst="rect">
            <a:avLst/>
          </a:prstGeom>
        </p:spPr>
        <p:txBody>
          <a:bodyPr wrap="square">
            <a:spAutoFit/>
          </a:bodyPr>
          <a:lstStyle/>
          <a:p>
            <a:pPr algn="ctr"/>
            <a:r>
              <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6-14</a:t>
            </a:r>
            <a:endPar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641087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5BB-28D9-4C04-8C4E-7E517706A5F0}"/>
              </a:ext>
            </a:extLst>
          </p:cNvPr>
          <p:cNvSpPr>
            <a:spLocks noGrp="1"/>
          </p:cNvSpPr>
          <p:nvPr>
            <p:ph type="title"/>
          </p:nvPr>
        </p:nvSpPr>
        <p:spPr/>
        <p:txBody>
          <a:bodyPr>
            <a:normAutofit/>
          </a:bodyPr>
          <a:lstStyle/>
          <a:p>
            <a:r>
              <a:rPr lang="en-US" sz="4000" dirty="0"/>
              <a:t>How did it go?</a:t>
            </a:r>
          </a:p>
        </p:txBody>
      </p:sp>
      <p:sp>
        <p:nvSpPr>
          <p:cNvPr id="3" name="Slide Number Placeholder 2">
            <a:extLst>
              <a:ext uri="{FF2B5EF4-FFF2-40B4-BE49-F238E27FC236}">
                <a16:creationId xmlns:a16="http://schemas.microsoft.com/office/drawing/2014/main" id="{A2E0C6DC-E6CB-4C7B-8E06-922B38B9A69C}"/>
              </a:ext>
            </a:extLst>
          </p:cNvPr>
          <p:cNvSpPr>
            <a:spLocks noGrp="1"/>
          </p:cNvSpPr>
          <p:nvPr>
            <p:ph type="sldNum" sz="quarter" idx="12"/>
          </p:nvPr>
        </p:nvSpPr>
        <p:spPr/>
        <p:txBody>
          <a:bodyPr/>
          <a:lstStyle/>
          <a:p>
            <a:fld id="{DC34D593-1652-4EF8-A601-D46850590469}" type="slidenum">
              <a:rPr lang="en-US" smtClean="0"/>
              <a:t>4</a:t>
            </a:fld>
            <a:endParaRPr lang="en-US"/>
          </a:p>
        </p:txBody>
      </p:sp>
      <p:sp>
        <p:nvSpPr>
          <p:cNvPr id="6" name="TextBox 5">
            <a:extLst>
              <a:ext uri="{FF2B5EF4-FFF2-40B4-BE49-F238E27FC236}">
                <a16:creationId xmlns:a16="http://schemas.microsoft.com/office/drawing/2014/main" id="{5A4A3A9E-F1CC-4164-8201-6D597D581066}"/>
              </a:ext>
            </a:extLst>
          </p:cNvPr>
          <p:cNvSpPr txBox="1"/>
          <p:nvPr/>
        </p:nvSpPr>
        <p:spPr>
          <a:xfrm>
            <a:off x="838200" y="1497334"/>
            <a:ext cx="4788309" cy="3139321"/>
          </a:xfrm>
          <a:prstGeom prst="rect">
            <a:avLst/>
          </a:prstGeom>
          <a:noFill/>
        </p:spPr>
        <p:txBody>
          <a:bodyPr wrap="square" rtlCol="0">
            <a:spAutoFit/>
          </a:bodyPr>
          <a:lstStyle/>
          <a:p>
            <a:r>
              <a:rPr lang="en-US" sz="2800" dirty="0">
                <a:solidFill>
                  <a:srgbClr val="6DCFF6"/>
                </a:solidFill>
              </a:rPr>
              <a:t>How was your experience exploring car seat parts?</a:t>
            </a:r>
          </a:p>
          <a:p>
            <a:pPr marL="692150" lvl="1" indent="-234950">
              <a:spcBef>
                <a:spcPts val="1200"/>
              </a:spcBef>
              <a:buFont typeface="Arial" panose="020B0604020202020204" pitchFamily="34" charset="0"/>
              <a:buChar char="•"/>
            </a:pPr>
            <a:r>
              <a:rPr lang="en-US" sz="2800" dirty="0">
                <a:solidFill>
                  <a:schemeClr val="accent4"/>
                </a:solidFill>
              </a:rPr>
              <a:t>What was difficult? </a:t>
            </a:r>
            <a:endParaRPr lang="en-US" sz="2800" dirty="0" smtClean="0">
              <a:solidFill>
                <a:schemeClr val="accent4"/>
              </a:solidFill>
            </a:endParaRPr>
          </a:p>
          <a:p>
            <a:pPr marL="692150" lvl="1" indent="-234950">
              <a:spcBef>
                <a:spcPts val="1200"/>
              </a:spcBef>
              <a:buFont typeface="Arial" panose="020B0604020202020204" pitchFamily="34" charset="0"/>
              <a:buChar char="•"/>
            </a:pPr>
            <a:r>
              <a:rPr lang="en-US" sz="2800" dirty="0" smtClean="0">
                <a:solidFill>
                  <a:srgbClr val="F9A52B"/>
                </a:solidFill>
              </a:rPr>
              <a:t>What </a:t>
            </a:r>
            <a:r>
              <a:rPr lang="en-US" sz="2800" dirty="0">
                <a:solidFill>
                  <a:srgbClr val="F9A52B"/>
                </a:solidFill>
              </a:rPr>
              <a:t>was easy?</a:t>
            </a:r>
          </a:p>
          <a:p>
            <a:pPr marL="692150" lvl="1" indent="-234950">
              <a:spcBef>
                <a:spcPts val="1200"/>
              </a:spcBef>
              <a:buFont typeface="Arial" panose="020B0604020202020204" pitchFamily="34" charset="0"/>
              <a:buChar char="•"/>
            </a:pPr>
            <a:r>
              <a:rPr lang="en-US" sz="2800" dirty="0">
                <a:solidFill>
                  <a:srgbClr val="BDE9FB"/>
                </a:solidFill>
              </a:rPr>
              <a:t>What did you find surprising?</a:t>
            </a:r>
          </a:p>
        </p:txBody>
      </p:sp>
      <p:pic>
        <p:nvPicPr>
          <p:cNvPr id="5" name="Picture 4">
            <a:extLst>
              <a:ext uri="{FF2B5EF4-FFF2-40B4-BE49-F238E27FC236}">
                <a16:creationId xmlns:a16="http://schemas.microsoft.com/office/drawing/2014/main" id="{72E8DEB0-3CF7-4F00-8FC3-51C6149F8787}"/>
              </a:ext>
            </a:extLst>
          </p:cNvPr>
          <p:cNvPicPr>
            <a:picLocks noChangeAspect="1"/>
          </p:cNvPicPr>
          <p:nvPr/>
        </p:nvPicPr>
        <p:blipFill>
          <a:blip r:embed="rId3"/>
          <a:stretch>
            <a:fillRect/>
          </a:stretch>
        </p:blipFill>
        <p:spPr>
          <a:xfrm>
            <a:off x="6553021" y="685562"/>
            <a:ext cx="4115157" cy="548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34460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EEAAE-A2BD-47EF-B2E0-B49F24115949}"/>
              </a:ext>
            </a:extLst>
          </p:cNvPr>
          <p:cNvSpPr>
            <a:spLocks noGrp="1"/>
          </p:cNvSpPr>
          <p:nvPr>
            <p:ph type="sldNum" sz="quarter" idx="12"/>
          </p:nvPr>
        </p:nvSpPr>
        <p:spPr/>
        <p:txBody>
          <a:bodyPr/>
          <a:lstStyle/>
          <a:p>
            <a:fld id="{DC34D593-1652-4EF8-A601-D46850590469}" type="slidenum">
              <a:rPr lang="en-US" smtClean="0"/>
              <a:t>5</a:t>
            </a:fld>
            <a:endParaRPr lang="en-US"/>
          </a:p>
        </p:txBody>
      </p:sp>
      <p:sp>
        <p:nvSpPr>
          <p:cNvPr id="3" name="Title 1">
            <a:extLst>
              <a:ext uri="{FF2B5EF4-FFF2-40B4-BE49-F238E27FC236}">
                <a16:creationId xmlns:a16="http://schemas.microsoft.com/office/drawing/2014/main" id="{89D9D9DF-B424-462D-8CE0-3551B14CA93F}"/>
              </a:ext>
            </a:extLst>
          </p:cNvPr>
          <p:cNvSpPr txBox="1">
            <a:spLocks/>
          </p:cNvSpPr>
          <p:nvPr/>
        </p:nvSpPr>
        <p:spPr>
          <a:xfrm>
            <a:off x="680017" y="491947"/>
            <a:ext cx="7713706" cy="854077"/>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sz="4000" dirty="0"/>
              <a:t>Recalls and Expiration Dates</a:t>
            </a:r>
          </a:p>
        </p:txBody>
      </p:sp>
      <p:pic>
        <p:nvPicPr>
          <p:cNvPr id="5" name="Picture 4">
            <a:extLst>
              <a:ext uri="{FF2B5EF4-FFF2-40B4-BE49-F238E27FC236}">
                <a16:creationId xmlns:a16="http://schemas.microsoft.com/office/drawing/2014/main" id="{C04DFCC2-B46D-426A-A78F-7656DD5F9A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9937" y="1346024"/>
            <a:ext cx="6815994" cy="4877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BA95F5A-3C78-4E67-BBB6-C6F694BE2E96}"/>
              </a:ext>
            </a:extLst>
          </p:cNvPr>
          <p:cNvSpPr txBox="1"/>
          <p:nvPr/>
        </p:nvSpPr>
        <p:spPr>
          <a:xfrm>
            <a:off x="8228622" y="1752424"/>
            <a:ext cx="2960077" cy="3570208"/>
          </a:xfrm>
          <a:prstGeom prst="rect">
            <a:avLst/>
          </a:prstGeom>
          <a:noFill/>
        </p:spPr>
        <p:txBody>
          <a:bodyPr wrap="square" rtlCol="0">
            <a:spAutoFit/>
          </a:bodyPr>
          <a:lstStyle/>
          <a:p>
            <a:r>
              <a:rPr lang="en-US" sz="2400" dirty="0">
                <a:solidFill>
                  <a:schemeClr val="accent3">
                    <a:lumMod val="60000"/>
                    <a:lumOff val="40000"/>
                  </a:schemeClr>
                </a:solidFill>
              </a:rPr>
              <a:t>Did you find recall information on any of the car seats you worked with during this learning block?</a:t>
            </a:r>
          </a:p>
          <a:p>
            <a:pPr>
              <a:spcBef>
                <a:spcPts val="1200"/>
              </a:spcBef>
            </a:pPr>
            <a:r>
              <a:rPr lang="en-US" sz="2400" dirty="0" smtClean="0">
                <a:solidFill>
                  <a:srgbClr val="F9A52B"/>
                </a:solidFill>
              </a:rPr>
              <a:t>Where </a:t>
            </a:r>
            <a:r>
              <a:rPr lang="en-US" sz="2400" dirty="0">
                <a:solidFill>
                  <a:srgbClr val="F9A52B"/>
                </a:solidFill>
              </a:rPr>
              <a:t>did you locate the expiration date on your practice car seat(s)?</a:t>
            </a:r>
          </a:p>
        </p:txBody>
      </p:sp>
      <p:sp>
        <p:nvSpPr>
          <p:cNvPr id="4" name="Date Placeholder 3"/>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3217246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30360-00DD-445C-8253-E8571FB4DA1A}"/>
              </a:ext>
            </a:extLst>
          </p:cNvPr>
          <p:cNvSpPr>
            <a:spLocks noGrp="1"/>
          </p:cNvSpPr>
          <p:nvPr>
            <p:ph type="title"/>
          </p:nvPr>
        </p:nvSpPr>
        <p:spPr/>
        <p:txBody>
          <a:bodyPr/>
          <a:lstStyle/>
          <a:p>
            <a:pPr algn="ctr"/>
            <a:r>
              <a:rPr lang="en-US" dirty="0"/>
              <a:t>DEMONSTRATION</a:t>
            </a:r>
          </a:p>
        </p:txBody>
      </p:sp>
      <p:sp>
        <p:nvSpPr>
          <p:cNvPr id="4" name="Text Placeholder 3">
            <a:extLst>
              <a:ext uri="{FF2B5EF4-FFF2-40B4-BE49-F238E27FC236}">
                <a16:creationId xmlns:a16="http://schemas.microsoft.com/office/drawing/2014/main" id="{B84A3E47-6EE8-4D17-87FA-F15FFC8D9FC6}"/>
              </a:ext>
            </a:extLst>
          </p:cNvPr>
          <p:cNvSpPr>
            <a:spLocks noGrp="1"/>
          </p:cNvSpPr>
          <p:nvPr>
            <p:ph type="body" idx="1"/>
          </p:nvPr>
        </p:nvSpPr>
        <p:spPr>
          <a:solidFill>
            <a:schemeClr val="accent5"/>
          </a:solidFill>
        </p:spPr>
        <p:txBody>
          <a:bodyPr anchor="ctr" anchorCtr="0">
            <a:noAutofit/>
          </a:bodyPr>
          <a:lstStyle/>
          <a:p>
            <a:pPr algn="ctr"/>
            <a:r>
              <a:rPr lang="en-US" sz="28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Locate Recline Indicator</a:t>
            </a:r>
          </a:p>
        </p:txBody>
      </p:sp>
      <p:sp>
        <p:nvSpPr>
          <p:cNvPr id="3" name="Slide Number Placeholder 2">
            <a:extLst>
              <a:ext uri="{FF2B5EF4-FFF2-40B4-BE49-F238E27FC236}">
                <a16:creationId xmlns:a16="http://schemas.microsoft.com/office/drawing/2014/main" id="{16E44D53-402C-4592-ABDA-7928D9A7EA31}"/>
              </a:ext>
            </a:extLst>
          </p:cNvPr>
          <p:cNvSpPr>
            <a:spLocks noGrp="1"/>
          </p:cNvSpPr>
          <p:nvPr>
            <p:ph type="sldNum" sz="quarter" idx="12"/>
          </p:nvPr>
        </p:nvSpPr>
        <p:spPr/>
        <p:txBody>
          <a:bodyPr/>
          <a:lstStyle/>
          <a:p>
            <a:fld id="{DC34D593-1652-4EF8-A601-D46850590469}" type="slidenum">
              <a:rPr lang="en-US" smtClean="0"/>
              <a:t>6</a:t>
            </a:fld>
            <a:endParaRPr lang="en-US"/>
          </a:p>
        </p:txBody>
      </p:sp>
      <p:pic>
        <p:nvPicPr>
          <p:cNvPr id="6" name="Graphic 5" descr="Web cam">
            <a:extLst>
              <a:ext uri="{FF2B5EF4-FFF2-40B4-BE49-F238E27FC236}">
                <a16:creationId xmlns:a16="http://schemas.microsoft.com/office/drawing/2014/main" id="{1E41E947-E274-4584-9084-C2A12F105B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80890" y="2022231"/>
            <a:ext cx="1406769" cy="1406769"/>
          </a:xfrm>
          <a:prstGeom prst="rect">
            <a:avLst/>
          </a:prstGeom>
        </p:spPr>
      </p:pic>
      <p:sp>
        <p:nvSpPr>
          <p:cNvPr id="5" name="Date Placeholder 4"/>
          <p:cNvSpPr>
            <a:spLocks noGrp="1"/>
          </p:cNvSpPr>
          <p:nvPr>
            <p:ph type="dt" sz="half" idx="10"/>
          </p:nvPr>
        </p:nvSpPr>
        <p:spPr/>
        <p:txBody>
          <a:bodyPr/>
          <a:lstStyle/>
          <a:p>
            <a:r>
              <a:rPr lang="en-US" dirty="0" smtClean="0"/>
              <a:t>Checkpoint 2 (20220715)</a:t>
            </a:r>
            <a:endParaRPr lang="en-US" dirty="0"/>
          </a:p>
        </p:txBody>
      </p:sp>
    </p:spTree>
    <p:extLst>
      <p:ext uri="{BB962C8B-B14F-4D97-AF65-F5344CB8AC3E}">
        <p14:creationId xmlns:p14="http://schemas.microsoft.com/office/powerpoint/2010/main" val="2462588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BC3F0-97B8-4689-B722-5D954B70129F}"/>
              </a:ext>
            </a:extLst>
          </p:cNvPr>
          <p:cNvSpPr>
            <a:spLocks noGrp="1"/>
          </p:cNvSpPr>
          <p:nvPr>
            <p:ph type="sldNum" sz="quarter" idx="12"/>
          </p:nvPr>
        </p:nvSpPr>
        <p:spPr/>
        <p:txBody>
          <a:bodyPr/>
          <a:lstStyle/>
          <a:p>
            <a:fld id="{DC34D593-1652-4EF8-A601-D46850590469}" type="slidenum">
              <a:rPr lang="en-US" smtClean="0"/>
              <a:t>7</a:t>
            </a:fld>
            <a:endParaRPr lang="en-US"/>
          </a:p>
        </p:txBody>
      </p:sp>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2598028" y="775219"/>
            <a:ext cx="3385847" cy="3331336"/>
          </a:xfrm>
        </p:spPr>
        <p:txBody>
          <a:bodyPr>
            <a:noAutofit/>
          </a:bodyPr>
          <a:lstStyle/>
          <a:p>
            <a:pPr marL="0" indent="0">
              <a:lnSpc>
                <a:spcPct val="100000"/>
              </a:lnSpc>
              <a:buNone/>
            </a:pPr>
            <a:r>
              <a:rPr lang="en-US" sz="2400" b="1" dirty="0"/>
              <a:t>Adjust Harness Height and Buckle Strap</a:t>
            </a:r>
          </a:p>
          <a:p>
            <a:pPr>
              <a:lnSpc>
                <a:spcPct val="100000"/>
              </a:lnSpc>
            </a:pPr>
            <a:r>
              <a:rPr lang="en-US" sz="2400" dirty="0"/>
              <a:t>Practice explaining how to change the harness height and how to adjust the buckle strap for use rear-facing.</a:t>
            </a:r>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sp>
        <p:nvSpPr>
          <p:cNvPr id="7" name="Content Placeholder 2">
            <a:extLst>
              <a:ext uri="{FF2B5EF4-FFF2-40B4-BE49-F238E27FC236}">
                <a16:creationId xmlns:a16="http://schemas.microsoft.com/office/drawing/2014/main" id="{98C68913-D27E-4FBB-8258-C7DDEA1CEA42}"/>
              </a:ext>
            </a:extLst>
          </p:cNvPr>
          <p:cNvSpPr txBox="1">
            <a:spLocks/>
          </p:cNvSpPr>
          <p:nvPr/>
        </p:nvSpPr>
        <p:spPr>
          <a:xfrm>
            <a:off x="6967808" y="731805"/>
            <a:ext cx="3610097" cy="2179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t>Harness Practice</a:t>
            </a:r>
          </a:p>
          <a:p>
            <a:pPr>
              <a:lnSpc>
                <a:spcPct val="100000"/>
              </a:lnSpc>
            </a:pPr>
            <a:r>
              <a:rPr lang="en-US" sz="2400" dirty="0"/>
              <a:t>Practice explaining how to properly harness a child in a rear-facing car seat.</a:t>
            </a:r>
          </a:p>
        </p:txBody>
      </p:sp>
      <p:pic>
        <p:nvPicPr>
          <p:cNvPr id="5" name="Picture 4">
            <a:extLst>
              <a:ext uri="{FF2B5EF4-FFF2-40B4-BE49-F238E27FC236}">
                <a16:creationId xmlns:a16="http://schemas.microsoft.com/office/drawing/2014/main" id="{EE3BE939-85C1-4265-905F-0B1BAFBD4D85}"/>
              </a:ext>
            </a:extLst>
          </p:cNvPr>
          <p:cNvPicPr>
            <a:picLocks noChangeAspect="1"/>
          </p:cNvPicPr>
          <p:nvPr/>
        </p:nvPicPr>
        <p:blipFill>
          <a:blip r:embed="rId3"/>
          <a:stretch>
            <a:fillRect/>
          </a:stretch>
        </p:blipFill>
        <p:spPr>
          <a:xfrm>
            <a:off x="7345219" y="3068293"/>
            <a:ext cx="2498502" cy="3331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D02EDBEB-7FD3-4A61-B9AE-4E7517135D8C}"/>
              </a:ext>
            </a:extLst>
          </p:cNvPr>
          <p:cNvPicPr>
            <a:picLocks noChangeAspect="1"/>
          </p:cNvPicPr>
          <p:nvPr/>
        </p:nvPicPr>
        <p:blipFill>
          <a:blip r:embed="rId4"/>
          <a:stretch>
            <a:fillRect/>
          </a:stretch>
        </p:blipFill>
        <p:spPr>
          <a:xfrm>
            <a:off x="2908038" y="4267296"/>
            <a:ext cx="3209197" cy="2132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1" name="Straight Connector 10">
            <a:extLst>
              <a:ext uri="{FF2B5EF4-FFF2-40B4-BE49-F238E27FC236}">
                <a16:creationId xmlns:a16="http://schemas.microsoft.com/office/drawing/2014/main" id="{77EA5C75-C1EC-4D7F-A139-E11F04B1125A}"/>
              </a:ext>
            </a:extLst>
          </p:cNvPr>
          <p:cNvCxnSpPr/>
          <p:nvPr/>
        </p:nvCxnSpPr>
        <p:spPr>
          <a:xfrm>
            <a:off x="6646983" y="973015"/>
            <a:ext cx="0" cy="5383335"/>
          </a:xfrm>
          <a:prstGeom prst="line">
            <a:avLst/>
          </a:prstGeom>
        </p:spPr>
        <p:style>
          <a:lnRef idx="1">
            <a:schemeClr val="accent3"/>
          </a:lnRef>
          <a:fillRef idx="0">
            <a:schemeClr val="accent3"/>
          </a:fillRef>
          <a:effectRef idx="0">
            <a:schemeClr val="accent3"/>
          </a:effectRef>
          <a:fontRef idx="minor">
            <a:schemeClr val="tx1"/>
          </a:fontRef>
        </p:style>
      </p:cxnSp>
      <p:sp>
        <p:nvSpPr>
          <p:cNvPr id="2" name="Date Placeholder 1"/>
          <p:cNvSpPr>
            <a:spLocks noGrp="1"/>
          </p:cNvSpPr>
          <p:nvPr>
            <p:ph type="dt" sz="half" idx="10"/>
          </p:nvPr>
        </p:nvSpPr>
        <p:spPr/>
        <p:txBody>
          <a:bodyPr/>
          <a:lstStyle/>
          <a:p>
            <a:r>
              <a:rPr lang="en-US" smtClean="0"/>
              <a:t>Checkpoint 2 (20220715)</a:t>
            </a:r>
            <a:endParaRPr lang="en-US"/>
          </a:p>
        </p:txBody>
      </p:sp>
      <p:sp>
        <p:nvSpPr>
          <p:cNvPr id="12" name="Rectangle 11"/>
          <p:cNvSpPr/>
          <p:nvPr/>
        </p:nvSpPr>
        <p:spPr>
          <a:xfrm>
            <a:off x="365046" y="2171926"/>
            <a:ext cx="1714307" cy="646331"/>
          </a:xfrm>
          <a:prstGeom prst="rect">
            <a:avLst/>
          </a:prstGeom>
        </p:spPr>
        <p:txBody>
          <a:bodyPr wrap="square">
            <a:spAutoFit/>
          </a:bodyPr>
          <a:lstStyle/>
          <a:p>
            <a:pPr algn="ctr"/>
            <a:r>
              <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8-9</a:t>
            </a:r>
          </a:p>
          <a:p>
            <a:pPr algn="ct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8-10</a:t>
            </a:r>
            <a:endPar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623732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30360-00DD-445C-8253-E8571FB4DA1A}"/>
              </a:ext>
            </a:extLst>
          </p:cNvPr>
          <p:cNvSpPr>
            <a:spLocks noGrp="1"/>
          </p:cNvSpPr>
          <p:nvPr>
            <p:ph type="title"/>
          </p:nvPr>
        </p:nvSpPr>
        <p:spPr/>
        <p:txBody>
          <a:bodyPr/>
          <a:lstStyle/>
          <a:p>
            <a:pPr algn="ctr"/>
            <a:r>
              <a:rPr lang="en-US" dirty="0"/>
              <a:t>DEMONSTRATION</a:t>
            </a:r>
          </a:p>
        </p:txBody>
      </p:sp>
      <p:sp>
        <p:nvSpPr>
          <p:cNvPr id="4" name="Text Placeholder 3">
            <a:extLst>
              <a:ext uri="{FF2B5EF4-FFF2-40B4-BE49-F238E27FC236}">
                <a16:creationId xmlns:a16="http://schemas.microsoft.com/office/drawing/2014/main" id="{B84A3E47-6EE8-4D17-87FA-F15FFC8D9FC6}"/>
              </a:ext>
            </a:extLst>
          </p:cNvPr>
          <p:cNvSpPr>
            <a:spLocks noGrp="1"/>
          </p:cNvSpPr>
          <p:nvPr>
            <p:ph type="body" idx="1"/>
          </p:nvPr>
        </p:nvSpPr>
        <p:spPr>
          <a:solidFill>
            <a:schemeClr val="accent5"/>
          </a:solidFill>
        </p:spPr>
        <p:txBody>
          <a:bodyPr anchor="ctr" anchorCtr="0">
            <a:noAutofit/>
          </a:bodyPr>
          <a:lstStyle/>
          <a:p>
            <a:pPr algn="ctr"/>
            <a:r>
              <a:rPr lang="en-US" sz="28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Adjust Harness Height and Buckle Strap</a:t>
            </a:r>
          </a:p>
        </p:txBody>
      </p:sp>
      <p:sp>
        <p:nvSpPr>
          <p:cNvPr id="3" name="Slide Number Placeholder 2">
            <a:extLst>
              <a:ext uri="{FF2B5EF4-FFF2-40B4-BE49-F238E27FC236}">
                <a16:creationId xmlns:a16="http://schemas.microsoft.com/office/drawing/2014/main" id="{16E44D53-402C-4592-ABDA-7928D9A7EA31}"/>
              </a:ext>
            </a:extLst>
          </p:cNvPr>
          <p:cNvSpPr>
            <a:spLocks noGrp="1"/>
          </p:cNvSpPr>
          <p:nvPr>
            <p:ph type="sldNum" sz="quarter" idx="12"/>
          </p:nvPr>
        </p:nvSpPr>
        <p:spPr/>
        <p:txBody>
          <a:bodyPr/>
          <a:lstStyle/>
          <a:p>
            <a:fld id="{DC34D593-1652-4EF8-A601-D46850590469}" type="slidenum">
              <a:rPr lang="en-US" smtClean="0"/>
              <a:t>8</a:t>
            </a:fld>
            <a:endParaRPr lang="en-US"/>
          </a:p>
        </p:txBody>
      </p:sp>
      <p:pic>
        <p:nvPicPr>
          <p:cNvPr id="6" name="Graphic 5" descr="Web cam">
            <a:extLst>
              <a:ext uri="{FF2B5EF4-FFF2-40B4-BE49-F238E27FC236}">
                <a16:creationId xmlns:a16="http://schemas.microsoft.com/office/drawing/2014/main" id="{1E41E947-E274-4584-9084-C2A12F105B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80890" y="2022231"/>
            <a:ext cx="1406769" cy="1406769"/>
          </a:xfrm>
          <a:prstGeom prst="rect">
            <a:avLst/>
          </a:prstGeom>
        </p:spPr>
      </p:pic>
      <p:sp>
        <p:nvSpPr>
          <p:cNvPr id="5" name="Date Placeholder 4"/>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687237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5BB-28D9-4C04-8C4E-7E517706A5F0}"/>
              </a:ext>
            </a:extLst>
          </p:cNvPr>
          <p:cNvSpPr>
            <a:spLocks noGrp="1"/>
          </p:cNvSpPr>
          <p:nvPr>
            <p:ph type="title"/>
          </p:nvPr>
        </p:nvSpPr>
        <p:spPr/>
        <p:txBody>
          <a:bodyPr>
            <a:normAutofit/>
          </a:bodyPr>
          <a:lstStyle/>
          <a:p>
            <a:r>
              <a:rPr lang="en-US" sz="4000" dirty="0"/>
              <a:t>How did it go?</a:t>
            </a:r>
          </a:p>
        </p:txBody>
      </p:sp>
      <p:sp>
        <p:nvSpPr>
          <p:cNvPr id="3" name="Slide Number Placeholder 2">
            <a:extLst>
              <a:ext uri="{FF2B5EF4-FFF2-40B4-BE49-F238E27FC236}">
                <a16:creationId xmlns:a16="http://schemas.microsoft.com/office/drawing/2014/main" id="{A2E0C6DC-E6CB-4C7B-8E06-922B38B9A69C}"/>
              </a:ext>
            </a:extLst>
          </p:cNvPr>
          <p:cNvSpPr>
            <a:spLocks noGrp="1"/>
          </p:cNvSpPr>
          <p:nvPr>
            <p:ph type="sldNum" sz="quarter" idx="12"/>
          </p:nvPr>
        </p:nvSpPr>
        <p:spPr/>
        <p:txBody>
          <a:bodyPr/>
          <a:lstStyle/>
          <a:p>
            <a:fld id="{DC34D593-1652-4EF8-A601-D46850590469}" type="slidenum">
              <a:rPr lang="en-US" smtClean="0"/>
              <a:t>9</a:t>
            </a:fld>
            <a:endParaRPr lang="en-US"/>
          </a:p>
        </p:txBody>
      </p:sp>
      <p:sp>
        <p:nvSpPr>
          <p:cNvPr id="6" name="TextBox 5">
            <a:extLst>
              <a:ext uri="{FF2B5EF4-FFF2-40B4-BE49-F238E27FC236}">
                <a16:creationId xmlns:a16="http://schemas.microsoft.com/office/drawing/2014/main" id="{5A4A3A9E-F1CC-4164-8201-6D597D581066}"/>
              </a:ext>
            </a:extLst>
          </p:cNvPr>
          <p:cNvSpPr txBox="1"/>
          <p:nvPr/>
        </p:nvSpPr>
        <p:spPr>
          <a:xfrm>
            <a:off x="838200" y="1497334"/>
            <a:ext cx="4310575" cy="3570208"/>
          </a:xfrm>
          <a:prstGeom prst="rect">
            <a:avLst/>
          </a:prstGeom>
          <a:noFill/>
        </p:spPr>
        <p:txBody>
          <a:bodyPr wrap="square" rtlCol="0">
            <a:spAutoFit/>
          </a:bodyPr>
          <a:lstStyle/>
          <a:p>
            <a:r>
              <a:rPr lang="en-US" sz="2800" dirty="0">
                <a:solidFill>
                  <a:srgbClr val="6DCFF6"/>
                </a:solidFill>
              </a:rPr>
              <a:t>How was your experience installing a </a:t>
            </a:r>
            <a:r>
              <a:rPr lang="en-US" sz="2800" b="1" dirty="0">
                <a:solidFill>
                  <a:srgbClr val="6DCFF6"/>
                </a:solidFill>
              </a:rPr>
              <a:t>rear-facing</a:t>
            </a:r>
            <a:r>
              <a:rPr lang="en-US" sz="2800" dirty="0">
                <a:solidFill>
                  <a:srgbClr val="6DCFF6"/>
                </a:solidFill>
              </a:rPr>
              <a:t> car seat?</a:t>
            </a:r>
          </a:p>
          <a:p>
            <a:pPr marL="692150" lvl="1" indent="-234950">
              <a:spcBef>
                <a:spcPts val="1200"/>
              </a:spcBef>
              <a:buFont typeface="Arial" panose="020B0604020202020204" pitchFamily="34" charset="0"/>
              <a:buChar char="•"/>
            </a:pPr>
            <a:r>
              <a:rPr lang="en-US" sz="2800" dirty="0">
                <a:solidFill>
                  <a:schemeClr val="accent4"/>
                </a:solidFill>
              </a:rPr>
              <a:t>What was </a:t>
            </a:r>
            <a:r>
              <a:rPr lang="en-US" sz="2800" dirty="0">
                <a:solidFill>
                  <a:srgbClr val="D7DF23"/>
                </a:solidFill>
              </a:rPr>
              <a:t>difficult</a:t>
            </a:r>
            <a:r>
              <a:rPr lang="en-US" sz="2800" dirty="0">
                <a:solidFill>
                  <a:schemeClr val="accent4"/>
                </a:solidFill>
              </a:rPr>
              <a:t>? </a:t>
            </a:r>
            <a:endParaRPr lang="en-US" sz="2800" dirty="0" smtClean="0">
              <a:solidFill>
                <a:schemeClr val="accent4"/>
              </a:solidFill>
            </a:endParaRPr>
          </a:p>
          <a:p>
            <a:pPr marL="692150" lvl="1" indent="-234950">
              <a:spcBef>
                <a:spcPts val="1200"/>
              </a:spcBef>
              <a:buFont typeface="Arial" panose="020B0604020202020204" pitchFamily="34" charset="0"/>
              <a:buChar char="•"/>
            </a:pPr>
            <a:r>
              <a:rPr lang="en-US" sz="2800" dirty="0" smtClean="0">
                <a:solidFill>
                  <a:srgbClr val="F9A52B"/>
                </a:solidFill>
              </a:rPr>
              <a:t>What </a:t>
            </a:r>
            <a:r>
              <a:rPr lang="en-US" sz="2800" dirty="0">
                <a:solidFill>
                  <a:srgbClr val="F9A52B"/>
                </a:solidFill>
              </a:rPr>
              <a:t>was easy?</a:t>
            </a:r>
          </a:p>
          <a:p>
            <a:pPr marL="692150" lvl="1" indent="-234950">
              <a:spcBef>
                <a:spcPts val="1200"/>
              </a:spcBef>
              <a:buFont typeface="Arial" panose="020B0604020202020204" pitchFamily="34" charset="0"/>
              <a:buChar char="•"/>
            </a:pPr>
            <a:r>
              <a:rPr lang="en-US" sz="2800" dirty="0">
                <a:solidFill>
                  <a:srgbClr val="BDE9FB"/>
                </a:solidFill>
              </a:rPr>
              <a:t>What did you find surprising?</a:t>
            </a:r>
          </a:p>
        </p:txBody>
      </p:sp>
      <p:pic>
        <p:nvPicPr>
          <p:cNvPr id="5" name="Picture 4">
            <a:extLst>
              <a:ext uri="{FF2B5EF4-FFF2-40B4-BE49-F238E27FC236}">
                <a16:creationId xmlns:a16="http://schemas.microsoft.com/office/drawing/2014/main" id="{72E8DEB0-3CF7-4F00-8FC3-51C6149F8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67469" y="685562"/>
            <a:ext cx="4086260" cy="548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510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0">
      <a:dk1>
        <a:srgbClr val="A0A09F"/>
      </a:dk1>
      <a:lt1>
        <a:sysClr val="window" lastClr="FFFFFF"/>
      </a:lt1>
      <a:dk2>
        <a:srgbClr val="003A5C"/>
      </a:dk2>
      <a:lt2>
        <a:srgbClr val="EDEFEC"/>
      </a:lt2>
      <a:accent1>
        <a:srgbClr val="72BF44"/>
      </a:accent1>
      <a:accent2>
        <a:srgbClr val="F9A52B"/>
      </a:accent2>
      <a:accent3>
        <a:srgbClr val="6DCFF6"/>
      </a:accent3>
      <a:accent4>
        <a:srgbClr val="D7DF23"/>
      </a:accent4>
      <a:accent5>
        <a:srgbClr val="177DBB"/>
      </a:accent5>
      <a:accent6>
        <a:srgbClr val="046938"/>
      </a:accent6>
      <a:hlink>
        <a:srgbClr val="D7DF23"/>
      </a:hlink>
      <a:folHlink>
        <a:srgbClr val="72BF44"/>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2513</TotalTime>
  <Words>1853</Words>
  <Application>Microsoft Office PowerPoint</Application>
  <PresentationFormat>Widescreen</PresentationFormat>
  <Paragraphs>266</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Roboto</vt:lpstr>
      <vt:lpstr>Roboto Condensed</vt:lpstr>
      <vt:lpstr>Roboto Slab ExtraBold</vt:lpstr>
      <vt:lpstr>Times New Roman</vt:lpstr>
      <vt:lpstr>Wingdings</vt:lpstr>
      <vt:lpstr>Office Theme</vt:lpstr>
      <vt:lpstr>Checkpoint 2</vt:lpstr>
      <vt:lpstr>The LATCH System</vt:lpstr>
      <vt:lpstr>PowerPoint Presentation</vt:lpstr>
      <vt:lpstr>How did it go?</vt:lpstr>
      <vt:lpstr>PowerPoint Presentation</vt:lpstr>
      <vt:lpstr>DEMONSTRATION</vt:lpstr>
      <vt:lpstr>PowerPoint Presentation</vt:lpstr>
      <vt:lpstr>DEMONSTRATION</vt:lpstr>
      <vt:lpstr>How did it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Adler</dc:creator>
  <cp:lastModifiedBy>Tamara Franks</cp:lastModifiedBy>
  <cp:revision>344</cp:revision>
  <dcterms:created xsi:type="dcterms:W3CDTF">2021-11-16T15:49:55Z</dcterms:created>
  <dcterms:modified xsi:type="dcterms:W3CDTF">2022-07-17T20:54:37Z</dcterms:modified>
</cp:coreProperties>
</file>