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
  </p:notesMasterIdLst>
  <p:handoutMasterIdLst>
    <p:handoutMasterId r:id="rId23"/>
  </p:handoutMasterIdLst>
  <p:sldIdLst>
    <p:sldId id="256" r:id="rId2"/>
    <p:sldId id="268" r:id="rId3"/>
    <p:sldId id="271" r:id="rId4"/>
    <p:sldId id="270" r:id="rId5"/>
    <p:sldId id="277" r:id="rId6"/>
    <p:sldId id="259" r:id="rId7"/>
    <p:sldId id="258" r:id="rId8"/>
    <p:sldId id="275" r:id="rId9"/>
    <p:sldId id="284" r:id="rId10"/>
    <p:sldId id="269" r:id="rId11"/>
    <p:sldId id="263" r:id="rId12"/>
    <p:sldId id="272" r:id="rId13"/>
    <p:sldId id="261" r:id="rId14"/>
    <p:sldId id="273" r:id="rId15"/>
    <p:sldId id="278" r:id="rId16"/>
    <p:sldId id="283" r:id="rId17"/>
    <p:sldId id="281" r:id="rId18"/>
    <p:sldId id="280" r:id="rId19"/>
    <p:sldId id="267"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becca Adler" initials="RA" lastIdx="1" clrIdx="0">
    <p:extLst>
      <p:ext uri="{19B8F6BF-5375-455C-9EA6-DF929625EA0E}">
        <p15:presenceInfo xmlns:p15="http://schemas.microsoft.com/office/powerpoint/2012/main" userId="ac937e6bdf1ad730" providerId="Windows Live"/>
      </p:ext>
    </p:extLst>
  </p:cmAuthor>
  <p:cmAuthor id="2" name="Tamara Franks" initials="TF" lastIdx="2" clrIdx="1">
    <p:extLst>
      <p:ext uri="{19B8F6BF-5375-455C-9EA6-DF929625EA0E}">
        <p15:presenceInfo xmlns:p15="http://schemas.microsoft.com/office/powerpoint/2012/main" userId="S-1-5-21-842925246-2139871995-1801674531-402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7DBB"/>
    <a:srgbClr val="BDE9FB"/>
    <a:srgbClr val="003A5C"/>
    <a:srgbClr val="6DCFF6"/>
    <a:srgbClr val="F9A52B"/>
    <a:srgbClr val="FFD86C"/>
    <a:srgbClr val="232323"/>
    <a:srgbClr val="E6E6E6"/>
    <a:srgbClr val="C7E0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987" autoAdjust="0"/>
    <p:restoredTop sz="52705" autoAdjust="0"/>
  </p:normalViewPr>
  <p:slideViewPr>
    <p:cSldViewPr snapToGrid="0">
      <p:cViewPr varScale="1">
        <p:scale>
          <a:sx n="86" d="100"/>
          <a:sy n="86" d="100"/>
        </p:scale>
        <p:origin x="3108"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5472" y="79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30D6A3-C1F6-4121-9549-DB6C930B7C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CPST Hybrid Course, Train the Trainer</a:t>
            </a:r>
          </a:p>
        </p:txBody>
      </p:sp>
      <p:sp>
        <p:nvSpPr>
          <p:cNvPr id="3" name="Date Placeholder 2">
            <a:extLst>
              <a:ext uri="{FF2B5EF4-FFF2-40B4-BE49-F238E27FC236}">
                <a16:creationId xmlns:a16="http://schemas.microsoft.com/office/drawing/2014/main" id="{8F5053A6-6666-4B45-AAA5-0B787E303D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EF4CFD-F423-43F7-95AB-3C1941AD34D7}" type="datetimeFigureOut">
              <a:rPr lang="en-US" smtClean="0"/>
              <a:t>7/17/2022</a:t>
            </a:fld>
            <a:endParaRPr lang="en-US"/>
          </a:p>
        </p:txBody>
      </p:sp>
      <p:sp>
        <p:nvSpPr>
          <p:cNvPr id="4" name="Footer Placeholder 3">
            <a:extLst>
              <a:ext uri="{FF2B5EF4-FFF2-40B4-BE49-F238E27FC236}">
                <a16:creationId xmlns:a16="http://schemas.microsoft.com/office/drawing/2014/main" id="{293F00DF-B24C-4115-9D03-75519C51B10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Kick-off Session (20220715)</a:t>
            </a:r>
            <a:endParaRPr lang="en-US"/>
          </a:p>
        </p:txBody>
      </p:sp>
      <p:sp>
        <p:nvSpPr>
          <p:cNvPr id="5" name="Slide Number Placeholder 4">
            <a:extLst>
              <a:ext uri="{FF2B5EF4-FFF2-40B4-BE49-F238E27FC236}">
                <a16:creationId xmlns:a16="http://schemas.microsoft.com/office/drawing/2014/main" id="{5FD3AC65-E7EE-4969-BED2-EF07CF06799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6C9D1D-CE38-493C-8A71-71E14F320DD0}" type="slidenum">
              <a:rPr lang="en-US" smtClean="0"/>
              <a:t>‹#›</a:t>
            </a:fld>
            <a:endParaRPr lang="en-US"/>
          </a:p>
        </p:txBody>
      </p:sp>
    </p:spTree>
    <p:extLst>
      <p:ext uri="{BB962C8B-B14F-4D97-AF65-F5344CB8AC3E}">
        <p14:creationId xmlns:p14="http://schemas.microsoft.com/office/powerpoint/2010/main" val="1644400922"/>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889000" y="587216"/>
            <a:ext cx="5080000" cy="2857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600450"/>
            <a:ext cx="5486400" cy="483489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685800" y="8456613"/>
            <a:ext cx="2286000" cy="458787"/>
          </a:xfrm>
          <a:prstGeom prst="rect">
            <a:avLst/>
          </a:prstGeom>
        </p:spPr>
        <p:txBody>
          <a:bodyPr vert="horz" lIns="91440" tIns="45720" rIns="91440" bIns="45720" rtlCol="0" anchor="b"/>
          <a:lstStyle>
            <a:lvl1pPr algn="l">
              <a:defRPr sz="1000">
                <a:latin typeface="Roboto Condensed" panose="02000000000000000000" pitchFamily="2" charset="0"/>
                <a:ea typeface="Roboto Condensed" panose="02000000000000000000" pitchFamily="2" charset="0"/>
              </a:defRPr>
            </a:lvl1pPr>
          </a:lstStyle>
          <a:p>
            <a:r>
              <a:rPr lang="en-US" dirty="0" smtClean="0"/>
              <a:t>Kick-off Session (20220715)</a:t>
            </a:r>
            <a:endParaRPr lang="en-US" dirty="0"/>
          </a:p>
        </p:txBody>
      </p:sp>
      <p:sp>
        <p:nvSpPr>
          <p:cNvPr id="7" name="Slide Number Placeholder 6"/>
          <p:cNvSpPr>
            <a:spLocks noGrp="1"/>
          </p:cNvSpPr>
          <p:nvPr>
            <p:ph type="sldNum" sz="quarter" idx="5"/>
          </p:nvPr>
        </p:nvSpPr>
        <p:spPr>
          <a:xfrm>
            <a:off x="3884613" y="8456613"/>
            <a:ext cx="2287587" cy="458787"/>
          </a:xfrm>
          <a:prstGeom prst="rect">
            <a:avLst/>
          </a:prstGeom>
        </p:spPr>
        <p:txBody>
          <a:bodyPr vert="horz" lIns="91440" tIns="45720" rIns="91440" bIns="45720" rtlCol="0" anchor="b"/>
          <a:lstStyle>
            <a:lvl1pPr algn="r">
              <a:defRPr sz="1000">
                <a:latin typeface="Roboto Condensed" panose="02000000000000000000" pitchFamily="2" charset="0"/>
                <a:ea typeface="Roboto Condensed" panose="02000000000000000000" pitchFamily="2" charset="0"/>
              </a:defRPr>
            </a:lvl1pPr>
          </a:lstStyle>
          <a:p>
            <a:fld id="{7892AAB4-A6B5-42B8-AF9E-8E4F8B9F0431}" type="slidenum">
              <a:rPr lang="en-US" smtClean="0"/>
              <a:pPr/>
              <a:t>‹#›</a:t>
            </a:fld>
            <a:endParaRPr lang="en-US" dirty="0"/>
          </a:p>
        </p:txBody>
      </p:sp>
    </p:spTree>
    <p:extLst>
      <p:ext uri="{BB962C8B-B14F-4D97-AF65-F5344CB8AC3E}">
        <p14:creationId xmlns:p14="http://schemas.microsoft.com/office/powerpoint/2010/main" val="1547110581"/>
      </p:ext>
    </p:extLst>
  </p:cSld>
  <p:clrMap bg1="lt1" tx1="dk1" bg2="lt2" tx2="dk2" accent1="accent1" accent2="accent2" accent3="accent3" accent4="accent4" accent5="accent5" accent6="accent6" hlink="hlink" folHlink="folHlink"/>
  <p:hf dt="0"/>
  <p:notesStyle>
    <a:lvl1pPr marL="0" algn="l" defTabSz="914400" rtl="0" eaLnBrk="1" latinLnBrk="0" hangingPunct="1">
      <a:spcBef>
        <a:spcPts val="600"/>
      </a:spcBef>
      <a:defRPr sz="1200" b="1" kern="1200" cap="all" baseline="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0" indent="0" algn="l" defTabSz="914400" rtl="0" eaLnBrk="1" latinLnBrk="0" hangingPunct="1">
      <a:spcBef>
        <a:spcPts val="600"/>
      </a:spcBef>
      <a:defRPr sz="120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114300" indent="-114300" algn="l" defTabSz="914400" rtl="0" eaLnBrk="1" latinLnBrk="0" hangingPunct="1">
      <a:spcBef>
        <a:spcPts val="600"/>
      </a:spcBef>
      <a:buFont typeface="Wingdings" panose="05000000000000000000" pitchFamily="2" charset="2"/>
      <a:buChar char="§"/>
      <a:defRPr sz="120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285750" indent="-171450" algn="l" defTabSz="914400" rtl="0" eaLnBrk="1" latinLnBrk="0" hangingPunct="1">
      <a:spcBef>
        <a:spcPts val="600"/>
      </a:spcBef>
      <a:buFont typeface="Arial" panose="020B0604020202020204" pitchFamily="34" charset="0"/>
      <a:buChar char="•"/>
      <a:defRPr sz="120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0" indent="0" algn="l" defTabSz="914400" rtl="0" eaLnBrk="1" latinLnBrk="0" hangingPunct="1">
      <a:spcBef>
        <a:spcPts val="600"/>
      </a:spcBef>
      <a:defRPr sz="1200" b="1" i="1"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psboard.org/instructor-resources/private-material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psboard.org/instructor-resources/private-material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This PowerPoint</a:t>
            </a:r>
            <a:r>
              <a:rPr lang="en-US" baseline="0" dirty="0" smtClean="0"/>
              <a:t> presentation supports the </a:t>
            </a:r>
            <a:r>
              <a:rPr lang="en-US" dirty="0" smtClean="0"/>
              <a:t>Kick-off </a:t>
            </a:r>
            <a:r>
              <a:rPr lang="en-US" dirty="0"/>
              <a:t>session for </a:t>
            </a:r>
            <a:r>
              <a:rPr lang="en-US" dirty="0" smtClean="0"/>
              <a:t>The national </a:t>
            </a:r>
            <a:r>
              <a:rPr lang="en-US" dirty="0" err="1" smtClean="0"/>
              <a:t>cpst</a:t>
            </a:r>
            <a:r>
              <a:rPr lang="en-US" dirty="0" smtClean="0"/>
              <a:t> Certification hybrid Training.</a:t>
            </a:r>
          </a:p>
          <a:p>
            <a:endParaRPr lang="en-US" dirty="0" smtClean="0"/>
          </a:p>
          <a:p>
            <a:r>
              <a:rPr lang="en-US" cap="none" baseline="0" dirty="0" smtClean="0"/>
              <a:t>INSTRUCTOR NOTE: T</a:t>
            </a:r>
            <a:r>
              <a:rPr lang="en-US" cap="none" dirty="0" smtClean="0"/>
              <a:t>he </a:t>
            </a:r>
            <a:r>
              <a:rPr lang="en-US" i="1" cap="none" dirty="0" smtClean="0"/>
              <a:t>National CPST Certification HYBRID Training </a:t>
            </a:r>
            <a:r>
              <a:rPr lang="en-US" cap="none" dirty="0" smtClean="0"/>
              <a:t>is a nationally standardized curriculum delivered in a cumulative manner with each successive module building on the preceding modules. The content must be delivered in its entirety, in modular order, and may not be altered in any way, including addition or deletion of content.</a:t>
            </a:r>
            <a:r>
              <a:rPr lang="en-US" cap="none" baseline="0" dirty="0" smtClean="0"/>
              <a:t> </a:t>
            </a:r>
            <a:endParaRPr lang="en-US" cap="none" dirty="0"/>
          </a:p>
        </p:txBody>
      </p:sp>
      <p:sp>
        <p:nvSpPr>
          <p:cNvPr id="5" name="Slide Number Placeholder 4"/>
          <p:cNvSpPr>
            <a:spLocks noGrp="1"/>
          </p:cNvSpPr>
          <p:nvPr>
            <p:ph type="sldNum" sz="quarter" idx="5"/>
          </p:nvPr>
        </p:nvSpPr>
        <p:spPr/>
        <p:txBody>
          <a:bodyPr/>
          <a:lstStyle/>
          <a:p>
            <a:fld id="{7892AAB4-A6B5-42B8-AF9E-8E4F8B9F0431}" type="slidenum">
              <a:rPr lang="en-US" smtClean="0"/>
              <a:t>1</a:t>
            </a:fld>
            <a:endParaRPr lang="en-US"/>
          </a:p>
        </p:txBody>
      </p:sp>
      <p:sp>
        <p:nvSpPr>
          <p:cNvPr id="6" name="Footer Placeholder 5"/>
          <p:cNvSpPr>
            <a:spLocks noGrp="1"/>
          </p:cNvSpPr>
          <p:nvPr>
            <p:ph type="ftr" sz="quarter" idx="10"/>
          </p:nvPr>
        </p:nvSpPr>
        <p:spPr/>
        <p:txBody>
          <a:bodyPr/>
          <a:lstStyle/>
          <a:p>
            <a:r>
              <a:rPr lang="en-US" dirty="0" smtClean="0"/>
              <a:t>Kick-off Session (20220715)</a:t>
            </a:r>
            <a:endParaRPr lang="en-US" dirty="0"/>
          </a:p>
        </p:txBody>
      </p:sp>
    </p:spTree>
    <p:extLst>
      <p:ext uri="{BB962C8B-B14F-4D97-AF65-F5344CB8AC3E}">
        <p14:creationId xmlns:p14="http://schemas.microsoft.com/office/powerpoint/2010/main" val="3243609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a:xfrm>
            <a:off x="685800" y="3600450"/>
            <a:ext cx="5486400" cy="5334000"/>
          </a:xfrm>
        </p:spPr>
        <p:txBody>
          <a:bodyPr/>
          <a:lstStyle/>
          <a:p>
            <a:r>
              <a:rPr lang="en-US" dirty="0"/>
              <a:t>TECHNOLOGY REQUIREMENTS FOR VIDEO </a:t>
            </a:r>
            <a:r>
              <a:rPr lang="en-US" dirty="0" smtClean="0"/>
              <a:t>Learn-Practice-Explain</a:t>
            </a:r>
            <a:r>
              <a:rPr lang="en-US" baseline="0" dirty="0" smtClean="0"/>
              <a:t> Activities</a:t>
            </a:r>
            <a:endParaRPr lang="en-US" dirty="0" smtClean="0"/>
          </a:p>
          <a:p>
            <a:pPr marL="0" lvl="2" indent="0">
              <a:buNone/>
            </a:pPr>
            <a:r>
              <a:rPr lang="en-US" b="1" i="1" dirty="0" smtClean="0"/>
              <a:t>Review </a:t>
            </a:r>
            <a:r>
              <a:rPr lang="en-US" b="1" i="1" dirty="0" smtClean="0"/>
              <a:t>with</a:t>
            </a:r>
            <a:r>
              <a:rPr lang="en-US" b="1" i="1" baseline="0" dirty="0" smtClean="0"/>
              <a:t> the students the use of video submissions during the course. </a:t>
            </a:r>
          </a:p>
          <a:p>
            <a:pPr marL="114300" lvl="2" indent="-114300">
              <a:buFont typeface="Wingdings" panose="05000000000000000000" pitchFamily="2" charset="2"/>
              <a:buChar char="§"/>
            </a:pPr>
            <a:r>
              <a:rPr lang="en-US" sz="1150" dirty="0" smtClean="0"/>
              <a:t>A </a:t>
            </a:r>
            <a:r>
              <a:rPr lang="en-US" sz="1150" dirty="0"/>
              <a:t>key competency for Technicians is the ability to teach caregivers and to talk to caregivers in plain language. </a:t>
            </a:r>
            <a:r>
              <a:rPr lang="en-US" sz="1150" dirty="0" smtClean="0"/>
              <a:t> Students need to </a:t>
            </a:r>
            <a:r>
              <a:rPr lang="en-US" sz="1150" dirty="0"/>
              <a:t>practice teaching </a:t>
            </a:r>
            <a:r>
              <a:rPr lang="en-US" sz="1150" dirty="0" smtClean="0"/>
              <a:t>others.</a:t>
            </a:r>
            <a:r>
              <a:rPr lang="en-US" sz="1150" baseline="0" dirty="0" smtClean="0"/>
              <a:t> </a:t>
            </a:r>
            <a:r>
              <a:rPr lang="en-US" sz="1150" dirty="0" smtClean="0"/>
              <a:t>For </a:t>
            </a:r>
            <a:r>
              <a:rPr lang="en-US" sz="1150" dirty="0"/>
              <a:t>this reason, </a:t>
            </a:r>
            <a:r>
              <a:rPr lang="en-US" sz="1150" dirty="0" smtClean="0"/>
              <a:t>there are several </a:t>
            </a:r>
            <a:r>
              <a:rPr lang="en-US" sz="1150" dirty="0"/>
              <a:t>assignments that require </a:t>
            </a:r>
            <a:r>
              <a:rPr lang="en-US" sz="1150" dirty="0" smtClean="0"/>
              <a:t>the students </a:t>
            </a:r>
            <a:r>
              <a:rPr lang="en-US" sz="1150" dirty="0"/>
              <a:t>to record very brief videos and send them to </a:t>
            </a:r>
            <a:r>
              <a:rPr lang="en-US" sz="1150" dirty="0" smtClean="0"/>
              <a:t>their assigned Coach.</a:t>
            </a:r>
          </a:p>
          <a:p>
            <a:pPr lvl="2"/>
            <a:r>
              <a:rPr lang="en-US" sz="1150" dirty="0" smtClean="0"/>
              <a:t>Students </a:t>
            </a:r>
            <a:r>
              <a:rPr lang="en-US" sz="1150" dirty="0" smtClean="0"/>
              <a:t>may record on any device that they are comfortable with, as long as they can access the video file and submit it to their Coach.</a:t>
            </a:r>
          </a:p>
          <a:p>
            <a:pPr lvl="2"/>
            <a:r>
              <a:rPr lang="en-US" sz="1150" dirty="0" smtClean="0"/>
              <a:t>Encourage </a:t>
            </a:r>
            <a:r>
              <a:rPr lang="en-US" sz="1150" dirty="0" smtClean="0"/>
              <a:t>students to search their </a:t>
            </a:r>
            <a:r>
              <a:rPr lang="en-US" sz="1150" dirty="0"/>
              <a:t>phone or device settings to change </a:t>
            </a:r>
            <a:r>
              <a:rPr lang="en-US" sz="1150" dirty="0" smtClean="0"/>
              <a:t>the </a:t>
            </a:r>
            <a:r>
              <a:rPr lang="en-US" sz="1150" dirty="0"/>
              <a:t>video resolution to a lower setting so </a:t>
            </a:r>
            <a:r>
              <a:rPr lang="en-US" sz="1150" dirty="0" smtClean="0"/>
              <a:t>they don’t</a:t>
            </a:r>
            <a:r>
              <a:rPr lang="en-US" sz="1150" baseline="0" dirty="0" smtClean="0"/>
              <a:t> use up </a:t>
            </a:r>
            <a:r>
              <a:rPr lang="en-US" sz="1150" dirty="0" smtClean="0"/>
              <a:t>all </a:t>
            </a:r>
            <a:r>
              <a:rPr lang="en-US" sz="1150" dirty="0"/>
              <a:t>of the storage space on </a:t>
            </a:r>
            <a:r>
              <a:rPr lang="en-US" sz="1150" dirty="0" smtClean="0"/>
              <a:t>their </a:t>
            </a:r>
            <a:r>
              <a:rPr lang="en-US" sz="1150" dirty="0"/>
              <a:t>device, and so that </a:t>
            </a:r>
            <a:r>
              <a:rPr lang="en-US" sz="1150" dirty="0" smtClean="0"/>
              <a:t>the video </a:t>
            </a:r>
            <a:r>
              <a:rPr lang="en-US" sz="1150" dirty="0"/>
              <a:t>is quick to </a:t>
            </a:r>
            <a:r>
              <a:rPr lang="en-US" sz="1150" dirty="0" smtClean="0"/>
              <a:t>upload.</a:t>
            </a:r>
            <a:endParaRPr lang="en-US" sz="1150" dirty="0"/>
          </a:p>
          <a:p>
            <a:pPr marL="285750" marR="0" lvl="3"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50" dirty="0" smtClean="0"/>
              <a:t>On </a:t>
            </a:r>
            <a:r>
              <a:rPr lang="en-US" sz="1150" dirty="0"/>
              <a:t>the slide </a:t>
            </a:r>
            <a:r>
              <a:rPr lang="en-US" sz="1150" dirty="0" smtClean="0"/>
              <a:t>is an </a:t>
            </a:r>
            <a:r>
              <a:rPr lang="en-US" sz="1150" dirty="0"/>
              <a:t>example of how to change video resolution on a Samsung phone using Android. </a:t>
            </a:r>
            <a:r>
              <a:rPr lang="en-US" sz="1150" dirty="0" smtClean="0"/>
              <a:t>Most devices </a:t>
            </a:r>
            <a:r>
              <a:rPr lang="en-US" sz="1150" dirty="0"/>
              <a:t>will have similar options for changing this setting</a:t>
            </a:r>
            <a:r>
              <a:rPr lang="en-US" sz="1150" dirty="0" smtClean="0"/>
              <a:t>.</a:t>
            </a:r>
          </a:p>
          <a:p>
            <a:pPr lvl="3"/>
            <a:r>
              <a:rPr lang="en-US" sz="1150" dirty="0" smtClean="0"/>
              <a:t>The </a:t>
            </a:r>
            <a:r>
              <a:rPr lang="en-US" sz="1150" dirty="0"/>
              <a:t>default video resolution on </a:t>
            </a:r>
            <a:r>
              <a:rPr lang="en-US" sz="1150" dirty="0" smtClean="0"/>
              <a:t>a </a:t>
            </a:r>
            <a:r>
              <a:rPr lang="en-US" sz="1150" dirty="0"/>
              <a:t>device will likely be high, as shown in the example (1920 pixels wide by 1080 pixels tall in landscape mode</a:t>
            </a:r>
            <a:r>
              <a:rPr lang="en-US" sz="1150" dirty="0" smtClean="0"/>
              <a:t>).</a:t>
            </a:r>
          </a:p>
          <a:p>
            <a:pPr lvl="3"/>
            <a:r>
              <a:rPr lang="en-US" sz="1150" dirty="0" smtClean="0"/>
              <a:t>A </a:t>
            </a:r>
            <a:r>
              <a:rPr lang="en-US" sz="1150" dirty="0"/>
              <a:t>video resolution of 1280 pixels wide by 720 pixels tall in landscape mode is good quality but still a reasonable size when stored or uploaded.</a:t>
            </a:r>
          </a:p>
          <a:p>
            <a:pPr lvl="3"/>
            <a:r>
              <a:rPr lang="en-US" sz="1150" dirty="0" smtClean="0"/>
              <a:t>Low resolution can be used </a:t>
            </a:r>
            <a:r>
              <a:rPr lang="en-US" sz="1150" dirty="0"/>
              <a:t>if needed; however, don’t go too </a:t>
            </a:r>
            <a:r>
              <a:rPr lang="en-US" sz="1150" dirty="0" smtClean="0"/>
              <a:t>small so that the Coach</a:t>
            </a:r>
            <a:r>
              <a:rPr lang="en-US" sz="1150" baseline="0" dirty="0" smtClean="0"/>
              <a:t> cannot see the video.</a:t>
            </a:r>
          </a:p>
          <a:p>
            <a:pPr lvl="2"/>
            <a:r>
              <a:rPr lang="en-US" sz="1150" baseline="0" dirty="0" smtClean="0"/>
              <a:t>A </a:t>
            </a:r>
            <a:r>
              <a:rPr lang="en-US" sz="1150" baseline="0" dirty="0" smtClean="0"/>
              <a:t>sample video is available in the #general channel of Slack. </a:t>
            </a:r>
            <a:endParaRPr lang="en-US" sz="1150" dirty="0"/>
          </a:p>
          <a:p>
            <a:pPr lvl="4"/>
            <a:r>
              <a:rPr lang="en-US" sz="1150" dirty="0" smtClean="0"/>
              <a:t>NOTE</a:t>
            </a:r>
            <a:r>
              <a:rPr lang="en-US" sz="1150" dirty="0" smtClean="0"/>
              <a:t>: If </a:t>
            </a:r>
            <a:r>
              <a:rPr lang="en-US" sz="1150" dirty="0"/>
              <a:t>students don’t understand the term “landscape” mode, explain that it is the mode for photos and videos when the device is held so that the widest dimension is horizontal to the ground. Portrait mode is when the device is held with the shorter dimensions horizontal to the ground. </a:t>
            </a:r>
          </a:p>
          <a:p>
            <a:pPr lvl="2"/>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10</a:t>
            </a:fld>
            <a:endParaRPr lang="en-US"/>
          </a:p>
        </p:txBody>
      </p:sp>
      <p:sp>
        <p:nvSpPr>
          <p:cNvPr id="6" name="Footer Placeholder 5"/>
          <p:cNvSpPr>
            <a:spLocks noGrp="1"/>
          </p:cNvSpPr>
          <p:nvPr>
            <p:ph type="ftr" sz="quarter"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3024269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Course </a:t>
            </a:r>
            <a:r>
              <a:rPr lang="en-US" dirty="0" smtClean="0"/>
              <a:t>Structure</a:t>
            </a:r>
          </a:p>
          <a:p>
            <a:pPr lvl="4"/>
            <a:r>
              <a:rPr lang="en-US" b="1" i="1" cap="none" dirty="0" smtClean="0"/>
              <a:t>Review </a:t>
            </a:r>
            <a:r>
              <a:rPr lang="en-US" b="1" i="1" cap="none" dirty="0" smtClean="0"/>
              <a:t>the course structure.</a:t>
            </a:r>
            <a:r>
              <a:rPr lang="en-US" b="1" i="1" cap="none" baseline="0" dirty="0" smtClean="0"/>
              <a:t> </a:t>
            </a:r>
            <a:r>
              <a:rPr lang="en-US" dirty="0" smtClean="0"/>
              <a:t>Explain </a:t>
            </a:r>
            <a:r>
              <a:rPr lang="en-US" dirty="0" smtClean="0"/>
              <a:t>that it</a:t>
            </a:r>
            <a:r>
              <a:rPr lang="en-US" baseline="0" dirty="0" smtClean="0"/>
              <a:t> </a:t>
            </a:r>
            <a:r>
              <a:rPr lang="en-US" baseline="0" dirty="0" smtClean="0"/>
              <a:t>is strongly encouraged that a</a:t>
            </a:r>
            <a:r>
              <a:rPr lang="en-US" dirty="0" smtClean="0"/>
              <a:t>ll e-learning content and activities in each learning block be completed prior</a:t>
            </a:r>
            <a:r>
              <a:rPr lang="en-US" baseline="0" dirty="0" smtClean="0"/>
              <a:t> to </a:t>
            </a:r>
            <a:r>
              <a:rPr lang="en-US" dirty="0" smtClean="0"/>
              <a:t>the Checkpoint for that learning</a:t>
            </a:r>
            <a:r>
              <a:rPr lang="en-US" baseline="0" dirty="0" smtClean="0"/>
              <a:t> block</a:t>
            </a:r>
            <a:r>
              <a:rPr lang="en-US" dirty="0" smtClean="0"/>
              <a:t>. Stress that all e-learning content must be completed to 100% prior to attending the first in-person</a:t>
            </a:r>
            <a:r>
              <a:rPr lang="en-US" baseline="0" dirty="0" smtClean="0"/>
              <a:t> session. </a:t>
            </a:r>
            <a:endParaRPr lang="en-US" b="1" i="1" cap="none" baseline="0" dirty="0" smtClean="0"/>
          </a:p>
          <a:p>
            <a:pPr lvl="2"/>
            <a:r>
              <a:rPr lang="en-US" sz="1150" dirty="0" smtClean="0"/>
              <a:t>The </a:t>
            </a:r>
            <a:r>
              <a:rPr lang="en-US" sz="1150" dirty="0" smtClean="0"/>
              <a:t>hybrid course </a:t>
            </a:r>
            <a:r>
              <a:rPr lang="en-US" sz="1150" dirty="0"/>
              <a:t>is divided into four learning blocks. </a:t>
            </a:r>
            <a:endParaRPr lang="en-US" sz="1150" dirty="0" smtClean="0"/>
          </a:p>
          <a:p>
            <a:pPr lvl="2"/>
            <a:r>
              <a:rPr lang="en-US" sz="1150" dirty="0" smtClean="0"/>
              <a:t>The</a:t>
            </a:r>
            <a:r>
              <a:rPr lang="en-US" sz="1150" baseline="0" dirty="0" smtClean="0"/>
              <a:t> </a:t>
            </a:r>
            <a:r>
              <a:rPr lang="en-US" sz="1150" dirty="0" smtClean="0"/>
              <a:t>Learning </a:t>
            </a:r>
            <a:r>
              <a:rPr lang="en-US" sz="1150" dirty="0" smtClean="0"/>
              <a:t>Blocks, modules and segments </a:t>
            </a:r>
            <a:r>
              <a:rPr lang="en-US" sz="1150" dirty="0"/>
              <a:t>must be completed in sequence. </a:t>
            </a:r>
            <a:endParaRPr lang="en-US" sz="1150" dirty="0" smtClean="0"/>
          </a:p>
          <a:p>
            <a:pPr lvl="2"/>
            <a:r>
              <a:rPr lang="en-US" sz="1150" dirty="0" smtClean="0"/>
              <a:t>All </a:t>
            </a:r>
            <a:r>
              <a:rPr lang="en-US" sz="1150" dirty="0" smtClean="0"/>
              <a:t>3 quizzes and 1</a:t>
            </a:r>
            <a:r>
              <a:rPr lang="en-US" sz="1150" baseline="0" dirty="0" smtClean="0"/>
              <a:t> skills evaluation </a:t>
            </a:r>
            <a:r>
              <a:rPr lang="en-US" sz="1150" dirty="0" smtClean="0"/>
              <a:t>are completed on the </a:t>
            </a:r>
            <a:r>
              <a:rPr lang="en-US" sz="1150" dirty="0" smtClean="0"/>
              <a:t>LMS</a:t>
            </a:r>
            <a:r>
              <a:rPr lang="en-US" sz="1150" baseline="0" dirty="0" smtClean="0"/>
              <a:t>.</a:t>
            </a:r>
            <a:endParaRPr lang="en-US" sz="1150" dirty="0" smtClean="0"/>
          </a:p>
          <a:p>
            <a:pPr lvl="3"/>
            <a:r>
              <a:rPr lang="en-US" sz="1150" dirty="0" smtClean="0"/>
              <a:t>The quizzes</a:t>
            </a:r>
            <a:r>
              <a:rPr lang="en-US" sz="1150" baseline="0" dirty="0" smtClean="0"/>
              <a:t> and skills evaluations </a:t>
            </a:r>
            <a:r>
              <a:rPr lang="en-US" sz="1150" dirty="0" smtClean="0"/>
              <a:t>are timed at 45 minutes</a:t>
            </a:r>
            <a:r>
              <a:rPr lang="en-US" sz="1150" baseline="0" dirty="0" smtClean="0"/>
              <a:t> each</a:t>
            </a:r>
            <a:r>
              <a:rPr lang="en-US" sz="1150" dirty="0" smtClean="0"/>
              <a:t>.</a:t>
            </a:r>
          </a:p>
          <a:p>
            <a:pPr lvl="3"/>
            <a:r>
              <a:rPr lang="en-US" sz="1150" dirty="0" smtClean="0"/>
              <a:t>Students may pause</a:t>
            </a:r>
            <a:r>
              <a:rPr lang="en-US" sz="1150" baseline="0" dirty="0" smtClean="0"/>
              <a:t> a quiz/skills evaluation and return to complete it at a later point in time. The progress will be retained including time remaining. </a:t>
            </a:r>
          </a:p>
          <a:p>
            <a:pPr lvl="3"/>
            <a:r>
              <a:rPr lang="en-US" sz="1150" dirty="0" smtClean="0"/>
              <a:t>Questions </a:t>
            </a:r>
            <a:r>
              <a:rPr lang="en-US" sz="1150" dirty="0" smtClean="0"/>
              <a:t>not completed at the end of the 45-minute time period are marked incorrect.</a:t>
            </a:r>
          </a:p>
          <a:p>
            <a:pPr lvl="2"/>
            <a:r>
              <a:rPr lang="en-US" sz="1150" b="0" dirty="0" smtClean="0"/>
              <a:t>Virtual</a:t>
            </a:r>
            <a:r>
              <a:rPr lang="en-US" sz="1150" b="0" baseline="0" dirty="0" smtClean="0"/>
              <a:t> </a:t>
            </a:r>
            <a:r>
              <a:rPr lang="en-US" sz="1150" b="0" baseline="0" dirty="0" smtClean="0"/>
              <a:t>sessions </a:t>
            </a:r>
            <a:r>
              <a:rPr lang="en-US" sz="1150" b="0" dirty="0" smtClean="0"/>
              <a:t>are </a:t>
            </a:r>
            <a:r>
              <a:rPr lang="en-US" sz="1150" b="0" dirty="0"/>
              <a:t>mandatory for </a:t>
            </a:r>
            <a:r>
              <a:rPr lang="en-US" sz="1150" b="0" dirty="0" smtClean="0"/>
              <a:t>students. </a:t>
            </a:r>
          </a:p>
          <a:p>
            <a:pPr lvl="3"/>
            <a:r>
              <a:rPr lang="en-US" sz="1150" b="0" dirty="0" smtClean="0"/>
              <a:t>Students</a:t>
            </a:r>
            <a:r>
              <a:rPr lang="en-US" sz="1150" b="0" baseline="0" dirty="0" smtClean="0"/>
              <a:t> will be stopped in the </a:t>
            </a:r>
            <a:r>
              <a:rPr lang="en-US" sz="1150" b="0" baseline="0" dirty="0" smtClean="0"/>
              <a:t>LMS immediately </a:t>
            </a:r>
            <a:r>
              <a:rPr lang="en-US" sz="1150" b="0" baseline="0" dirty="0" smtClean="0"/>
              <a:t>prior to each virtual session. </a:t>
            </a:r>
            <a:endParaRPr lang="en-US" sz="1150" b="0" dirty="0"/>
          </a:p>
          <a:p>
            <a:pPr lvl="3"/>
            <a:r>
              <a:rPr lang="en-US" sz="1150" dirty="0"/>
              <a:t>At the conclusion of each checkpoint, students return to the LMS to complete a very quick assignment. Once </a:t>
            </a:r>
            <a:r>
              <a:rPr lang="en-US" sz="1150" dirty="0" smtClean="0"/>
              <a:t>an</a:t>
            </a:r>
            <a:r>
              <a:rPr lang="en-US" sz="1150" baseline="0" dirty="0" smtClean="0"/>
              <a:t> Instructor </a:t>
            </a:r>
            <a:r>
              <a:rPr lang="en-US" sz="1150" dirty="0" smtClean="0"/>
              <a:t>grades </a:t>
            </a:r>
            <a:r>
              <a:rPr lang="en-US" sz="1150" dirty="0"/>
              <a:t>the assignment, the next e-learning </a:t>
            </a:r>
            <a:r>
              <a:rPr lang="en-US" sz="1150" dirty="0" smtClean="0"/>
              <a:t>segment </a:t>
            </a:r>
            <a:r>
              <a:rPr lang="en-US" sz="1150" dirty="0"/>
              <a:t>will be available for the student</a:t>
            </a:r>
            <a:r>
              <a:rPr lang="en-US" sz="1150" dirty="0" smtClean="0"/>
              <a:t>.</a:t>
            </a:r>
          </a:p>
          <a:p>
            <a:pPr marL="114300" marR="0" lvl="2"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150" b="0" dirty="0" smtClean="0"/>
              <a:t>In-person</a:t>
            </a:r>
            <a:r>
              <a:rPr lang="en-US" sz="1150" b="0" baseline="0" dirty="0" smtClean="0"/>
              <a:t> </a:t>
            </a:r>
            <a:r>
              <a:rPr lang="en-US" sz="1150" b="0" baseline="0" dirty="0" smtClean="0"/>
              <a:t>sessions </a:t>
            </a:r>
            <a:r>
              <a:rPr lang="en-US" sz="1150" b="0" dirty="0" smtClean="0"/>
              <a:t>are mandatory for students. </a:t>
            </a:r>
          </a:p>
          <a:p>
            <a:pPr lvl="3"/>
            <a:r>
              <a:rPr lang="en-US" sz="1150" dirty="0" smtClean="0"/>
              <a:t>Students</a:t>
            </a:r>
            <a:r>
              <a:rPr lang="en-US" sz="1150" baseline="0" dirty="0" smtClean="0"/>
              <a:t> will completing hands-on activities and skills evaluations, including a checkup event, during the in-person sessions. </a:t>
            </a:r>
            <a:endParaRPr lang="en-US" sz="1150" dirty="0" smtClean="0"/>
          </a:p>
          <a:p>
            <a:pPr lvl="4"/>
            <a:r>
              <a:rPr lang="en-US" sz="1150" dirty="0" smtClean="0"/>
              <a:t>Review </a:t>
            </a:r>
            <a:r>
              <a:rPr lang="en-US" sz="1150" dirty="0" smtClean="0"/>
              <a:t>the course </a:t>
            </a:r>
            <a:r>
              <a:rPr lang="en-US" sz="1150" dirty="0"/>
              <a:t>schedule and ensure everyone </a:t>
            </a:r>
            <a:r>
              <a:rPr lang="en-US" sz="1150" dirty="0" smtClean="0"/>
              <a:t>knows the dates </a:t>
            </a:r>
            <a:r>
              <a:rPr lang="en-US" sz="1150" dirty="0"/>
              <a:t>for the </a:t>
            </a:r>
            <a:r>
              <a:rPr lang="en-US" sz="1150" dirty="0" smtClean="0"/>
              <a:t>virtual and in-person sessions.</a:t>
            </a:r>
          </a:p>
          <a:p>
            <a:pPr lvl="4"/>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11</a:t>
            </a:fld>
            <a:endParaRPr lang="en-US" dirty="0"/>
          </a:p>
        </p:txBody>
      </p:sp>
      <p:sp>
        <p:nvSpPr>
          <p:cNvPr id="6" name="Footer Placeholder 5"/>
          <p:cNvSpPr>
            <a:spLocks noGrp="1"/>
          </p:cNvSpPr>
          <p:nvPr>
            <p:ph type="ftr" sz="quarter"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2751637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COMPLETION REQUIREMENTS</a:t>
            </a:r>
          </a:p>
          <a:p>
            <a:pPr lvl="4"/>
            <a:endParaRPr lang="en-US" b="0" i="0" dirty="0" smtClean="0"/>
          </a:p>
          <a:p>
            <a:pPr lvl="4"/>
            <a:r>
              <a:rPr lang="en-US" b="1" i="1" dirty="0" smtClean="0"/>
              <a:t>Review </a:t>
            </a:r>
            <a:r>
              <a:rPr lang="en-US" b="1" i="1" dirty="0"/>
              <a:t>the </a:t>
            </a:r>
            <a:r>
              <a:rPr lang="en-US" b="1" i="1" dirty="0" smtClean="0"/>
              <a:t>completion requirements as shown on the slide. Refe</a:t>
            </a:r>
            <a:r>
              <a:rPr lang="en-US" b="1" i="1" baseline="0" dirty="0" smtClean="0"/>
              <a:t>r the students to Technician Guide 1-6 for this information.</a:t>
            </a:r>
          </a:p>
          <a:p>
            <a:pPr marL="171450" marR="0" lvl="4"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b="0" i="0" dirty="0" smtClean="0"/>
              <a:t>Stress again</a:t>
            </a:r>
            <a:r>
              <a:rPr lang="en-US" b="0" i="0" baseline="0" dirty="0" smtClean="0"/>
              <a:t> that the virtual and </a:t>
            </a:r>
            <a:r>
              <a:rPr lang="en-US" b="0" i="0" dirty="0" smtClean="0"/>
              <a:t>in-person</a:t>
            </a:r>
            <a:r>
              <a:rPr lang="en-US" b="0" i="0" baseline="0" dirty="0" smtClean="0"/>
              <a:t> sessions </a:t>
            </a:r>
            <a:r>
              <a:rPr lang="en-US" b="0" i="0" dirty="0" smtClean="0"/>
              <a:t>are mandatory for students. </a:t>
            </a:r>
          </a:p>
          <a:p>
            <a:pPr lvl="4"/>
            <a:endParaRPr lang="en-US" baseline="0" dirty="0" smtClean="0"/>
          </a:p>
        </p:txBody>
      </p:sp>
      <p:sp>
        <p:nvSpPr>
          <p:cNvPr id="5" name="Slide Number Placeholder 4"/>
          <p:cNvSpPr>
            <a:spLocks noGrp="1"/>
          </p:cNvSpPr>
          <p:nvPr>
            <p:ph type="sldNum" sz="quarter" idx="5"/>
          </p:nvPr>
        </p:nvSpPr>
        <p:spPr/>
        <p:txBody>
          <a:bodyPr/>
          <a:lstStyle/>
          <a:p>
            <a:fld id="{7892AAB4-A6B5-42B8-AF9E-8E4F8B9F0431}" type="slidenum">
              <a:rPr lang="en-US" smtClean="0"/>
              <a:t>12</a:t>
            </a:fld>
            <a:endParaRPr lang="en-US"/>
          </a:p>
        </p:txBody>
      </p:sp>
      <p:sp>
        <p:nvSpPr>
          <p:cNvPr id="6" name="Footer Placeholder 5"/>
          <p:cNvSpPr>
            <a:spLocks noGrp="1"/>
          </p:cNvSpPr>
          <p:nvPr>
            <p:ph type="ftr" sz="quarter"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801946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STUDENT </a:t>
            </a:r>
            <a:r>
              <a:rPr lang="en-US" dirty="0" smtClean="0"/>
              <a:t>CHECKLISTS</a:t>
            </a:r>
          </a:p>
          <a:p>
            <a:endParaRPr lang="en-US" dirty="0" smtClean="0"/>
          </a:p>
          <a:p>
            <a:r>
              <a:rPr lang="en-US" b="1" i="1" cap="none" dirty="0" smtClean="0"/>
              <a:t>Remind students that the checklist document is one of the first documents available for download in the LMS. It’s designed to help students keep track of their work for each learning block in the course.</a:t>
            </a:r>
          </a:p>
          <a:p>
            <a:pPr marL="114300" marR="0" lvl="2" indent="-1143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dirty="0" smtClean="0"/>
              <a:t>There </a:t>
            </a:r>
            <a:r>
              <a:rPr lang="en-US" dirty="0"/>
              <a:t>is a checklist for each learning block</a:t>
            </a:r>
            <a:r>
              <a:rPr lang="en-US" dirty="0" smtClean="0"/>
              <a:t>. </a:t>
            </a:r>
          </a:p>
          <a:p>
            <a:pPr marL="114300" marR="0" lvl="2" indent="-1143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dirty="0" smtClean="0"/>
              <a:t>The checklist is a companion to the e-learning segments. </a:t>
            </a:r>
          </a:p>
          <a:p>
            <a:pPr lvl="2"/>
            <a:r>
              <a:rPr lang="en-US" b="1" dirty="0" smtClean="0"/>
              <a:t>IMPORTANT</a:t>
            </a:r>
            <a:r>
              <a:rPr lang="en-US" dirty="0"/>
              <a:t>: All content in the LMS is sequenced for </a:t>
            </a:r>
            <a:r>
              <a:rPr lang="en-US" dirty="0" smtClean="0"/>
              <a:t>learning </a:t>
            </a:r>
            <a:r>
              <a:rPr lang="en-US" dirty="0"/>
              <a:t>development. </a:t>
            </a:r>
          </a:p>
          <a:p>
            <a:pPr lvl="3"/>
            <a:r>
              <a:rPr lang="en-US" dirty="0" smtClean="0"/>
              <a:t>All activities should</a:t>
            </a:r>
            <a:r>
              <a:rPr lang="en-US" baseline="0" dirty="0" smtClean="0"/>
              <a:t> be completed </a:t>
            </a:r>
            <a:r>
              <a:rPr lang="en-US" dirty="0" smtClean="0"/>
              <a:t>when </a:t>
            </a:r>
            <a:r>
              <a:rPr lang="en-US" dirty="0"/>
              <a:t>prompted to do so in the associated </a:t>
            </a:r>
            <a:r>
              <a:rPr lang="en-US" dirty="0" smtClean="0"/>
              <a:t>e-learning </a:t>
            </a:r>
            <a:r>
              <a:rPr lang="en-US" dirty="0"/>
              <a:t>segment. </a:t>
            </a:r>
          </a:p>
        </p:txBody>
      </p:sp>
      <p:sp>
        <p:nvSpPr>
          <p:cNvPr id="5" name="Slide Number Placeholder 4"/>
          <p:cNvSpPr>
            <a:spLocks noGrp="1"/>
          </p:cNvSpPr>
          <p:nvPr>
            <p:ph type="sldNum" sz="quarter" idx="5"/>
          </p:nvPr>
        </p:nvSpPr>
        <p:spPr/>
        <p:txBody>
          <a:bodyPr/>
          <a:lstStyle/>
          <a:p>
            <a:fld id="{7892AAB4-A6B5-42B8-AF9E-8E4F8B9F0431}" type="slidenum">
              <a:rPr lang="en-US" smtClean="0"/>
              <a:t>13</a:t>
            </a:fld>
            <a:endParaRPr lang="en-US"/>
          </a:p>
        </p:txBody>
      </p:sp>
      <p:sp>
        <p:nvSpPr>
          <p:cNvPr id="6" name="Footer Placeholder 5"/>
          <p:cNvSpPr>
            <a:spLocks noGrp="1"/>
          </p:cNvSpPr>
          <p:nvPr>
            <p:ph type="ftr" sz="quarter"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4195507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Tips</a:t>
            </a:r>
          </a:p>
          <a:p>
            <a:endParaRPr lang="en-US" dirty="0" smtClean="0"/>
          </a:p>
          <a:p>
            <a:r>
              <a:rPr lang="en-US" i="1" cap="none" dirty="0" smtClean="0"/>
              <a:t>Review the following</a:t>
            </a:r>
            <a:r>
              <a:rPr lang="en-US" i="1" cap="none" baseline="0" dirty="0" smtClean="0"/>
              <a:t> tips for the e-learning segments. </a:t>
            </a:r>
          </a:p>
          <a:p>
            <a:endParaRPr lang="en-US" i="1" cap="none" dirty="0" smtClean="0"/>
          </a:p>
          <a:p>
            <a:pPr lvl="2"/>
            <a:r>
              <a:rPr lang="en-US" b="1" dirty="0" smtClean="0"/>
              <a:t>Zooming</a:t>
            </a:r>
            <a:r>
              <a:rPr lang="en-US" dirty="0"/>
              <a:t>. The </a:t>
            </a:r>
            <a:r>
              <a:rPr lang="en-US" dirty="0" smtClean="0"/>
              <a:t>e-learning </a:t>
            </a:r>
            <a:r>
              <a:rPr lang="en-US" dirty="0"/>
              <a:t>segments of the course feature many detailed photographs and images, such as pages from car seat instruction manuals. Most of these can be enlarged by clicking on them.</a:t>
            </a:r>
          </a:p>
          <a:p>
            <a:pPr lvl="3"/>
            <a:r>
              <a:rPr lang="en-US" dirty="0"/>
              <a:t>All browsers have zoom in/zoom out capability as </a:t>
            </a:r>
            <a:r>
              <a:rPr lang="en-US" dirty="0" smtClean="0"/>
              <a:t>well to </a:t>
            </a:r>
            <a:r>
              <a:rPr lang="en-US" dirty="0"/>
              <a:t>enlarge content or shrink content to fit on </a:t>
            </a:r>
            <a:r>
              <a:rPr lang="en-US" dirty="0" smtClean="0"/>
              <a:t>the </a:t>
            </a:r>
            <a:r>
              <a:rPr lang="en-US" dirty="0"/>
              <a:t>screen</a:t>
            </a:r>
            <a:r>
              <a:rPr lang="en-US" dirty="0" smtClean="0"/>
              <a:t>.</a:t>
            </a:r>
          </a:p>
          <a:p>
            <a:pPr lvl="3"/>
            <a:endParaRPr lang="en-US" dirty="0"/>
          </a:p>
          <a:p>
            <a:pPr lvl="2"/>
            <a:r>
              <a:rPr lang="en-US" b="1" dirty="0"/>
              <a:t>Flashcards</a:t>
            </a:r>
            <a:r>
              <a:rPr lang="en-US" dirty="0"/>
              <a:t>. Some </a:t>
            </a:r>
            <a:r>
              <a:rPr lang="en-US" dirty="0" smtClean="0"/>
              <a:t>e-learning </a:t>
            </a:r>
            <a:r>
              <a:rPr lang="en-US" dirty="0"/>
              <a:t>segments feature flashcard stacks and flashcard grids. Just click a flash card to turn it over</a:t>
            </a:r>
            <a:r>
              <a:rPr lang="en-US" dirty="0" smtClean="0"/>
              <a:t>! Icons</a:t>
            </a:r>
            <a:r>
              <a:rPr lang="en-US" baseline="0" dirty="0" smtClean="0"/>
              <a:t> in the bottom right-hand corner serve as reminders to do so. </a:t>
            </a:r>
            <a:endParaRPr lang="en-US" dirty="0" smtClean="0"/>
          </a:p>
          <a:p>
            <a:pPr lvl="2"/>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14</a:t>
            </a:fld>
            <a:endParaRPr lang="en-US"/>
          </a:p>
        </p:txBody>
      </p:sp>
      <p:sp>
        <p:nvSpPr>
          <p:cNvPr id="6" name="Footer Placeholder 5"/>
          <p:cNvSpPr>
            <a:spLocks noGrp="1"/>
          </p:cNvSpPr>
          <p:nvPr>
            <p:ph type="ftr" sz="quarter"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3001632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LEARNING </a:t>
            </a:r>
            <a:r>
              <a:rPr lang="en-US" dirty="0"/>
              <a:t>BLOCK </a:t>
            </a:r>
            <a:r>
              <a:rPr lang="en-US" dirty="0" smtClean="0"/>
              <a:t>1 </a:t>
            </a:r>
          </a:p>
          <a:p>
            <a:endParaRPr lang="en-US" dirty="0" smtClean="0"/>
          </a:p>
          <a:p>
            <a:r>
              <a:rPr lang="en-US" i="1" cap="none" dirty="0" smtClean="0"/>
              <a:t>Preview</a:t>
            </a:r>
            <a:r>
              <a:rPr lang="en-US" i="1" cap="none" baseline="0" dirty="0" smtClean="0"/>
              <a:t> Learning Block 1 content. </a:t>
            </a:r>
          </a:p>
          <a:p>
            <a:pPr lvl="2"/>
            <a:r>
              <a:rPr lang="en-US" dirty="0" smtClean="0"/>
              <a:t>Learning Block 1 sets the foundation</a:t>
            </a:r>
            <a:r>
              <a:rPr lang="en-US" baseline="0" dirty="0" smtClean="0"/>
              <a:t> for the course. </a:t>
            </a:r>
          </a:p>
          <a:p>
            <a:pPr lvl="2"/>
            <a:r>
              <a:rPr lang="en-US" dirty="0" smtClean="0"/>
              <a:t>In </a:t>
            </a:r>
            <a:r>
              <a:rPr lang="en-US" dirty="0"/>
              <a:t>addition to </a:t>
            </a:r>
            <a:r>
              <a:rPr lang="en-US" dirty="0" smtClean="0"/>
              <a:t>completing the e-learning</a:t>
            </a:r>
            <a:r>
              <a:rPr lang="en-US" baseline="0" dirty="0" smtClean="0"/>
              <a:t> for Modules 1-5</a:t>
            </a:r>
            <a:r>
              <a:rPr lang="en-US" dirty="0" smtClean="0"/>
              <a:t>, there is practice time</a:t>
            </a:r>
            <a:r>
              <a:rPr lang="en-US" baseline="0" dirty="0" smtClean="0"/>
              <a:t> </a:t>
            </a:r>
            <a:r>
              <a:rPr lang="en-US" dirty="0" smtClean="0"/>
              <a:t>in </a:t>
            </a:r>
            <a:r>
              <a:rPr lang="en-US" dirty="0"/>
              <a:t>vehicles during </a:t>
            </a:r>
            <a:r>
              <a:rPr lang="en-US" dirty="0" smtClean="0"/>
              <a:t>this</a:t>
            </a:r>
            <a:r>
              <a:rPr lang="en-US" baseline="0" dirty="0" smtClean="0"/>
              <a:t> learning block</a:t>
            </a:r>
            <a:r>
              <a:rPr lang="en-US" dirty="0" smtClean="0"/>
              <a:t>.</a:t>
            </a:r>
          </a:p>
          <a:p>
            <a:pPr lvl="2"/>
            <a:endParaRPr lang="en-US" dirty="0"/>
          </a:p>
          <a:p>
            <a:pPr lvl="4"/>
            <a:r>
              <a:rPr lang="en-US" dirty="0"/>
              <a:t>Remind students to identify the vehicles they’ll be using, and to post them in the online class workspace</a:t>
            </a:r>
            <a:r>
              <a:rPr lang="en-US" dirty="0" smtClean="0"/>
              <a:t>.</a:t>
            </a:r>
            <a:endParaRPr lang="en-US" dirty="0"/>
          </a:p>
          <a:p>
            <a:pPr lvl="4"/>
            <a:endParaRPr lang="en-US" dirty="0"/>
          </a:p>
          <a:p>
            <a:pPr lvl="4"/>
            <a:r>
              <a:rPr lang="en-US" dirty="0"/>
              <a:t>PREVIEW CONTINUED ON NEXT SLIDE.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92AAB4-A6B5-42B8-AF9E-8E4F8B9F04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2540391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PREVIEW LEARNING BLOCK 1 </a:t>
            </a:r>
          </a:p>
          <a:p>
            <a:endParaRPr lang="en-US" dirty="0" smtClean="0"/>
          </a:p>
          <a:p>
            <a:r>
              <a:rPr lang="en-US" i="1" cap="none" dirty="0" smtClean="0"/>
              <a:t>Review</a:t>
            </a:r>
            <a:r>
              <a:rPr lang="en-US" i="1" cap="none" baseline="0" dirty="0" smtClean="0"/>
              <a:t> Learning Block 1 content. </a:t>
            </a:r>
          </a:p>
          <a:p>
            <a:pPr marL="171450" indent="-171450">
              <a:buFont typeface="Wingdings" panose="05000000000000000000" pitchFamily="2" charset="2"/>
              <a:buChar char="§"/>
            </a:pPr>
            <a:r>
              <a:rPr lang="en-US" b="0" cap="none" dirty="0" smtClean="0"/>
              <a:t>The</a:t>
            </a:r>
            <a:r>
              <a:rPr lang="en-US" b="0" cap="none" baseline="0" dirty="0" smtClean="0"/>
              <a:t> National Child Passenger Safety Technician Certification training is a partnership between three organizations. Students will be introduced to the partners and their respective roles in Module 1. </a:t>
            </a:r>
          </a:p>
          <a:p>
            <a:pPr marL="171450" indent="-171450">
              <a:buFont typeface="Wingdings" panose="05000000000000000000" pitchFamily="2" charset="2"/>
              <a:buChar char="§"/>
            </a:pPr>
            <a:endParaRPr lang="en-US" b="0" cap="none" baseline="0" dirty="0" smtClean="0"/>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i="1" dirty="0" smtClean="0"/>
              <a:t>PREVIEW CONTINUED ON NEXT SLIDE.</a:t>
            </a:r>
          </a:p>
          <a:p>
            <a:pPr marL="171450" indent="-171450">
              <a:buFont typeface="Wingdings" panose="05000000000000000000" pitchFamily="2" charset="2"/>
              <a:buChar char="§"/>
            </a:pPr>
            <a:endParaRPr lang="en-US" b="0" cap="none" dirty="0"/>
          </a:p>
        </p:txBody>
      </p:sp>
      <p:sp>
        <p:nvSpPr>
          <p:cNvPr id="11" name="Slide Image Placeholder 10">
            <a:extLst>
              <a:ext uri="{FF2B5EF4-FFF2-40B4-BE49-F238E27FC236}">
                <a16:creationId xmlns:a16="http://schemas.microsoft.com/office/drawing/2014/main" id="{C7697CA9-A9E7-41B0-8994-5ADD79ECA6AF}"/>
              </a:ext>
            </a:extLst>
          </p:cNvPr>
          <p:cNvSpPr>
            <a:spLocks noGrp="1" noRot="1" noChangeAspect="1"/>
          </p:cNvSpPr>
          <p:nvPr>
            <p:ph type="sldImg"/>
          </p:nvPr>
        </p:nvSpPr>
        <p:spPr>
          <a:xfrm>
            <a:off x="968375" y="603250"/>
            <a:ext cx="4910138" cy="2762250"/>
          </a:xfrm>
        </p:spPr>
      </p:sp>
      <p:sp>
        <p:nvSpPr>
          <p:cNvPr id="12" name="Slide Number Placeholder 3">
            <a:extLst>
              <a:ext uri="{FF2B5EF4-FFF2-40B4-BE49-F238E27FC236}">
                <a16:creationId xmlns:a16="http://schemas.microsoft.com/office/drawing/2014/main" id="{F4FA3172-80E5-491C-A4CA-B3B8BB5F2241}"/>
              </a:ext>
            </a:extLst>
          </p:cNvPr>
          <p:cNvSpPr txBox="1">
            <a:spLocks/>
          </p:cNvSpPr>
          <p:nvPr/>
        </p:nvSpPr>
        <p:spPr>
          <a:xfrm>
            <a:off x="3884613" y="8662942"/>
            <a:ext cx="2971800" cy="463407"/>
          </a:xfrm>
          <a:prstGeom prst="rect">
            <a:avLst/>
          </a:prstGeom>
        </p:spPr>
        <p:txBody>
          <a:bodyPr vert="horz" lIns="107698" tIns="53849" rIns="107698" bIns="53849" rtlCol="0" anchor="b"/>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AF2091-9129-42C5-A73F-D77892FFCBE0}" type="slidenum">
              <a:rPr lang="en-US" smtClean="0"/>
              <a:pPr/>
              <a:t>16</a:t>
            </a:fld>
            <a:endParaRPr lang="en-US"/>
          </a:p>
        </p:txBody>
      </p:sp>
      <p:sp>
        <p:nvSpPr>
          <p:cNvPr id="2" name="Footer Placeholder 1"/>
          <p:cNvSpPr>
            <a:spLocks noGrp="1"/>
          </p:cNvSpPr>
          <p:nvPr>
            <p:ph type="ftr" sz="quarter"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2712781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PREVIEW LEARNING BLOCK 1 </a:t>
            </a:r>
          </a:p>
          <a:p>
            <a:endParaRPr lang="en-US" dirty="0" smtClean="0"/>
          </a:p>
          <a:p>
            <a:r>
              <a:rPr lang="en-US" i="1" cap="none" dirty="0" smtClean="0"/>
              <a:t>Review</a:t>
            </a:r>
            <a:r>
              <a:rPr lang="en-US" i="1" cap="none" baseline="0" dirty="0" smtClean="0"/>
              <a:t> Learning Block 1 content. </a:t>
            </a:r>
          </a:p>
          <a:p>
            <a:pPr marL="171450" indent="-171450">
              <a:buFont typeface="Wingdings" panose="05000000000000000000" pitchFamily="2" charset="2"/>
              <a:buChar char="§"/>
            </a:pPr>
            <a:r>
              <a:rPr lang="en-US" b="0" cap="none" dirty="0" smtClean="0"/>
              <a:t>In Module 2, students will be introduced to the role</a:t>
            </a:r>
            <a:r>
              <a:rPr lang="en-US" b="0" cap="none" baseline="0" dirty="0" smtClean="0"/>
              <a:t> of a Child Passenger Safety Technician. </a:t>
            </a:r>
          </a:p>
          <a:p>
            <a:pPr marL="171450" indent="-171450">
              <a:buFont typeface="Wingdings" panose="05000000000000000000" pitchFamily="2" charset="2"/>
              <a:buChar char="§"/>
            </a:pPr>
            <a:r>
              <a:rPr lang="en-US" b="0" cap="none" baseline="0" dirty="0" smtClean="0"/>
              <a:t>At the start of Module 2, student will record and submit a video of themselves installing a car seat. </a:t>
            </a:r>
          </a:p>
          <a:p>
            <a:pPr marL="171450" lvl="1" indent="-171450">
              <a:buFont typeface="Wingdings" panose="05000000000000000000" pitchFamily="2" charset="2"/>
              <a:buChar char="§"/>
            </a:pPr>
            <a:r>
              <a:rPr lang="en-US" b="0" cap="none" baseline="0" dirty="0" smtClean="0"/>
              <a:t>After submitting the video to their Coach, students must have a 1:1 meeting with their Coach. </a:t>
            </a:r>
          </a:p>
          <a:p>
            <a:pPr marL="285750" lvl="2" indent="-171450">
              <a:buFont typeface="Arial" panose="020B0604020202020204" pitchFamily="34" charset="0"/>
              <a:buChar char="•"/>
            </a:pPr>
            <a:r>
              <a:rPr lang="en-US" b="0" cap="none" baseline="0" dirty="0" smtClean="0"/>
              <a:t>In order to advance to Module 3, students must enter the date of the 1:1 meeting with their Coach. </a:t>
            </a:r>
          </a:p>
          <a:p>
            <a:pPr marL="171450" indent="-171450">
              <a:buFont typeface="Wingdings" panose="05000000000000000000" pitchFamily="2" charset="2"/>
              <a:buChar char="§"/>
            </a:pPr>
            <a:endParaRPr lang="en-US" b="0" cap="none" baseline="0" dirty="0" smtClean="0"/>
          </a:p>
          <a:p>
            <a:pPr marL="0" indent="0">
              <a:buFont typeface="Wingdings" panose="05000000000000000000" pitchFamily="2" charset="2"/>
              <a:buNone/>
            </a:pPr>
            <a:r>
              <a:rPr lang="en-US" b="1" i="1" cap="none" baseline="0" dirty="0" smtClean="0"/>
              <a:t>Encourage students to plan ahead and schedule a meeting with their Coach as soon as possible so they don’t get delayed in Learning Block 1. </a:t>
            </a:r>
          </a:p>
          <a:p>
            <a:pPr marL="0" indent="0">
              <a:buFont typeface="Wingdings" panose="05000000000000000000" pitchFamily="2" charset="2"/>
              <a:buNone/>
            </a:pPr>
            <a:endParaRPr lang="en-US" b="1" i="1" cap="none" baseline="0" dirty="0" smtClean="0"/>
          </a:p>
          <a:p>
            <a:pPr marL="0" indent="0">
              <a:buFont typeface="Wingdings" panose="05000000000000000000" pitchFamily="2" charset="2"/>
              <a:buNone/>
            </a:pPr>
            <a:r>
              <a:rPr lang="en-US" b="1" i="1" cap="none" baseline="0" dirty="0" smtClean="0"/>
              <a:t>Ask students if they have access to a car seat to complete the activity. If not, work with the student to get access to a car seat. </a:t>
            </a:r>
          </a:p>
          <a:p>
            <a:pPr marL="0" indent="0">
              <a:buFont typeface="Wingdings" panose="05000000000000000000" pitchFamily="2" charset="2"/>
              <a:buNone/>
            </a:pPr>
            <a:endParaRPr lang="en-US" b="1" i="1" cap="none" baseline="0" dirty="0" smtClean="0"/>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i="1" dirty="0" smtClean="0"/>
              <a:t>PREVIEW CONTINUED ON NEXT SLIDE.</a:t>
            </a:r>
          </a:p>
          <a:p>
            <a:pPr marL="0" indent="0">
              <a:buFont typeface="Wingdings" panose="05000000000000000000" pitchFamily="2" charset="2"/>
              <a:buNone/>
            </a:pPr>
            <a:endParaRPr lang="en-US" b="0" i="1" cap="none" dirty="0"/>
          </a:p>
        </p:txBody>
      </p:sp>
      <p:sp>
        <p:nvSpPr>
          <p:cNvPr id="5" name="Slide Number Placeholder 4"/>
          <p:cNvSpPr>
            <a:spLocks noGrp="1"/>
          </p:cNvSpPr>
          <p:nvPr>
            <p:ph type="sldNum" sz="quarter" idx="11"/>
          </p:nvPr>
        </p:nvSpPr>
        <p:spPr/>
        <p:txBody>
          <a:bodyPr/>
          <a:lstStyle/>
          <a:p>
            <a:fld id="{7892AAB4-A6B5-42B8-AF9E-8E4F8B9F0431}" type="slidenum">
              <a:rPr lang="en-US" smtClean="0"/>
              <a:t>17</a:t>
            </a:fld>
            <a:endParaRPr lang="en-US"/>
          </a:p>
        </p:txBody>
      </p:sp>
      <p:sp>
        <p:nvSpPr>
          <p:cNvPr id="6" name="Footer Placeholder 5"/>
          <p:cNvSpPr>
            <a:spLocks noGrp="1"/>
          </p:cNvSpPr>
          <p:nvPr>
            <p:ph type="ftr" sz="quarter" idx="12"/>
          </p:nvPr>
        </p:nvSpPr>
        <p:spPr/>
        <p:txBody>
          <a:bodyPr/>
          <a:lstStyle/>
          <a:p>
            <a:r>
              <a:rPr lang="en-US" smtClean="0"/>
              <a:t>Kick-off Session (20220715)</a:t>
            </a:r>
            <a:endParaRPr lang="en-US"/>
          </a:p>
        </p:txBody>
      </p:sp>
    </p:spTree>
    <p:extLst>
      <p:ext uri="{BB962C8B-B14F-4D97-AF65-F5344CB8AC3E}">
        <p14:creationId xmlns:p14="http://schemas.microsoft.com/office/powerpoint/2010/main" val="2405847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PREVIEW LEARNING BLOCK 1 </a:t>
            </a:r>
          </a:p>
          <a:p>
            <a:endParaRPr lang="en-US" dirty="0" smtClean="0"/>
          </a:p>
          <a:p>
            <a:r>
              <a:rPr lang="en-US" i="1" cap="none" dirty="0" smtClean="0"/>
              <a:t>Review</a:t>
            </a:r>
            <a:r>
              <a:rPr lang="en-US" i="1" cap="none" baseline="0" dirty="0" smtClean="0"/>
              <a:t> Learning Block 1 content. </a:t>
            </a:r>
          </a:p>
          <a:p>
            <a:pPr marL="114300" lvl="2" indent="-114300"/>
            <a:r>
              <a:rPr lang="en-US" dirty="0" smtClean="0"/>
              <a:t>Module 3 will provide a short introduction to Crash</a:t>
            </a:r>
            <a:r>
              <a:rPr lang="en-US" baseline="0" dirty="0" smtClean="0"/>
              <a:t> Dynamics. </a:t>
            </a:r>
            <a:endParaRPr lang="en-US" dirty="0" smtClean="0"/>
          </a:p>
          <a:p>
            <a:pPr marL="114300" lvl="2" indent="-114300"/>
            <a:r>
              <a:rPr lang="en-US" dirty="0" smtClean="0"/>
              <a:t>Modules</a:t>
            </a:r>
            <a:r>
              <a:rPr lang="en-US" baseline="0" dirty="0" smtClean="0"/>
              <a:t> 4 and 5 will begin exploring vehicle systems including seat belt systems and airbags. </a:t>
            </a:r>
          </a:p>
          <a:p>
            <a:pPr marL="285750" lvl="3" indent="-114300"/>
            <a:r>
              <a:rPr lang="en-US" baseline="0" dirty="0" smtClean="0"/>
              <a:t>Remind students that it will be helpful to have access to a variety of vehicles for Modules 4 and 5. </a:t>
            </a:r>
          </a:p>
          <a:p>
            <a:pPr marL="0" lvl="2" indent="0">
              <a:buNone/>
            </a:pPr>
            <a:endParaRPr lang="en-US" baseline="0" dirty="0" smtClean="0"/>
          </a:p>
          <a:p>
            <a:pPr marL="0" lvl="2" indent="0">
              <a:buNone/>
            </a:pPr>
            <a:r>
              <a:rPr lang="en-US" b="1" i="1" baseline="0" dirty="0" smtClean="0"/>
              <a:t>Encourage students to make ask questions as needed in Module 4, Seat Belt Systems, as this a foundational module in the training. </a:t>
            </a:r>
          </a:p>
          <a:p>
            <a:pPr marL="0" lvl="2" indent="0">
              <a:buNone/>
            </a:pPr>
            <a:endParaRPr lang="en-US" b="1" i="1" baseline="0" dirty="0" smtClean="0"/>
          </a:p>
          <a:p>
            <a:pPr marL="0" marR="0" lvl="2"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b="1" i="1" dirty="0" smtClean="0"/>
              <a:t>PREVIEW CONTINUED ON NEXT SLIDE.</a:t>
            </a:r>
          </a:p>
          <a:p>
            <a:pPr marL="0" lvl="2" indent="0">
              <a:buNone/>
            </a:pPr>
            <a:endParaRPr lang="en-US" b="1" i="1" dirty="0"/>
          </a:p>
          <a:p>
            <a:pPr lvl="2"/>
            <a:endParaRPr lang="en-US" b="1" i="1" dirty="0"/>
          </a:p>
          <a:p>
            <a:pPr lvl="2"/>
            <a:endParaRPr lang="en-US" dirty="0"/>
          </a:p>
          <a:p>
            <a:pPr lvl="0"/>
            <a:endParaRPr lang="en-US" dirty="0"/>
          </a:p>
          <a:p>
            <a:endParaRPr lang="en-US" dirty="0"/>
          </a:p>
        </p:txBody>
      </p:sp>
      <p:sp>
        <p:nvSpPr>
          <p:cNvPr id="4" name="Slide Number Placeholder 3"/>
          <p:cNvSpPr>
            <a:spLocks noGrp="1"/>
          </p:cNvSpPr>
          <p:nvPr>
            <p:ph type="sldNum" sz="quarter" idx="10"/>
          </p:nvPr>
        </p:nvSpPr>
        <p:spPr/>
        <p:txBody>
          <a:bodyPr/>
          <a:lstStyle/>
          <a:p>
            <a:fld id="{E4AF2091-9129-42C5-A73F-D77892FFCBE0}" type="slidenum">
              <a:rPr lang="en-US" smtClean="0"/>
              <a:pPr/>
              <a:t>18</a:t>
            </a:fld>
            <a:endParaRPr lang="en-US"/>
          </a:p>
        </p:txBody>
      </p:sp>
      <p:sp>
        <p:nvSpPr>
          <p:cNvPr id="11" name="Slide Image Placeholder 10">
            <a:extLst>
              <a:ext uri="{FF2B5EF4-FFF2-40B4-BE49-F238E27FC236}">
                <a16:creationId xmlns:a16="http://schemas.microsoft.com/office/drawing/2014/main" id="{872C7AB6-5AE2-4569-AED8-36B3BF276444}"/>
              </a:ext>
            </a:extLst>
          </p:cNvPr>
          <p:cNvSpPr>
            <a:spLocks noGrp="1" noRot="1" noChangeAspect="1"/>
          </p:cNvSpPr>
          <p:nvPr>
            <p:ph type="sldImg"/>
          </p:nvPr>
        </p:nvSpPr>
        <p:spPr>
          <a:xfrm>
            <a:off x="969963" y="603250"/>
            <a:ext cx="4918075" cy="2767013"/>
          </a:xfrm>
        </p:spPr>
      </p:sp>
      <p:sp>
        <p:nvSpPr>
          <p:cNvPr id="6" name="Footer Placeholder 5"/>
          <p:cNvSpPr>
            <a:spLocks noGrp="1"/>
          </p:cNvSpPr>
          <p:nvPr>
            <p:ph type="ftr" sz="quarter" idx="11"/>
          </p:nvPr>
        </p:nvSpPr>
        <p:spPr/>
        <p:txBody>
          <a:bodyPr/>
          <a:lstStyle/>
          <a:p>
            <a:r>
              <a:rPr lang="en-US" smtClean="0"/>
              <a:t>Kick-off Session (20220715)</a:t>
            </a:r>
            <a:endParaRPr lang="en-US"/>
          </a:p>
        </p:txBody>
      </p:sp>
    </p:spTree>
    <p:extLst>
      <p:ext uri="{BB962C8B-B14F-4D97-AF65-F5344CB8AC3E}">
        <p14:creationId xmlns:p14="http://schemas.microsoft.com/office/powerpoint/2010/main" val="618661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Q&amp;A</a:t>
            </a:r>
          </a:p>
          <a:p>
            <a:pPr marL="0" lvl="4" indent="0">
              <a:buFontTx/>
              <a:buNone/>
            </a:pPr>
            <a:endParaRPr lang="en-US" b="1" i="1" dirty="0" smtClean="0"/>
          </a:p>
          <a:p>
            <a:pPr marL="0" lvl="4" indent="0">
              <a:buFontTx/>
              <a:buNone/>
            </a:pPr>
            <a:r>
              <a:rPr lang="en-US" b="1" i="1" dirty="0" smtClean="0"/>
              <a:t>Answer</a:t>
            </a:r>
            <a:r>
              <a:rPr lang="en-US" b="1" i="1" baseline="0" dirty="0" smtClean="0"/>
              <a:t> any questions that students may have.</a:t>
            </a:r>
            <a:endParaRPr lang="en-US" b="1" i="1" dirty="0"/>
          </a:p>
        </p:txBody>
      </p:sp>
      <p:sp>
        <p:nvSpPr>
          <p:cNvPr id="5" name="Slide Number Placeholder 4"/>
          <p:cNvSpPr>
            <a:spLocks noGrp="1"/>
          </p:cNvSpPr>
          <p:nvPr>
            <p:ph type="sldNum" sz="quarter" idx="5"/>
          </p:nvPr>
        </p:nvSpPr>
        <p:spPr/>
        <p:txBody>
          <a:bodyPr/>
          <a:lstStyle/>
          <a:p>
            <a:fld id="{7892AAB4-A6B5-42B8-AF9E-8E4F8B9F0431}" type="slidenum">
              <a:rPr lang="en-US" smtClean="0"/>
              <a:t>19</a:t>
            </a:fld>
            <a:endParaRPr lang="en-US"/>
          </a:p>
        </p:txBody>
      </p:sp>
      <p:sp>
        <p:nvSpPr>
          <p:cNvPr id="6" name="Footer Placeholder 5"/>
          <p:cNvSpPr>
            <a:spLocks noGrp="1"/>
          </p:cNvSpPr>
          <p:nvPr>
            <p:ph type="ftr" sz="quarter"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3507727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Welcome and INTRODUCTIONS</a:t>
            </a:r>
            <a:endParaRPr lang="en-US" dirty="0"/>
          </a:p>
          <a:p>
            <a:pPr marL="0" lvl="4" indent="0">
              <a:buFont typeface="Wingdings" panose="05000000000000000000" pitchFamily="2" charset="2"/>
              <a:buNone/>
            </a:pPr>
            <a:endParaRPr lang="en-US" b="0" i="0" dirty="0" smtClean="0"/>
          </a:p>
          <a:p>
            <a:pPr marL="0" lvl="4" indent="0">
              <a:buFont typeface="Wingdings" panose="05000000000000000000" pitchFamily="2" charset="2"/>
              <a:buNone/>
            </a:pPr>
            <a:r>
              <a:rPr lang="en-US" b="1" i="1" dirty="0" smtClean="0"/>
              <a:t>Welcome the</a:t>
            </a:r>
            <a:r>
              <a:rPr lang="en-US" b="1" i="1" baseline="0" dirty="0" smtClean="0"/>
              <a:t> students.</a:t>
            </a:r>
            <a:endParaRPr lang="en-US" b="1" i="1" dirty="0" smtClean="0"/>
          </a:p>
          <a:p>
            <a:pPr marL="171450" lvl="4" indent="-171450">
              <a:buFont typeface="Wingdings" panose="05000000000000000000" pitchFamily="2" charset="2"/>
              <a:buChar char="§"/>
            </a:pPr>
            <a:r>
              <a:rPr lang="en-US" b="0" i="0" dirty="0" smtClean="0"/>
              <a:t>Explain </a:t>
            </a:r>
            <a:r>
              <a:rPr lang="en-US" b="0" i="0" dirty="0"/>
              <a:t>that students’ web cameras should be on for this session and all virtual sessions, so that we can all work “face to face</a:t>
            </a:r>
            <a:r>
              <a:rPr lang="en-US" b="0" i="0" dirty="0" smtClean="0"/>
              <a:t>.”</a:t>
            </a:r>
          </a:p>
          <a:p>
            <a:pPr marL="0" lvl="4" indent="0">
              <a:buFont typeface="Wingdings" panose="05000000000000000000" pitchFamily="2" charset="2"/>
              <a:buNone/>
            </a:pPr>
            <a:endParaRPr lang="en-US" b="0" i="0" dirty="0" smtClean="0"/>
          </a:p>
          <a:p>
            <a:pPr marL="0" lvl="4" indent="0">
              <a:buFont typeface="Wingdings" panose="05000000000000000000" pitchFamily="2" charset="2"/>
              <a:buNone/>
            </a:pPr>
            <a:r>
              <a:rPr lang="en-US" b="1" i="1" dirty="0" smtClean="0"/>
              <a:t>Have</a:t>
            </a:r>
            <a:r>
              <a:rPr lang="en-US" b="1" i="1" baseline="0" dirty="0" smtClean="0"/>
              <a:t> the Instructor Team and s</a:t>
            </a:r>
            <a:r>
              <a:rPr lang="en-US" b="1" i="1" dirty="0" smtClean="0"/>
              <a:t>tudents briefly </a:t>
            </a:r>
            <a:r>
              <a:rPr lang="en-US" b="1" i="1" dirty="0"/>
              <a:t>introduce themselves</a:t>
            </a:r>
            <a:r>
              <a:rPr lang="en-US" b="1" i="1" dirty="0" smtClean="0"/>
              <a:t>.</a:t>
            </a:r>
          </a:p>
          <a:p>
            <a:pPr marL="171450" lvl="4" indent="-171450">
              <a:buFont typeface="Wingdings" panose="05000000000000000000" pitchFamily="2" charset="2"/>
              <a:buChar char="§"/>
            </a:pPr>
            <a:r>
              <a:rPr lang="en-US" b="0" i="0" dirty="0" smtClean="0"/>
              <a:t>Ask Instructors to share their</a:t>
            </a:r>
            <a:r>
              <a:rPr lang="en-US" b="0" i="0" baseline="0" dirty="0" smtClean="0"/>
              <a:t> name, agency and for how long they have been involved in the child passenger safety field. </a:t>
            </a:r>
          </a:p>
          <a:p>
            <a:pPr marL="171450" lvl="4" indent="-171450">
              <a:buFont typeface="Wingdings" panose="05000000000000000000" pitchFamily="2" charset="2"/>
              <a:buChar char="§"/>
            </a:pPr>
            <a:r>
              <a:rPr lang="en-US" b="0" i="0" dirty="0" smtClean="0"/>
              <a:t>Ask</a:t>
            </a:r>
            <a:r>
              <a:rPr lang="en-US" b="0" i="0" baseline="0" dirty="0" smtClean="0"/>
              <a:t> students to share their name, agency, why they are taking the training and what experience they have with car seats. </a:t>
            </a:r>
          </a:p>
          <a:p>
            <a:pPr marL="171450" lvl="4" indent="-171450">
              <a:buFont typeface="Wingdings" panose="05000000000000000000" pitchFamily="2" charset="2"/>
              <a:buChar char="§"/>
            </a:pPr>
            <a:r>
              <a:rPr lang="en-US" b="0" i="0" dirty="0" smtClean="0"/>
              <a:t>Share</a:t>
            </a:r>
            <a:r>
              <a:rPr lang="en-US" b="0" i="0" baseline="0" dirty="0" smtClean="0"/>
              <a:t> the Coach assignments with the students. </a:t>
            </a:r>
            <a:endParaRPr lang="en-US" b="0" i="0" dirty="0"/>
          </a:p>
        </p:txBody>
      </p:sp>
      <p:sp>
        <p:nvSpPr>
          <p:cNvPr id="5" name="Slide Number Placeholder 4"/>
          <p:cNvSpPr>
            <a:spLocks noGrp="1"/>
          </p:cNvSpPr>
          <p:nvPr>
            <p:ph type="sldNum" sz="quarter" idx="5"/>
          </p:nvPr>
        </p:nvSpPr>
        <p:spPr/>
        <p:txBody>
          <a:bodyPr/>
          <a:lstStyle/>
          <a:p>
            <a:fld id="{7892AAB4-A6B5-42B8-AF9E-8E4F8B9F0431}" type="slidenum">
              <a:rPr lang="en-US" smtClean="0"/>
              <a:t>2</a:t>
            </a:fld>
            <a:endParaRPr lang="en-US"/>
          </a:p>
        </p:txBody>
      </p:sp>
      <p:sp>
        <p:nvSpPr>
          <p:cNvPr id="6" name="Footer Placeholder 5"/>
          <p:cNvSpPr>
            <a:spLocks noGrp="1"/>
          </p:cNvSpPr>
          <p:nvPr>
            <p:ph type="ftr" sz="quarter"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2698392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NEXT STEPS</a:t>
            </a:r>
          </a:p>
          <a:p>
            <a:pPr lvl="4"/>
            <a:endParaRPr lang="en-US" dirty="0" smtClean="0"/>
          </a:p>
          <a:p>
            <a:pPr lvl="4"/>
            <a:r>
              <a:rPr lang="en-US" dirty="0" smtClean="0"/>
              <a:t>Review </a:t>
            </a:r>
            <a:r>
              <a:rPr lang="en-US" dirty="0"/>
              <a:t>the next </a:t>
            </a:r>
            <a:r>
              <a:rPr lang="en-US" dirty="0" smtClean="0"/>
              <a:t>steps for the students</a:t>
            </a:r>
            <a:r>
              <a:rPr lang="en-US" baseline="0" dirty="0" smtClean="0"/>
              <a:t> </a:t>
            </a:r>
            <a:r>
              <a:rPr lang="en-US" dirty="0" smtClean="0"/>
              <a:t>as listed on the slide.</a:t>
            </a:r>
          </a:p>
          <a:p>
            <a:pPr lvl="4"/>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20</a:t>
            </a:fld>
            <a:endParaRPr lang="en-US"/>
          </a:p>
        </p:txBody>
      </p:sp>
      <p:sp>
        <p:nvSpPr>
          <p:cNvPr id="6" name="Footer Placeholder 5"/>
          <p:cNvSpPr>
            <a:spLocks noGrp="1"/>
          </p:cNvSpPr>
          <p:nvPr>
            <p:ph type="ftr" sz="quarter" idx="10"/>
          </p:nvPr>
        </p:nvSpPr>
        <p:spPr/>
        <p:txBody>
          <a:bodyPr/>
          <a:lstStyle/>
          <a:p>
            <a:r>
              <a:rPr lang="en-US" dirty="0" smtClean="0"/>
              <a:t>Kick-off Session (20220715)</a:t>
            </a:r>
            <a:endParaRPr lang="en-US" dirty="0"/>
          </a:p>
        </p:txBody>
      </p:sp>
    </p:spTree>
    <p:extLst>
      <p:ext uri="{BB962C8B-B14F-4D97-AF65-F5344CB8AC3E}">
        <p14:creationId xmlns:p14="http://schemas.microsoft.com/office/powerpoint/2010/main" val="1000243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Hybrid course components</a:t>
            </a:r>
          </a:p>
          <a:p>
            <a:pPr marL="0" lvl="4" indent="0">
              <a:buFont typeface="Wingdings" panose="05000000000000000000" pitchFamily="2" charset="2"/>
              <a:buNone/>
            </a:pPr>
            <a:endParaRPr lang="en-US" b="0" i="0" dirty="0" smtClean="0"/>
          </a:p>
          <a:p>
            <a:pPr marL="0" lvl="4" indent="0">
              <a:buFont typeface="Wingdings" panose="05000000000000000000" pitchFamily="2" charset="2"/>
              <a:buNone/>
            </a:pPr>
            <a:r>
              <a:rPr lang="en-US" b="1" i="1" dirty="0" smtClean="0"/>
              <a:t>Briefly </a:t>
            </a:r>
            <a:r>
              <a:rPr lang="en-US" b="1" i="1" dirty="0"/>
              <a:t>review the three learning </a:t>
            </a:r>
            <a:r>
              <a:rPr lang="en-US" b="1" i="1" dirty="0" smtClean="0"/>
              <a:t>components </a:t>
            </a:r>
            <a:r>
              <a:rPr lang="en-US" b="1" i="1" dirty="0"/>
              <a:t>that comprise the </a:t>
            </a:r>
            <a:r>
              <a:rPr lang="en-US" b="1" i="1" dirty="0" smtClean="0"/>
              <a:t>hybrid </a:t>
            </a:r>
            <a:r>
              <a:rPr lang="en-US" b="1" i="1" dirty="0"/>
              <a:t>learning </a:t>
            </a:r>
            <a:r>
              <a:rPr lang="en-US" b="1" i="1" dirty="0" smtClean="0"/>
              <a:t>experience. Learning</a:t>
            </a:r>
            <a:r>
              <a:rPr lang="en-US" b="1" i="1" baseline="0" dirty="0" smtClean="0"/>
              <a:t> block specifics and course completion requirements will be covered later in the presentation. </a:t>
            </a:r>
            <a:endParaRPr lang="en-US" b="1" i="1" dirty="0" smtClean="0"/>
          </a:p>
          <a:p>
            <a:pPr marL="171450" lvl="4" indent="-171450">
              <a:buFont typeface="Wingdings" panose="05000000000000000000" pitchFamily="2" charset="2"/>
              <a:buChar char="§"/>
            </a:pPr>
            <a:r>
              <a:rPr lang="en-US" b="0" i="0" dirty="0" smtClean="0"/>
              <a:t>Self-paced</a:t>
            </a:r>
            <a:r>
              <a:rPr lang="en-US" b="0" i="0" baseline="0" dirty="0" smtClean="0"/>
              <a:t> e-learnings</a:t>
            </a:r>
          </a:p>
          <a:p>
            <a:pPr marL="171450" lvl="4" indent="-171450">
              <a:buFont typeface="Wingdings" panose="05000000000000000000" pitchFamily="2" charset="2"/>
              <a:buChar char="§"/>
            </a:pPr>
            <a:r>
              <a:rPr lang="en-US" b="0" i="0" baseline="0" dirty="0" smtClean="0"/>
              <a:t>Virtual sessions</a:t>
            </a:r>
          </a:p>
          <a:p>
            <a:pPr marL="171450" lvl="4" indent="-171450">
              <a:buFont typeface="Wingdings" panose="05000000000000000000" pitchFamily="2" charset="2"/>
              <a:buChar char="§"/>
            </a:pPr>
            <a:r>
              <a:rPr lang="en-US" b="0" i="0" baseline="0" dirty="0" smtClean="0"/>
              <a:t>In-person sessions</a:t>
            </a:r>
            <a:endParaRPr lang="en-US" b="0" i="0" dirty="0"/>
          </a:p>
        </p:txBody>
      </p:sp>
      <p:sp>
        <p:nvSpPr>
          <p:cNvPr id="5" name="Slide Number Placeholder 4"/>
          <p:cNvSpPr>
            <a:spLocks noGrp="1"/>
          </p:cNvSpPr>
          <p:nvPr>
            <p:ph type="sldNum" sz="quarter" idx="5"/>
          </p:nvPr>
        </p:nvSpPr>
        <p:spPr/>
        <p:txBody>
          <a:bodyPr/>
          <a:lstStyle/>
          <a:p>
            <a:fld id="{7892AAB4-A6B5-42B8-AF9E-8E4F8B9F0431}" type="slidenum">
              <a:rPr lang="en-US" smtClean="0"/>
              <a:t>3</a:t>
            </a:fld>
            <a:endParaRPr lang="en-US"/>
          </a:p>
        </p:txBody>
      </p:sp>
      <p:sp>
        <p:nvSpPr>
          <p:cNvPr id="6" name="Footer Placeholder 5"/>
          <p:cNvSpPr>
            <a:spLocks noGrp="1"/>
          </p:cNvSpPr>
          <p:nvPr>
            <p:ph type="ftr" sz="quarter"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4145103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E-LEARNING AND DEVICE TYPES</a:t>
            </a:r>
            <a:endParaRPr lang="en-US" dirty="0"/>
          </a:p>
          <a:p>
            <a:pPr lvl="4"/>
            <a:endParaRPr lang="en-US" dirty="0" smtClean="0"/>
          </a:p>
          <a:p>
            <a:pPr marL="0" marR="0" lvl="4" indent="0" algn="l" defTabSz="914400" rtl="0" eaLnBrk="1" fontAlgn="auto" latinLnBrk="0" hangingPunct="1">
              <a:lnSpc>
                <a:spcPct val="100000"/>
              </a:lnSpc>
              <a:spcBef>
                <a:spcPts val="600"/>
              </a:spcBef>
              <a:spcAft>
                <a:spcPts val="0"/>
              </a:spcAft>
              <a:buClrTx/>
              <a:buSzTx/>
              <a:buFontTx/>
              <a:buNone/>
              <a:tabLst/>
              <a:defRPr/>
            </a:pPr>
            <a:r>
              <a:rPr lang="en-US" dirty="0" smtClean="0"/>
              <a:t>Review the types of devices</a:t>
            </a:r>
            <a:r>
              <a:rPr lang="en-US" baseline="0" dirty="0" smtClean="0"/>
              <a:t> to be used to complete the e-learning. </a:t>
            </a:r>
            <a:endParaRPr lang="en-US" dirty="0" smtClean="0"/>
          </a:p>
          <a:p>
            <a:pPr marL="171450" lvl="4" indent="-171450">
              <a:buFont typeface="Wingdings" panose="05000000000000000000" pitchFamily="2" charset="2"/>
              <a:buChar char="§"/>
            </a:pPr>
            <a:r>
              <a:rPr lang="en-US" b="0" i="0" u="none" dirty="0" smtClean="0"/>
              <a:t>Explain that the best experience for the e-learning is a tablet, laptop, or PC. This is because the curriculum is heavily based on photographs with details that need to be seen easily.</a:t>
            </a:r>
          </a:p>
          <a:p>
            <a:pPr marL="171450" lvl="4" indent="-171450">
              <a:buFont typeface="Wingdings" panose="05000000000000000000" pitchFamily="2" charset="2"/>
              <a:buChar char="§"/>
            </a:pPr>
            <a:r>
              <a:rPr lang="en-US" b="0" i="0" u="none" dirty="0" smtClean="0"/>
              <a:t>While most segments are</a:t>
            </a:r>
            <a:r>
              <a:rPr lang="en-US" b="0" i="0" u="none" baseline="0" dirty="0" smtClean="0"/>
              <a:t> easy to complete via a mobile device, it is not recommended to complete more complex segments via a small mobile phone screen. Mobile phone screens may be too small to see some of the images. </a:t>
            </a:r>
            <a:endParaRPr lang="en-US" b="0" i="0" u="none" dirty="0" smtClean="0"/>
          </a:p>
          <a:p>
            <a:pPr marL="171450" lvl="4" indent="-171450">
              <a:buFont typeface="Wingdings" panose="05000000000000000000" pitchFamily="2" charset="2"/>
              <a:buChar char="§"/>
            </a:pPr>
            <a:r>
              <a:rPr lang="en-US" b="0" i="0" u="none" dirty="0" smtClean="0"/>
              <a:t>Be sure that students understand that “convertible” devices may not have full touchscreen capabilities.</a:t>
            </a:r>
          </a:p>
          <a:p>
            <a:pPr lvl="4"/>
            <a:endParaRPr lang="en-US" dirty="0" smtClean="0"/>
          </a:p>
          <a:p>
            <a:pPr lvl="4"/>
            <a:r>
              <a:rPr lang="en-US" i="0" dirty="0" smtClean="0"/>
              <a:t>INSTRUCTOR</a:t>
            </a:r>
            <a:r>
              <a:rPr lang="en-US" i="0" baseline="0" dirty="0" smtClean="0"/>
              <a:t> </a:t>
            </a:r>
            <a:r>
              <a:rPr lang="en-US" i="0" dirty="0" smtClean="0"/>
              <a:t>NOTE: This information</a:t>
            </a:r>
            <a:r>
              <a:rPr lang="en-US" i="0" baseline="0" dirty="0" smtClean="0"/>
              <a:t> is included in the Navigating the Learning Management System – Students JOB AID which the students will receive via email from training@cpsboard.org</a:t>
            </a:r>
            <a:r>
              <a:rPr lang="en-US" i="0" dirty="0" smtClean="0"/>
              <a:t>, </a:t>
            </a:r>
            <a:r>
              <a:rPr lang="en-US" i="0" dirty="0"/>
              <a:t>so don’t spend a lot of time going over it. </a:t>
            </a:r>
            <a:r>
              <a:rPr lang="en-US" i="0" dirty="0" smtClean="0"/>
              <a:t>If a</a:t>
            </a:r>
            <a:r>
              <a:rPr lang="en-US" i="0" baseline="0" dirty="0" smtClean="0"/>
              <a:t> student has not received the Navigating the Learning Management System – Students JOB AID, it is available for Instructor download in the Protected Instructor Materials on </a:t>
            </a:r>
            <a:r>
              <a:rPr lang="en-US" sz="1200" u="sng" dirty="0" smtClean="0">
                <a:solidFill>
                  <a:srgbClr val="177DBB"/>
                </a:solidFill>
                <a:effectLst/>
                <a:cs typeface="Times New Roman" panose="02020603050405020304" pitchFamily="18" charset="0"/>
                <a:hlinkClick r:id="rId3"/>
              </a:rPr>
              <a:t>cpsboard.org</a:t>
            </a:r>
            <a:r>
              <a:rPr lang="en-US" sz="1200" u="sng" dirty="0" smtClean="0">
                <a:solidFill>
                  <a:srgbClr val="177DBB"/>
                </a:solidFill>
                <a:effectLst/>
                <a:cs typeface="Times New Roman" panose="02020603050405020304" pitchFamily="18" charset="0"/>
              </a:rPr>
              <a:t>.</a:t>
            </a:r>
            <a:endParaRPr lang="en-US" dirty="0" smtClean="0">
              <a:solidFill>
                <a:srgbClr val="177DBB"/>
              </a:solidFill>
            </a:endParaRPr>
          </a:p>
          <a:p>
            <a:pPr lvl="4"/>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4</a:t>
            </a:fld>
            <a:endParaRPr lang="en-US"/>
          </a:p>
        </p:txBody>
      </p:sp>
      <p:sp>
        <p:nvSpPr>
          <p:cNvPr id="6" name="Footer Placeholder 5"/>
          <p:cNvSpPr>
            <a:spLocks noGrp="1"/>
          </p:cNvSpPr>
          <p:nvPr>
            <p:ph type="ftr" sz="quarter"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1140894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b="1" kern="1200" cap="all" baseline="0" dirty="0"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E-Learning and </a:t>
            </a:r>
            <a:r>
              <a:rPr lang="en-US" sz="1200" b="1" kern="1200" cap="all" baseline="0" dirty="0" err="1"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SupportED</a:t>
            </a:r>
            <a:r>
              <a:rPr lang="en-US" sz="1200" b="1" kern="1200" cap="all" baseline="0" dirty="0"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1200" b="1" kern="1200" cap="all" baseline="0" dirty="0" err="1"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Browers</a:t>
            </a:r>
            <a:endParaRPr lang="en-US" sz="1200" b="1" kern="1200" cap="all" baseline="0" dirty="0"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lang="en-US" b="0" i="0" u="none" dirty="0" smtClean="0"/>
          </a:p>
          <a:p>
            <a:pPr marL="0" marR="0" lvl="4" indent="0" algn="l" defTabSz="914400" rtl="0" eaLnBrk="1" fontAlgn="auto" latinLnBrk="0" hangingPunct="1">
              <a:lnSpc>
                <a:spcPct val="100000"/>
              </a:lnSpc>
              <a:spcBef>
                <a:spcPts val="600"/>
              </a:spcBef>
              <a:spcAft>
                <a:spcPts val="0"/>
              </a:spcAft>
              <a:buClrTx/>
              <a:buSzTx/>
              <a:buFontTx/>
              <a:buNone/>
              <a:tabLst/>
              <a:defRPr/>
            </a:pPr>
            <a:r>
              <a:rPr lang="en-US" dirty="0" smtClean="0"/>
              <a:t>Review the supported </a:t>
            </a:r>
            <a:r>
              <a:rPr lang="en-US" dirty="0" err="1" smtClean="0"/>
              <a:t>browers</a:t>
            </a:r>
            <a:r>
              <a:rPr lang="en-US" baseline="0" dirty="0" smtClean="0"/>
              <a:t>. </a:t>
            </a:r>
            <a:endParaRPr lang="en-US" dirty="0" smtClean="0"/>
          </a:p>
          <a:p>
            <a:pPr marL="171450" lvl="4" indent="-171450">
              <a:buFont typeface="Wingdings" panose="05000000000000000000" pitchFamily="2" charset="2"/>
              <a:buChar char="§"/>
            </a:pPr>
            <a:r>
              <a:rPr lang="en-US" b="0" i="0" u="none" dirty="0" smtClean="0"/>
              <a:t>Students</a:t>
            </a:r>
            <a:r>
              <a:rPr lang="en-US" b="0" i="0" u="none" baseline="0" dirty="0" smtClean="0"/>
              <a:t> are able to check if they have the latest version of their browser by visiting whatismybrowser.com. </a:t>
            </a:r>
          </a:p>
          <a:p>
            <a:pPr marL="171450" lvl="4" indent="-171450">
              <a:buFont typeface="Wingdings" panose="05000000000000000000" pitchFamily="2" charset="2"/>
              <a:buChar char="§"/>
            </a:pPr>
            <a:r>
              <a:rPr lang="en-US" b="0" i="0" u="none" baseline="0" dirty="0" smtClean="0"/>
              <a:t>Older browsers such as Internet Explorer will NOT work. </a:t>
            </a:r>
          </a:p>
          <a:p>
            <a:pPr marL="171450"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200" b="1" kern="1200" cap="all" baseline="0" dirty="0"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IMPORTANT. </a:t>
            </a:r>
            <a:r>
              <a:rPr lang="en-US" sz="1200" b="0" i="0" kern="1200" cap="none" baseline="0" dirty="0"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Safari’s default settings prevent media from playing automatically. Change the settings to allow media to </a:t>
            </a:r>
            <a:r>
              <a:rPr lang="en-US" sz="1200" b="0" i="0" kern="1200" cap="none" baseline="0" dirty="0" err="1"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autoplay</a:t>
            </a:r>
            <a:r>
              <a:rPr lang="en-US" sz="1200" b="0" i="0" kern="1200" cap="none" baseline="0" dirty="0"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 Refer to the JOB AID for more information.</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en-US" sz="1200" b="0" i="0" kern="1200" cap="none" baseline="0" dirty="0"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lvl="4"/>
            <a:r>
              <a:rPr lang="en-US" i="0" dirty="0" smtClean="0"/>
              <a:t>INSTRUCTOR NOTE: This information</a:t>
            </a:r>
            <a:r>
              <a:rPr lang="en-US" i="0" baseline="0" dirty="0" smtClean="0"/>
              <a:t> is included in the Navigating the Learning Management System – Students JOB AID which the students will receive via email from training@cpsboard.org</a:t>
            </a:r>
            <a:r>
              <a:rPr lang="en-US" i="0" dirty="0" smtClean="0"/>
              <a:t>, so don’t spend a lot of time going over it. If a</a:t>
            </a:r>
            <a:r>
              <a:rPr lang="en-US" i="0" baseline="0" dirty="0" smtClean="0"/>
              <a:t> student has not received the Navigating the Learning Management System – Students JOB AID, it is available for Instructor download in the Protected Instructor Materials on</a:t>
            </a:r>
            <a:r>
              <a:rPr lang="en-US" baseline="0" dirty="0" smtClean="0"/>
              <a:t> </a:t>
            </a:r>
            <a:r>
              <a:rPr lang="en-US" sz="1200" u="sng" dirty="0" smtClean="0">
                <a:solidFill>
                  <a:srgbClr val="177DBB"/>
                </a:solidFill>
                <a:effectLst/>
                <a:cs typeface="Times New Roman" panose="02020603050405020304" pitchFamily="18" charset="0"/>
                <a:hlinkClick r:id="rId3"/>
              </a:rPr>
              <a:t>cpsboard.org</a:t>
            </a:r>
            <a:r>
              <a:rPr lang="en-US" sz="1200" u="sng" dirty="0" smtClean="0">
                <a:solidFill>
                  <a:srgbClr val="177DBB"/>
                </a:solidFill>
                <a:effectLst/>
                <a:cs typeface="Times New Roman" panose="02020603050405020304" pitchFamily="18" charset="0"/>
              </a:rPr>
              <a:t>.</a:t>
            </a:r>
            <a:endParaRPr lang="en-US" dirty="0" smtClean="0"/>
          </a:p>
          <a:p>
            <a:pPr marL="0" marR="0" lvl="0" indent="0" algn="l" defTabSz="914400" rtl="0" eaLnBrk="1" fontAlgn="auto" latinLnBrk="0" hangingPunct="1">
              <a:lnSpc>
                <a:spcPct val="100000"/>
              </a:lnSpc>
              <a:spcBef>
                <a:spcPts val="600"/>
              </a:spcBef>
              <a:spcAft>
                <a:spcPts val="0"/>
              </a:spcAft>
              <a:buClrTx/>
              <a:buSzTx/>
              <a:buFontTx/>
              <a:buNone/>
              <a:tabLst/>
              <a:defRPr/>
            </a:pPr>
            <a:endParaRPr lang="en-US" i="1" cap="none" dirty="0" smtClean="0"/>
          </a:p>
          <a:p>
            <a:endParaRPr lang="en-US" dirty="0" smtClean="0"/>
          </a:p>
        </p:txBody>
      </p:sp>
      <p:sp>
        <p:nvSpPr>
          <p:cNvPr id="5" name="Slide Number Placeholder 4"/>
          <p:cNvSpPr>
            <a:spLocks noGrp="1"/>
          </p:cNvSpPr>
          <p:nvPr>
            <p:ph type="sldNum" sz="quarter" idx="11"/>
          </p:nvPr>
        </p:nvSpPr>
        <p:spPr/>
        <p:txBody>
          <a:bodyPr/>
          <a:lstStyle/>
          <a:p>
            <a:fld id="{7892AAB4-A6B5-42B8-AF9E-8E4F8B9F0431}" type="slidenum">
              <a:rPr lang="en-US" smtClean="0"/>
              <a:t>5</a:t>
            </a:fld>
            <a:endParaRPr lang="en-US"/>
          </a:p>
        </p:txBody>
      </p:sp>
      <p:sp>
        <p:nvSpPr>
          <p:cNvPr id="6" name="Footer Placeholder 5"/>
          <p:cNvSpPr>
            <a:spLocks noGrp="1"/>
          </p:cNvSpPr>
          <p:nvPr>
            <p:ph type="ftr" sz="quarter" idx="12"/>
          </p:nvPr>
        </p:nvSpPr>
        <p:spPr/>
        <p:txBody>
          <a:bodyPr/>
          <a:lstStyle/>
          <a:p>
            <a:r>
              <a:rPr lang="en-US" smtClean="0"/>
              <a:t>Kick-off Session (20220715)</a:t>
            </a:r>
            <a:endParaRPr lang="en-US"/>
          </a:p>
        </p:txBody>
      </p:sp>
    </p:spTree>
    <p:extLst>
      <p:ext uri="{BB962C8B-B14F-4D97-AF65-F5344CB8AC3E}">
        <p14:creationId xmlns:p14="http://schemas.microsoft.com/office/powerpoint/2010/main" val="3470312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a:xfrm>
            <a:off x="685800" y="3444875"/>
            <a:ext cx="5486400" cy="5699125"/>
          </a:xfrm>
        </p:spPr>
        <p:txBody>
          <a:bodyPr/>
          <a:lstStyle/>
          <a:p>
            <a:r>
              <a:rPr lang="en-US" dirty="0"/>
              <a:t>TECHNOLOGY REQUIREMENTS FOR VIRTUAL SESSIONS</a:t>
            </a:r>
          </a:p>
          <a:p>
            <a:pPr lvl="1"/>
            <a:r>
              <a:rPr lang="en-US" b="1" i="1" dirty="0" smtClean="0"/>
              <a:t>Confirm</a:t>
            </a:r>
            <a:r>
              <a:rPr lang="en-US" b="1" i="1" baseline="0" dirty="0" smtClean="0"/>
              <a:t> </a:t>
            </a:r>
            <a:r>
              <a:rPr lang="en-US" b="1" i="1" baseline="0" dirty="0" smtClean="0"/>
              <a:t>with students that they have the technology available to support participating in the virtual sessions including </a:t>
            </a:r>
            <a:r>
              <a:rPr lang="en-US" b="1" i="1" dirty="0" smtClean="0"/>
              <a:t>reliable </a:t>
            </a:r>
            <a:r>
              <a:rPr lang="en-US" b="1" i="1" dirty="0"/>
              <a:t>Internet access, a web </a:t>
            </a:r>
            <a:r>
              <a:rPr lang="en-US" b="1" i="1" dirty="0" smtClean="0"/>
              <a:t>camera </a:t>
            </a:r>
            <a:r>
              <a:rPr lang="en-US" b="1" i="1" dirty="0"/>
              <a:t>and good audio </a:t>
            </a:r>
            <a:r>
              <a:rPr lang="en-US" b="1" i="1" dirty="0" smtClean="0"/>
              <a:t>quality.</a:t>
            </a:r>
          </a:p>
          <a:p>
            <a:pPr lvl="2"/>
            <a:r>
              <a:rPr lang="en-US" b="1" dirty="0" smtClean="0"/>
              <a:t>Connection</a:t>
            </a:r>
            <a:r>
              <a:rPr lang="en-US" dirty="0"/>
              <a:t>. </a:t>
            </a:r>
            <a:r>
              <a:rPr lang="en-US" dirty="0" smtClean="0"/>
              <a:t>Encourage students</a:t>
            </a:r>
            <a:r>
              <a:rPr lang="en-US" baseline="0" dirty="0" smtClean="0"/>
              <a:t> to u</a:t>
            </a:r>
            <a:r>
              <a:rPr lang="en-US" dirty="0" smtClean="0"/>
              <a:t>se a hard-wired internet connection</a:t>
            </a:r>
            <a:r>
              <a:rPr lang="en-US" baseline="0" dirty="0" smtClean="0"/>
              <a:t> if possible.</a:t>
            </a:r>
            <a:endParaRPr lang="en-US" dirty="0"/>
          </a:p>
          <a:p>
            <a:pPr lvl="3"/>
            <a:r>
              <a:rPr lang="en-US" dirty="0"/>
              <a:t>“Hard-wired” means that </a:t>
            </a:r>
            <a:r>
              <a:rPr lang="en-US" dirty="0" smtClean="0"/>
              <a:t>the </a:t>
            </a:r>
            <a:r>
              <a:rPr lang="en-US" dirty="0"/>
              <a:t>PC or device is connected to an Ethernet cable that also connects to </a:t>
            </a:r>
            <a:r>
              <a:rPr lang="en-US" dirty="0" smtClean="0"/>
              <a:t>the </a:t>
            </a:r>
            <a:r>
              <a:rPr lang="en-US" dirty="0"/>
              <a:t>Internet router.</a:t>
            </a:r>
          </a:p>
          <a:p>
            <a:pPr lvl="3"/>
            <a:r>
              <a:rPr lang="en-US" dirty="0"/>
              <a:t>If </a:t>
            </a:r>
            <a:r>
              <a:rPr lang="en-US" dirty="0" smtClean="0"/>
              <a:t>the</a:t>
            </a:r>
            <a:r>
              <a:rPr lang="en-US" baseline="0" dirty="0" smtClean="0"/>
              <a:t> student </a:t>
            </a:r>
            <a:r>
              <a:rPr lang="en-US" dirty="0" smtClean="0"/>
              <a:t>MUST </a:t>
            </a:r>
            <a:r>
              <a:rPr lang="en-US" dirty="0"/>
              <a:t>use Wi-Fi, ensure that the connection is stable and fast.</a:t>
            </a:r>
          </a:p>
          <a:p>
            <a:pPr lvl="2"/>
            <a:r>
              <a:rPr lang="en-US" b="1" dirty="0" smtClean="0"/>
              <a:t>Camera</a:t>
            </a:r>
            <a:r>
              <a:rPr lang="en-US" dirty="0"/>
              <a:t>. </a:t>
            </a:r>
            <a:r>
              <a:rPr lang="en-US" dirty="0" smtClean="0"/>
              <a:t>Encourage</a:t>
            </a:r>
            <a:r>
              <a:rPr lang="en-US" baseline="0" dirty="0" smtClean="0"/>
              <a:t> students to use their webcam, either a </a:t>
            </a:r>
            <a:r>
              <a:rPr lang="en-US" dirty="0" smtClean="0"/>
              <a:t>built-in or </a:t>
            </a:r>
            <a:r>
              <a:rPr lang="en-US" dirty="0"/>
              <a:t>an external one. </a:t>
            </a:r>
            <a:r>
              <a:rPr lang="en-US" dirty="0" smtClean="0"/>
              <a:t>It is important to be able to see and hear another</a:t>
            </a:r>
            <a:r>
              <a:rPr lang="en-US" baseline="0" dirty="0" smtClean="0"/>
              <a:t> during the virtual sessions.</a:t>
            </a:r>
            <a:r>
              <a:rPr lang="en-US" dirty="0" smtClean="0"/>
              <a:t> </a:t>
            </a:r>
          </a:p>
          <a:p>
            <a:pPr lvl="3"/>
            <a:r>
              <a:rPr lang="en-US" dirty="0" smtClean="0"/>
              <a:t>If someone cannot be on camera, discover the reason. If it is due to low bandwidth, that student may have difficulty completing the hybrid </a:t>
            </a:r>
            <a:r>
              <a:rPr lang="en-US" dirty="0" smtClean="0"/>
              <a:t>course sinc</a:t>
            </a:r>
            <a:r>
              <a:rPr lang="en-US" dirty="0" smtClean="0"/>
              <a:t>e m</a:t>
            </a:r>
            <a:r>
              <a:rPr lang="en-US" dirty="0" smtClean="0"/>
              <a:t>uch </a:t>
            </a:r>
            <a:r>
              <a:rPr lang="en-US" dirty="0" smtClean="0"/>
              <a:t>of it is </a:t>
            </a:r>
            <a:r>
              <a:rPr lang="en-US" dirty="0" smtClean="0"/>
              <a:t>completed online. S</a:t>
            </a:r>
            <a:r>
              <a:rPr lang="en-US" baseline="0" dirty="0" smtClean="0"/>
              <a:t>tress </a:t>
            </a:r>
            <a:r>
              <a:rPr lang="en-US" baseline="0" dirty="0" smtClean="0"/>
              <a:t>to students struggling with technology that today is the last day they can </a:t>
            </a:r>
            <a:r>
              <a:rPr lang="en-US" baseline="0" dirty="0" smtClean="0"/>
              <a:t>transfer </a:t>
            </a:r>
            <a:r>
              <a:rPr lang="en-US" baseline="0" dirty="0" smtClean="0"/>
              <a:t>their registration to an in-person offering of the certification </a:t>
            </a:r>
            <a:r>
              <a:rPr lang="en-US" baseline="0" dirty="0" smtClean="0"/>
              <a:t>course. </a:t>
            </a:r>
            <a:endParaRPr lang="en-US" dirty="0" smtClean="0"/>
          </a:p>
          <a:p>
            <a:pPr lvl="2"/>
            <a:r>
              <a:rPr lang="en-US" b="1" dirty="0" smtClean="0"/>
              <a:t>Lighting</a:t>
            </a:r>
            <a:r>
              <a:rPr lang="en-US" dirty="0"/>
              <a:t>. </a:t>
            </a:r>
            <a:r>
              <a:rPr lang="en-US" dirty="0" smtClean="0"/>
              <a:t>Remind students that natural </a:t>
            </a:r>
            <a:r>
              <a:rPr lang="en-US" dirty="0"/>
              <a:t>light is </a:t>
            </a:r>
            <a:r>
              <a:rPr lang="en-US" dirty="0" smtClean="0"/>
              <a:t>great. If possible, encourage them to avoid sitting </a:t>
            </a:r>
            <a:r>
              <a:rPr lang="en-US" dirty="0"/>
              <a:t>in </a:t>
            </a:r>
            <a:r>
              <a:rPr lang="en-US" i="1" dirty="0"/>
              <a:t>front</a:t>
            </a:r>
            <a:r>
              <a:rPr lang="en-US" dirty="0"/>
              <a:t> of a window as </a:t>
            </a:r>
            <a:r>
              <a:rPr lang="en-US" dirty="0" smtClean="0"/>
              <a:t>they are not</a:t>
            </a:r>
            <a:r>
              <a:rPr lang="en-US" baseline="0" dirty="0" smtClean="0"/>
              <a:t> </a:t>
            </a:r>
            <a:r>
              <a:rPr lang="en-US" dirty="0" smtClean="0"/>
              <a:t>backlight and shadowed</a:t>
            </a:r>
            <a:r>
              <a:rPr lang="en-US" dirty="0"/>
              <a:t>.</a:t>
            </a:r>
          </a:p>
          <a:p>
            <a:pPr lvl="2"/>
            <a:r>
              <a:rPr lang="en-US" b="1" dirty="0" smtClean="0"/>
              <a:t>Distractions</a:t>
            </a:r>
            <a:r>
              <a:rPr lang="en-US" dirty="0"/>
              <a:t>. </a:t>
            </a:r>
            <a:r>
              <a:rPr lang="en-US" dirty="0" smtClean="0"/>
              <a:t>Remind students to</a:t>
            </a:r>
            <a:r>
              <a:rPr lang="en-US" baseline="0" dirty="0" smtClean="0"/>
              <a:t> b</a:t>
            </a:r>
            <a:r>
              <a:rPr lang="en-US" dirty="0" smtClean="0"/>
              <a:t>e </a:t>
            </a:r>
            <a:r>
              <a:rPr lang="en-US" dirty="0"/>
              <a:t>aware of what </a:t>
            </a:r>
            <a:r>
              <a:rPr lang="en-US" dirty="0" smtClean="0"/>
              <a:t>their </a:t>
            </a:r>
            <a:r>
              <a:rPr lang="en-US" dirty="0"/>
              <a:t>camera is capturing, and tidy up and clear away accordingly.</a:t>
            </a:r>
          </a:p>
          <a:p>
            <a:pPr lvl="2"/>
            <a:r>
              <a:rPr lang="en-US" b="1" dirty="0" smtClean="0"/>
              <a:t>Quiet</a:t>
            </a:r>
            <a:r>
              <a:rPr lang="en-US" dirty="0"/>
              <a:t>. </a:t>
            </a:r>
            <a:r>
              <a:rPr lang="en-US" dirty="0" smtClean="0"/>
              <a:t>Remind students</a:t>
            </a:r>
            <a:r>
              <a:rPr lang="en-US" baseline="0" dirty="0" smtClean="0"/>
              <a:t> to locate a quiet </a:t>
            </a:r>
            <a:r>
              <a:rPr lang="en-US" dirty="0" smtClean="0"/>
              <a:t>space </a:t>
            </a:r>
            <a:r>
              <a:rPr lang="en-US" dirty="0"/>
              <a:t>for the virtual sessions. </a:t>
            </a:r>
          </a:p>
          <a:p>
            <a:pPr lvl="3"/>
            <a:r>
              <a:rPr lang="en-US" dirty="0" smtClean="0"/>
              <a:t>Encourage them to alert </a:t>
            </a:r>
            <a:r>
              <a:rPr lang="en-US" dirty="0"/>
              <a:t>others that </a:t>
            </a:r>
            <a:r>
              <a:rPr lang="en-US" dirty="0" smtClean="0"/>
              <a:t>they </a:t>
            </a:r>
            <a:r>
              <a:rPr lang="en-US" dirty="0"/>
              <a:t>will be live </a:t>
            </a:r>
            <a:r>
              <a:rPr lang="en-US" dirty="0" smtClean="0"/>
              <a:t>online. </a:t>
            </a:r>
          </a:p>
          <a:p>
            <a:pPr lvl="2"/>
            <a:r>
              <a:rPr lang="en-US" b="1" dirty="0" smtClean="0"/>
              <a:t>Silence </a:t>
            </a:r>
            <a:r>
              <a:rPr lang="en-US" b="1" dirty="0"/>
              <a:t>Notifications</a:t>
            </a:r>
            <a:r>
              <a:rPr lang="en-US" dirty="0"/>
              <a:t>. </a:t>
            </a:r>
            <a:r>
              <a:rPr lang="en-US" dirty="0" smtClean="0"/>
              <a:t>Remind</a:t>
            </a:r>
            <a:r>
              <a:rPr lang="en-US" baseline="0" dirty="0" smtClean="0"/>
              <a:t> students to silence </a:t>
            </a:r>
            <a:r>
              <a:rPr lang="en-US" dirty="0" smtClean="0"/>
              <a:t>all </a:t>
            </a:r>
            <a:r>
              <a:rPr lang="en-US" dirty="0"/>
              <a:t>notifications that could become a </a:t>
            </a:r>
            <a:r>
              <a:rPr lang="en-US" dirty="0" smtClean="0"/>
              <a:t>distraction before going live.</a:t>
            </a:r>
            <a:endParaRPr lang="en-US" dirty="0"/>
          </a:p>
          <a:p>
            <a:pPr lvl="2"/>
            <a:endParaRPr lang="en-US" dirty="0"/>
          </a:p>
          <a:p>
            <a:pPr lvl="3"/>
            <a:endParaRPr lang="en-US" dirty="0"/>
          </a:p>
          <a:p>
            <a:pPr lvl="2"/>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6</a:t>
            </a:fld>
            <a:endParaRPr lang="en-US"/>
          </a:p>
        </p:txBody>
      </p:sp>
      <p:sp>
        <p:nvSpPr>
          <p:cNvPr id="6" name="Footer Placeholder 5"/>
          <p:cNvSpPr>
            <a:spLocks noGrp="1"/>
          </p:cNvSpPr>
          <p:nvPr>
            <p:ph type="ftr" sz="quarter"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3988332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a:xfrm>
            <a:off x="685800" y="3444875"/>
            <a:ext cx="5486400" cy="5356225"/>
          </a:xfrm>
        </p:spPr>
        <p:txBody>
          <a:bodyPr/>
          <a:lstStyle/>
          <a:p>
            <a:r>
              <a:rPr lang="en-US" dirty="0"/>
              <a:t>Materials and </a:t>
            </a:r>
            <a:r>
              <a:rPr lang="en-US" dirty="0" smtClean="0"/>
              <a:t>Resources</a:t>
            </a:r>
            <a:endParaRPr lang="en-US" dirty="0"/>
          </a:p>
          <a:p>
            <a:pPr lvl="1"/>
            <a:r>
              <a:rPr lang="en-US" b="1" i="1" dirty="0" smtClean="0"/>
              <a:t>Review </a:t>
            </a:r>
            <a:r>
              <a:rPr lang="en-US" b="1" i="1" dirty="0" smtClean="0"/>
              <a:t>the materials</a:t>
            </a:r>
            <a:r>
              <a:rPr lang="en-US" b="1" i="1" baseline="0" dirty="0" smtClean="0"/>
              <a:t> and resources that the stude</a:t>
            </a:r>
            <a:r>
              <a:rPr lang="en-US" b="1" i="1" dirty="0" smtClean="0"/>
              <a:t>nts</a:t>
            </a:r>
            <a:r>
              <a:rPr lang="en-US" b="1" i="1" baseline="0" dirty="0" smtClean="0"/>
              <a:t> will use during the hybrid course. </a:t>
            </a:r>
            <a:endParaRPr lang="en-US" b="1" i="1" dirty="0" smtClean="0"/>
          </a:p>
          <a:p>
            <a:pPr marL="0" lvl="2" indent="0">
              <a:buNone/>
            </a:pPr>
            <a:r>
              <a:rPr lang="en-US" sz="1100" b="1" dirty="0" smtClean="0"/>
              <a:t>1</a:t>
            </a:r>
            <a:r>
              <a:rPr lang="en-US" sz="1100" b="1" dirty="0" smtClean="0"/>
              <a:t>. JOB AID</a:t>
            </a:r>
            <a:r>
              <a:rPr lang="en-US" sz="1100" dirty="0" smtClean="0"/>
              <a:t> The </a:t>
            </a:r>
            <a:r>
              <a:rPr lang="en-US" sz="1100" i="1" dirty="0" smtClean="0"/>
              <a:t>Navigating the Learning Management</a:t>
            </a:r>
            <a:r>
              <a:rPr lang="en-US" sz="1100" i="1" baseline="0" dirty="0" smtClean="0"/>
              <a:t> System – Students</a:t>
            </a:r>
            <a:r>
              <a:rPr lang="en-US" sz="1100" baseline="0" dirty="0" smtClean="0"/>
              <a:t> JOB AID includes </a:t>
            </a:r>
            <a:r>
              <a:rPr lang="en-US" sz="1100" dirty="0" smtClean="0"/>
              <a:t>login </a:t>
            </a:r>
            <a:r>
              <a:rPr lang="en-US" sz="1100" dirty="0"/>
              <a:t>instructions and other information about </a:t>
            </a:r>
            <a:r>
              <a:rPr lang="en-US" sz="1100" dirty="0" smtClean="0"/>
              <a:t>navigating in</a:t>
            </a:r>
            <a:r>
              <a:rPr lang="en-US" sz="1100" baseline="0" dirty="0" smtClean="0"/>
              <a:t> </a:t>
            </a:r>
            <a:r>
              <a:rPr lang="en-US" sz="1100" dirty="0" smtClean="0"/>
              <a:t>the learning </a:t>
            </a:r>
            <a:r>
              <a:rPr lang="en-US" sz="1100" dirty="0"/>
              <a:t>m</a:t>
            </a:r>
            <a:r>
              <a:rPr lang="en-US" sz="1100" dirty="0" smtClean="0"/>
              <a:t>anagement system </a:t>
            </a:r>
            <a:r>
              <a:rPr lang="en-US" sz="1100" dirty="0"/>
              <a:t>(</a:t>
            </a:r>
            <a:r>
              <a:rPr lang="en-US" sz="1100" dirty="0" smtClean="0"/>
              <a:t>LMS) as well as information abou</a:t>
            </a:r>
            <a:r>
              <a:rPr lang="en-US" sz="1100" dirty="0" smtClean="0"/>
              <a:t>t supported devices and browsers</a:t>
            </a:r>
            <a:r>
              <a:rPr lang="en-US" sz="1100" dirty="0" smtClean="0"/>
              <a:t>. </a:t>
            </a:r>
            <a:endParaRPr lang="en-US" sz="1100" dirty="0"/>
          </a:p>
          <a:p>
            <a:pPr lvl="3"/>
            <a:r>
              <a:rPr lang="en-US" sz="1100" dirty="0" smtClean="0"/>
              <a:t>Encourage students to read the </a:t>
            </a:r>
            <a:r>
              <a:rPr lang="en-US" sz="1100" dirty="0"/>
              <a:t>entire job </a:t>
            </a:r>
            <a:r>
              <a:rPr lang="en-US" sz="1100" dirty="0" smtClean="0"/>
              <a:t>aid.</a:t>
            </a:r>
            <a:endParaRPr lang="en-US" sz="1100" dirty="0"/>
          </a:p>
          <a:p>
            <a:pPr marL="0" lvl="2" indent="0">
              <a:buNone/>
            </a:pPr>
            <a:r>
              <a:rPr lang="en-US" sz="1100" b="1" dirty="0" smtClean="0"/>
              <a:t>2</a:t>
            </a:r>
            <a:r>
              <a:rPr lang="en-US" sz="1100" b="1" dirty="0" smtClean="0"/>
              <a:t>. 2020</a:t>
            </a:r>
            <a:r>
              <a:rPr lang="en-US" sz="1100" b="1" baseline="0" dirty="0" smtClean="0"/>
              <a:t> </a:t>
            </a:r>
            <a:r>
              <a:rPr lang="en-US" sz="1100" b="1" i="1" baseline="0" dirty="0" smtClean="0"/>
              <a:t>National Child Passenger Safety Technician Certification Training Technician </a:t>
            </a:r>
            <a:r>
              <a:rPr lang="en-US" sz="1100" b="1" i="1" baseline="0" dirty="0" smtClean="0"/>
              <a:t>Guide</a:t>
            </a:r>
            <a:r>
              <a:rPr lang="en-US" sz="1100" b="0" baseline="0" dirty="0" smtClean="0"/>
              <a:t> </a:t>
            </a:r>
            <a:endParaRPr lang="en-US" sz="1100" dirty="0" smtClean="0"/>
          </a:p>
          <a:p>
            <a:pPr lvl="3"/>
            <a:r>
              <a:rPr lang="en-US" sz="1100" dirty="0" smtClean="0"/>
              <a:t>Confirm</a:t>
            </a:r>
            <a:r>
              <a:rPr lang="en-US" sz="1100" baseline="0" dirty="0" smtClean="0"/>
              <a:t> with students that they have received their print copy of the TG. </a:t>
            </a:r>
            <a:endParaRPr lang="en-US" sz="1100" dirty="0" smtClean="0"/>
          </a:p>
          <a:p>
            <a:pPr marL="0" lvl="2" indent="0">
              <a:buNone/>
            </a:pPr>
            <a:r>
              <a:rPr lang="en-US" sz="1100" b="1" dirty="0" smtClean="0"/>
              <a:t>3</a:t>
            </a:r>
            <a:r>
              <a:rPr lang="en-US" sz="1100" b="1" dirty="0" smtClean="0"/>
              <a:t>. LMS</a:t>
            </a:r>
            <a:r>
              <a:rPr lang="en-US" sz="1100" dirty="0" smtClean="0"/>
              <a:t> The Car Seat Education</a:t>
            </a:r>
            <a:r>
              <a:rPr lang="en-US" sz="1100" baseline="0" dirty="0" smtClean="0"/>
              <a:t> </a:t>
            </a:r>
            <a:r>
              <a:rPr lang="en-US" sz="1100" dirty="0" smtClean="0"/>
              <a:t>learning</a:t>
            </a:r>
            <a:r>
              <a:rPr lang="en-US" sz="1100" baseline="0" dirty="0" smtClean="0"/>
              <a:t> management system (LMS) is whe</a:t>
            </a:r>
            <a:r>
              <a:rPr lang="en-US" sz="1100" dirty="0" smtClean="0"/>
              <a:t>re all </a:t>
            </a:r>
            <a:r>
              <a:rPr lang="en-US" sz="1100" dirty="0"/>
              <a:t>of the self-paced </a:t>
            </a:r>
            <a:r>
              <a:rPr lang="en-US" sz="1100" dirty="0" smtClean="0"/>
              <a:t>e-learning </a:t>
            </a:r>
            <a:r>
              <a:rPr lang="en-US" sz="1100" dirty="0"/>
              <a:t>modules </a:t>
            </a:r>
            <a:r>
              <a:rPr lang="en-US" sz="1100" dirty="0" smtClean="0"/>
              <a:t>are administered. </a:t>
            </a:r>
          </a:p>
          <a:p>
            <a:pPr marL="285750" marR="0" lvl="3" indent="-1143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aseline="0" dirty="0" smtClean="0"/>
              <a:t>Students should have received 2 emails from </a:t>
            </a:r>
            <a:r>
              <a:rPr lang="en-US" sz="1100" b="1" i="1" u="sng" baseline="0" dirty="0" smtClean="0">
                <a:solidFill>
                  <a:srgbClr val="177DBB"/>
                </a:solidFill>
              </a:rPr>
              <a:t>training@cpsboard.org</a:t>
            </a:r>
            <a:r>
              <a:rPr lang="en-US" sz="1100" baseline="0" dirty="0" smtClean="0"/>
              <a:t>: one confirming creation of their account on the LMS and another confirming enrollment in the course.</a:t>
            </a:r>
          </a:p>
          <a:p>
            <a:pPr marL="285750" lvl="3" indent="-114300"/>
            <a:r>
              <a:rPr lang="en-US" sz="1100" dirty="0" smtClean="0"/>
              <a:t>Confirm</a:t>
            </a:r>
            <a:r>
              <a:rPr lang="en-US" sz="1100" baseline="0" dirty="0" smtClean="0"/>
              <a:t> with students that they are able to log in to </a:t>
            </a:r>
            <a:r>
              <a:rPr lang="en-US" sz="1100" b="1" i="1" u="sng" baseline="0" dirty="0" smtClean="0">
                <a:solidFill>
                  <a:srgbClr val="177DBB"/>
                </a:solidFill>
              </a:rPr>
              <a:t>carseateducation.org</a:t>
            </a:r>
            <a:r>
              <a:rPr lang="en-US" sz="1100" baseline="0" dirty="0" smtClean="0"/>
              <a:t> and have the </a:t>
            </a:r>
            <a:r>
              <a:rPr lang="en-US" sz="1100" i="1" baseline="0" dirty="0" smtClean="0"/>
              <a:t>Hybrid National CPST Certification Training </a:t>
            </a:r>
            <a:r>
              <a:rPr lang="en-US" sz="1100" baseline="0" dirty="0" smtClean="0"/>
              <a:t>course listed in their courses. </a:t>
            </a:r>
          </a:p>
          <a:p>
            <a:pPr marL="285750" lvl="3" indent="-114300"/>
            <a:r>
              <a:rPr lang="en-US" sz="1100" baseline="0" dirty="0" smtClean="0"/>
              <a:t>There is no cost to the students for use of the Car Seat Education learning management system. </a:t>
            </a:r>
          </a:p>
          <a:p>
            <a:pPr marL="0" lvl="2" indent="0">
              <a:buNone/>
            </a:pPr>
            <a:r>
              <a:rPr lang="en-US" sz="1100" b="1" dirty="0" smtClean="0"/>
              <a:t>4</a:t>
            </a:r>
            <a:r>
              <a:rPr lang="en-US" sz="1100" b="1" dirty="0" smtClean="0"/>
              <a:t>. Slack</a:t>
            </a:r>
            <a:r>
              <a:rPr lang="en-US" sz="1100" dirty="0" smtClean="0"/>
              <a:t> </a:t>
            </a:r>
            <a:r>
              <a:rPr lang="en-US" sz="1100" dirty="0"/>
              <a:t>Slack is </a:t>
            </a:r>
            <a:r>
              <a:rPr lang="en-US" sz="1100" dirty="0" smtClean="0"/>
              <a:t>communication </a:t>
            </a:r>
            <a:r>
              <a:rPr lang="en-US" sz="1100" dirty="0"/>
              <a:t>tool for </a:t>
            </a:r>
            <a:r>
              <a:rPr lang="en-US" sz="1100" dirty="0" smtClean="0"/>
              <a:t>the class online</a:t>
            </a:r>
            <a:r>
              <a:rPr lang="en-US" sz="1100" baseline="0" dirty="0" smtClean="0"/>
              <a:t> workspace. </a:t>
            </a:r>
            <a:r>
              <a:rPr lang="en-US" sz="1100" dirty="0" smtClean="0"/>
              <a:t>The group </a:t>
            </a:r>
            <a:r>
              <a:rPr lang="en-US" sz="1100" dirty="0"/>
              <a:t>will have its own private channel for communicating during the course.</a:t>
            </a:r>
          </a:p>
          <a:p>
            <a:pPr marL="285750" marR="0" lvl="2"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aseline="0" dirty="0" smtClean="0"/>
              <a:t>Students should have received an email invite to join the group. </a:t>
            </a:r>
          </a:p>
          <a:p>
            <a:pPr marL="285750" marR="0" lvl="2"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smtClean="0"/>
              <a:t>Confirm</a:t>
            </a:r>
            <a:r>
              <a:rPr lang="en-US" sz="1100" baseline="0" dirty="0" smtClean="0"/>
              <a:t> with students that they are able to access the group’s slack channel. </a:t>
            </a:r>
          </a:p>
          <a:p>
            <a:pPr marL="285750" marR="0" lvl="2"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aseline="0" dirty="0" smtClean="0"/>
              <a:t>Slack can be accessed via a web browser. Students do not have to download an app to use Slack. </a:t>
            </a:r>
          </a:p>
          <a:p>
            <a:pPr marL="285750" marR="0" lvl="2"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aseline="0" dirty="0" smtClean="0"/>
              <a:t>There is no cost to the students for use of Slack. </a:t>
            </a:r>
            <a:endParaRPr lang="en-US" sz="1100" dirty="0"/>
          </a:p>
        </p:txBody>
      </p:sp>
      <p:sp>
        <p:nvSpPr>
          <p:cNvPr id="4" name="Slide Number Placeholder 3"/>
          <p:cNvSpPr>
            <a:spLocks noGrp="1"/>
          </p:cNvSpPr>
          <p:nvPr>
            <p:ph type="sldNum" sz="quarter" idx="5"/>
          </p:nvPr>
        </p:nvSpPr>
        <p:spPr/>
        <p:txBody>
          <a:bodyPr/>
          <a:lstStyle/>
          <a:p>
            <a:fld id="{7892AAB4-A6B5-42B8-AF9E-8E4F8B9F0431}" type="slidenum">
              <a:rPr lang="en-US" smtClean="0"/>
              <a:t>7</a:t>
            </a:fld>
            <a:endParaRPr lang="en-US"/>
          </a:p>
        </p:txBody>
      </p:sp>
      <p:sp>
        <p:nvSpPr>
          <p:cNvPr id="6" name="Footer Placeholder 5"/>
          <p:cNvSpPr>
            <a:spLocks noGrp="1"/>
          </p:cNvSpPr>
          <p:nvPr>
            <p:ph type="ftr" sz="quarter"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43160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Using </a:t>
            </a:r>
            <a:r>
              <a:rPr lang="en-US" dirty="0" smtClean="0"/>
              <a:t>Slack</a:t>
            </a:r>
          </a:p>
          <a:p>
            <a:endParaRPr lang="en-US" dirty="0" smtClean="0"/>
          </a:p>
          <a:p>
            <a:r>
              <a:rPr lang="en-US" i="1" cap="none" dirty="0" smtClean="0"/>
              <a:t>Review</a:t>
            </a:r>
            <a:r>
              <a:rPr lang="en-US" i="1" cap="none" baseline="0" dirty="0" smtClean="0"/>
              <a:t> the use of Slack. </a:t>
            </a:r>
          </a:p>
          <a:p>
            <a:pPr lvl="2"/>
            <a:r>
              <a:rPr lang="en-US" dirty="0" smtClean="0"/>
              <a:t>The </a:t>
            </a:r>
            <a:r>
              <a:rPr lang="en-US" dirty="0"/>
              <a:t>class will use </a:t>
            </a:r>
            <a:r>
              <a:rPr lang="en-US" dirty="0" smtClean="0"/>
              <a:t>their group’s </a:t>
            </a:r>
            <a:r>
              <a:rPr lang="en-US" dirty="0"/>
              <a:t>own channel to post questions, certain </a:t>
            </a:r>
            <a:r>
              <a:rPr lang="en-US" dirty="0" smtClean="0"/>
              <a:t>assignments </a:t>
            </a:r>
            <a:r>
              <a:rPr lang="en-US" dirty="0"/>
              <a:t>and for general communication regarding the course.</a:t>
            </a:r>
          </a:p>
          <a:p>
            <a:pPr lvl="3"/>
            <a:r>
              <a:rPr lang="en-US" dirty="0" smtClean="0"/>
              <a:t>The </a:t>
            </a:r>
            <a:r>
              <a:rPr lang="en-US" dirty="0"/>
              <a:t>group’s channel will have a small lock icon next to it, indicating that it is a private channel for </a:t>
            </a:r>
            <a:r>
              <a:rPr lang="en-US" dirty="0" smtClean="0"/>
              <a:t>the </a:t>
            </a:r>
            <a:r>
              <a:rPr lang="en-US" dirty="0"/>
              <a:t>group alone.</a:t>
            </a:r>
          </a:p>
          <a:p>
            <a:pPr lvl="3"/>
            <a:r>
              <a:rPr lang="en-US" dirty="0"/>
              <a:t>The “general” channel is open to all members of the workspace, including other students who are taking the hybrid course in different </a:t>
            </a:r>
            <a:r>
              <a:rPr lang="en-US" dirty="0" smtClean="0"/>
              <a:t>areas </a:t>
            </a:r>
            <a:r>
              <a:rPr lang="en-US" dirty="0"/>
              <a:t>and with different instructors.</a:t>
            </a:r>
          </a:p>
          <a:p>
            <a:pPr lvl="3"/>
            <a:r>
              <a:rPr lang="en-US" dirty="0"/>
              <a:t>The </a:t>
            </a:r>
            <a:r>
              <a:rPr lang="en-US" b="1" dirty="0"/>
              <a:t>#general </a:t>
            </a:r>
            <a:r>
              <a:rPr lang="en-US" dirty="0"/>
              <a:t>channel is used to communicate with all CPST students</a:t>
            </a:r>
            <a:r>
              <a:rPr lang="en-US" dirty="0" smtClean="0"/>
              <a:t>.</a:t>
            </a:r>
          </a:p>
          <a:p>
            <a:pPr lvl="2"/>
            <a:r>
              <a:rPr lang="en-US" dirty="0" smtClean="0"/>
              <a:t>The </a:t>
            </a:r>
            <a:r>
              <a:rPr lang="en-US" dirty="0" smtClean="0"/>
              <a:t>Direct </a:t>
            </a:r>
            <a:r>
              <a:rPr lang="en-US" dirty="0"/>
              <a:t>Messaging </a:t>
            </a:r>
            <a:r>
              <a:rPr lang="en-US" dirty="0" smtClean="0"/>
              <a:t>function will be used </a:t>
            </a:r>
            <a:r>
              <a:rPr lang="en-US" dirty="0"/>
              <a:t>to submit </a:t>
            </a:r>
            <a:r>
              <a:rPr lang="en-US" dirty="0" smtClean="0"/>
              <a:t>assigned </a:t>
            </a:r>
            <a:r>
              <a:rPr lang="en-US" dirty="0"/>
              <a:t>videos </a:t>
            </a:r>
            <a:r>
              <a:rPr lang="en-US" dirty="0" smtClean="0"/>
              <a:t>to coaches. </a:t>
            </a:r>
          </a:p>
          <a:p>
            <a:pPr lvl="2"/>
            <a:r>
              <a:rPr lang="en-US" dirty="0" smtClean="0"/>
              <a:t>The </a:t>
            </a:r>
            <a:r>
              <a:rPr lang="en-US" dirty="0" smtClean="0"/>
              <a:t>Direct Messaging function</a:t>
            </a:r>
            <a:r>
              <a:rPr lang="en-US" baseline="0" dirty="0" smtClean="0"/>
              <a:t> can be used</a:t>
            </a:r>
            <a:r>
              <a:rPr lang="en-US" dirty="0" smtClean="0"/>
              <a:t> </a:t>
            </a:r>
            <a:r>
              <a:rPr lang="en-US" dirty="0"/>
              <a:t>to contact </a:t>
            </a:r>
            <a:r>
              <a:rPr lang="en-US" dirty="0" smtClean="0"/>
              <a:t>the assigned</a:t>
            </a:r>
            <a:r>
              <a:rPr lang="en-US" baseline="0" dirty="0" smtClean="0"/>
              <a:t> </a:t>
            </a:r>
            <a:r>
              <a:rPr lang="en-US" dirty="0" smtClean="0"/>
              <a:t>Coach </a:t>
            </a:r>
            <a:r>
              <a:rPr lang="en-US" dirty="0" smtClean="0"/>
              <a:t>with questions. </a:t>
            </a:r>
            <a:r>
              <a:rPr lang="en-US" dirty="0"/>
              <a:t>Messages sent via Direct Message are private.</a:t>
            </a:r>
          </a:p>
          <a:p>
            <a:pPr lvl="3"/>
            <a:r>
              <a:rPr lang="en-US" dirty="0" smtClean="0"/>
              <a:t>To begin </a:t>
            </a:r>
            <a:r>
              <a:rPr lang="en-US" dirty="0"/>
              <a:t>a direct </a:t>
            </a:r>
            <a:r>
              <a:rPr lang="en-US" dirty="0" smtClean="0"/>
              <a:t>message, hover </a:t>
            </a:r>
            <a:r>
              <a:rPr lang="en-US" dirty="0"/>
              <a:t>over the </a:t>
            </a:r>
            <a:r>
              <a:rPr lang="en-US" b="1" dirty="0"/>
              <a:t>Direct Messages </a:t>
            </a:r>
            <a:r>
              <a:rPr lang="en-US" dirty="0"/>
              <a:t>heading and clicking the + sign. Then, type the name of the person you want to message.</a:t>
            </a:r>
          </a:p>
          <a:p>
            <a:pPr lvl="3"/>
            <a:r>
              <a:rPr lang="en-US" b="1" dirty="0"/>
              <a:t>OR</a:t>
            </a:r>
            <a:r>
              <a:rPr lang="en-US" dirty="0"/>
              <a:t>, </a:t>
            </a:r>
            <a:r>
              <a:rPr lang="en-US" dirty="0" smtClean="0"/>
              <a:t>right-click </a:t>
            </a:r>
            <a:r>
              <a:rPr lang="en-US" dirty="0"/>
              <a:t>a person’s name from one of their posts in the group channel, and choose Message [Name</a:t>
            </a:r>
            <a:r>
              <a:rPr lang="en-US" dirty="0" smtClean="0"/>
              <a:t>].</a:t>
            </a:r>
          </a:p>
          <a:p>
            <a:pPr lvl="2"/>
            <a:r>
              <a:rPr lang="en-US" dirty="0" smtClean="0"/>
              <a:t>Consider </a:t>
            </a:r>
            <a:r>
              <a:rPr lang="en-US" dirty="0"/>
              <a:t>using </a:t>
            </a:r>
            <a:r>
              <a:rPr lang="en-US" dirty="0" smtClean="0"/>
              <a:t>the </a:t>
            </a:r>
            <a:r>
              <a:rPr lang="en-US" dirty="0"/>
              <a:t>group’s channel to post issues or </a:t>
            </a:r>
            <a:r>
              <a:rPr lang="en-US" dirty="0" smtClean="0"/>
              <a:t>questions. </a:t>
            </a:r>
            <a:r>
              <a:rPr lang="en-US" dirty="0"/>
              <a:t>Anything posted to </a:t>
            </a:r>
            <a:r>
              <a:rPr lang="en-US" dirty="0" smtClean="0"/>
              <a:t>the group’s </a:t>
            </a:r>
            <a:r>
              <a:rPr lang="en-US" dirty="0"/>
              <a:t>channel can be seen by all members of </a:t>
            </a:r>
            <a:r>
              <a:rPr lang="en-US" dirty="0" smtClean="0"/>
              <a:t>the group</a:t>
            </a:r>
            <a:r>
              <a:rPr lang="en-US" dirty="0"/>
              <a:t>.</a:t>
            </a:r>
          </a:p>
          <a:p>
            <a:pPr lvl="2"/>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8</a:t>
            </a:fld>
            <a:endParaRPr lang="en-US"/>
          </a:p>
        </p:txBody>
      </p:sp>
      <p:sp>
        <p:nvSpPr>
          <p:cNvPr id="6" name="Footer Placeholder 5"/>
          <p:cNvSpPr>
            <a:spLocks noGrp="1"/>
          </p:cNvSpPr>
          <p:nvPr>
            <p:ph type="ftr" sz="quarter"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1343225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b="1" i="0" dirty="0" smtClean="0"/>
              <a:t>Equipment</a:t>
            </a:r>
          </a:p>
          <a:p>
            <a:pPr marL="0" marR="0" lvl="0" indent="0" algn="l" defTabSz="914400" rtl="0" eaLnBrk="1" fontAlgn="auto" latinLnBrk="0" hangingPunct="1">
              <a:lnSpc>
                <a:spcPct val="100000"/>
              </a:lnSpc>
              <a:spcBef>
                <a:spcPts val="600"/>
              </a:spcBef>
              <a:spcAft>
                <a:spcPts val="0"/>
              </a:spcAft>
              <a:buClrTx/>
              <a:buSzTx/>
              <a:buFontTx/>
              <a:buNone/>
              <a:tabLst/>
              <a:defRPr/>
            </a:pPr>
            <a:endParaRPr lang="en-US" b="1" i="1" dirty="0" smtClean="0"/>
          </a:p>
          <a:p>
            <a:pPr marL="0" marR="0" lvl="2"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b="1" i="1" dirty="0" smtClean="0"/>
              <a:t>Review the equipment </a:t>
            </a:r>
            <a:r>
              <a:rPr lang="en-US" b="1" i="1" baseline="0" dirty="0" smtClean="0"/>
              <a:t>that the stude</a:t>
            </a:r>
            <a:r>
              <a:rPr lang="en-US" b="1" i="1" dirty="0" smtClean="0"/>
              <a:t>nts</a:t>
            </a:r>
            <a:r>
              <a:rPr lang="en-US" b="1" i="1" baseline="0" dirty="0" smtClean="0"/>
              <a:t> will need for hands-on practice prior to attending the in-person sessions. </a:t>
            </a:r>
            <a:endParaRPr lang="en-US" b="1" i="1" dirty="0" smtClean="0"/>
          </a:p>
          <a:p>
            <a:pPr marL="0" lvl="2" indent="0">
              <a:buNone/>
            </a:pPr>
            <a:endParaRPr lang="en-US" b="1" dirty="0" smtClean="0"/>
          </a:p>
          <a:p>
            <a:pPr marL="228600" lvl="2" indent="-228600">
              <a:buAutoNum type="arabicPeriod"/>
            </a:pPr>
            <a:r>
              <a:rPr lang="en-US" b="1" dirty="0" smtClean="0"/>
              <a:t>Vehicles</a:t>
            </a:r>
          </a:p>
          <a:p>
            <a:pPr lvl="3"/>
            <a:r>
              <a:rPr lang="en-US" dirty="0" smtClean="0"/>
              <a:t>Student</a:t>
            </a:r>
            <a:r>
              <a:rPr lang="en-US" baseline="0" dirty="0" smtClean="0"/>
              <a:t>s will need access to at least one vehicle for hands-on practice prior to the in-person sessions.</a:t>
            </a:r>
          </a:p>
          <a:p>
            <a:pPr lvl="3"/>
            <a:r>
              <a:rPr lang="en-US" baseline="0" dirty="0" smtClean="0"/>
              <a:t>It is strongly suggested that students gain access to a variety of vehicles to help familiarize themselves with different types of seat belts and airbags.  </a:t>
            </a:r>
            <a:endParaRPr lang="en-US" dirty="0" smtClean="0"/>
          </a:p>
          <a:p>
            <a:pPr marL="0" lvl="2" indent="0">
              <a:buNone/>
            </a:pPr>
            <a:r>
              <a:rPr lang="en-US" b="1" dirty="0" smtClean="0"/>
              <a:t>2</a:t>
            </a:r>
            <a:r>
              <a:rPr lang="en-US" b="1" dirty="0" smtClean="0"/>
              <a:t>. Car Seats</a:t>
            </a:r>
            <a:r>
              <a:rPr lang="en-US" b="1" baseline="0" dirty="0" smtClean="0"/>
              <a:t> </a:t>
            </a:r>
            <a:endParaRPr lang="en-US" dirty="0" smtClean="0"/>
          </a:p>
          <a:p>
            <a:pPr lvl="3"/>
            <a:r>
              <a:rPr lang="en-US" baseline="0" dirty="0" smtClean="0"/>
              <a:t>Students will need access to car seats for hands-on practice prior to the in-person sessions.</a:t>
            </a:r>
          </a:p>
          <a:p>
            <a:pPr lvl="3"/>
            <a:r>
              <a:rPr lang="en-US" baseline="0" dirty="0" smtClean="0"/>
              <a:t>Minimally, students will a car seat that can be used in the rear-facing mode, a car seat that can be used in the forward-facing mode and a booster seat. </a:t>
            </a:r>
          </a:p>
          <a:p>
            <a:pPr lvl="3"/>
            <a:r>
              <a:rPr lang="en-US" baseline="0" dirty="0" smtClean="0"/>
              <a:t>It is strongly suggested that students gain access to a variety of car seats to help familiarize themselves with different features. </a:t>
            </a:r>
          </a:p>
          <a:p>
            <a:pPr lvl="3"/>
            <a:r>
              <a:rPr lang="en-US" baseline="0" dirty="0" smtClean="0"/>
              <a:t>Remind students that most car seat instruction manuals can be found on the car seat manufacturer’s website. </a:t>
            </a:r>
          </a:p>
          <a:p>
            <a:pPr lvl="3"/>
            <a:r>
              <a:rPr lang="en-US" baseline="0" dirty="0" smtClean="0"/>
              <a:t>If the Instructor Team is providing training car seats to students, confirm that the students have received the car seats.  </a:t>
            </a:r>
            <a:endParaRPr lang="en-US" dirty="0" smtClean="0"/>
          </a:p>
          <a:p>
            <a:endParaRPr lang="en-US" sz="1400" dirty="0"/>
          </a:p>
        </p:txBody>
      </p:sp>
      <p:sp>
        <p:nvSpPr>
          <p:cNvPr id="5" name="Slide Number Placeholder 4"/>
          <p:cNvSpPr>
            <a:spLocks noGrp="1"/>
          </p:cNvSpPr>
          <p:nvPr>
            <p:ph type="sldNum" sz="quarter" idx="11"/>
          </p:nvPr>
        </p:nvSpPr>
        <p:spPr/>
        <p:txBody>
          <a:bodyPr/>
          <a:lstStyle/>
          <a:p>
            <a:fld id="{7892AAB4-A6B5-42B8-AF9E-8E4F8B9F0431}" type="slidenum">
              <a:rPr lang="en-US" smtClean="0"/>
              <a:t>9</a:t>
            </a:fld>
            <a:endParaRPr lang="en-US"/>
          </a:p>
        </p:txBody>
      </p:sp>
      <p:sp>
        <p:nvSpPr>
          <p:cNvPr id="6" name="Footer Placeholder 5"/>
          <p:cNvSpPr>
            <a:spLocks noGrp="1"/>
          </p:cNvSpPr>
          <p:nvPr>
            <p:ph type="ftr" sz="quarter" idx="12"/>
          </p:nvPr>
        </p:nvSpPr>
        <p:spPr/>
        <p:txBody>
          <a:bodyPr/>
          <a:lstStyle/>
          <a:p>
            <a:r>
              <a:rPr lang="en-US" smtClean="0"/>
              <a:t>Kick-off Session (20220715)</a:t>
            </a:r>
            <a:endParaRPr lang="en-US"/>
          </a:p>
        </p:txBody>
      </p:sp>
    </p:spTree>
    <p:extLst>
      <p:ext uri="{BB962C8B-B14F-4D97-AF65-F5344CB8AC3E}">
        <p14:creationId xmlns:p14="http://schemas.microsoft.com/office/powerpoint/2010/main" val="1202357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E1F8B-4507-4FE6-8C85-75975E5E8E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43FCE6-0A43-49B7-99FC-C7A8D6752B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F4B8A2-0527-4FC4-B7DD-C8D41B1D09BA}"/>
              </a:ext>
            </a:extLst>
          </p:cNvPr>
          <p:cNvSpPr>
            <a:spLocks noGrp="1"/>
          </p:cNvSpPr>
          <p:nvPr>
            <p:ph type="dt" sz="half" idx="10"/>
          </p:nvPr>
        </p:nvSpPr>
        <p:spPr/>
        <p:txBody>
          <a:bodyPr/>
          <a:lstStyle/>
          <a:p>
            <a:r>
              <a:rPr lang="en-US" smtClean="0"/>
              <a:t>Kick-Off Session (20220715)</a:t>
            </a:r>
            <a:endParaRPr lang="en-US"/>
          </a:p>
        </p:txBody>
      </p:sp>
      <p:sp>
        <p:nvSpPr>
          <p:cNvPr id="5" name="Footer Placeholder 4">
            <a:extLst>
              <a:ext uri="{FF2B5EF4-FFF2-40B4-BE49-F238E27FC236}">
                <a16:creationId xmlns:a16="http://schemas.microsoft.com/office/drawing/2014/main" id="{01886FD9-54B9-424B-9E63-1083F35BC6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2A70DD-D4E3-4986-B713-70252D49F5CC}"/>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4070234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EA693-74EE-4D6B-BA28-9E41B08418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13B3D4-6E7B-4B96-8BCA-AA9F67460A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39C9A-C0B0-41C1-8C9B-C9667B36DF8C}"/>
              </a:ext>
            </a:extLst>
          </p:cNvPr>
          <p:cNvSpPr>
            <a:spLocks noGrp="1"/>
          </p:cNvSpPr>
          <p:nvPr>
            <p:ph type="dt" sz="half" idx="10"/>
          </p:nvPr>
        </p:nvSpPr>
        <p:spPr/>
        <p:txBody>
          <a:bodyPr/>
          <a:lstStyle/>
          <a:p>
            <a:r>
              <a:rPr lang="en-US" smtClean="0"/>
              <a:t>Kick-Off Session (20220715)</a:t>
            </a:r>
            <a:endParaRPr lang="en-US"/>
          </a:p>
        </p:txBody>
      </p:sp>
      <p:sp>
        <p:nvSpPr>
          <p:cNvPr id="5" name="Footer Placeholder 4">
            <a:extLst>
              <a:ext uri="{FF2B5EF4-FFF2-40B4-BE49-F238E27FC236}">
                <a16:creationId xmlns:a16="http://schemas.microsoft.com/office/drawing/2014/main" id="{456CC8A3-720A-4E4E-A4AD-E735019C40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740B00-6AF8-4E34-87A9-946356C8AE5D}"/>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1684661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09AE40-D7D2-46E0-A311-4C120468DF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40C4C8-19CE-4E7E-8CC4-5A37F14701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2255FB-417B-4891-B882-C230643B471E}"/>
              </a:ext>
            </a:extLst>
          </p:cNvPr>
          <p:cNvSpPr>
            <a:spLocks noGrp="1"/>
          </p:cNvSpPr>
          <p:nvPr>
            <p:ph type="dt" sz="half" idx="10"/>
          </p:nvPr>
        </p:nvSpPr>
        <p:spPr/>
        <p:txBody>
          <a:bodyPr/>
          <a:lstStyle/>
          <a:p>
            <a:r>
              <a:rPr lang="en-US" smtClean="0"/>
              <a:t>Kick-Off Session (20220715)</a:t>
            </a:r>
            <a:endParaRPr lang="en-US"/>
          </a:p>
        </p:txBody>
      </p:sp>
      <p:sp>
        <p:nvSpPr>
          <p:cNvPr id="5" name="Footer Placeholder 4">
            <a:extLst>
              <a:ext uri="{FF2B5EF4-FFF2-40B4-BE49-F238E27FC236}">
                <a16:creationId xmlns:a16="http://schemas.microsoft.com/office/drawing/2014/main" id="{585B9A7D-5BD2-4DC9-8B5B-A647C5C25D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9AF327-ADDD-4DD8-BA1D-BC540BA7AE68}"/>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2647922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FBB76-A735-4594-90FD-B0F531169A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6A3A09-7787-4E11-B634-5EDF7314CA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23A37-E6C3-4A5B-813C-32CB4FA3877D}"/>
              </a:ext>
            </a:extLst>
          </p:cNvPr>
          <p:cNvSpPr>
            <a:spLocks noGrp="1"/>
          </p:cNvSpPr>
          <p:nvPr>
            <p:ph type="dt" sz="half" idx="10"/>
          </p:nvPr>
        </p:nvSpPr>
        <p:spPr/>
        <p:txBody>
          <a:bodyPr/>
          <a:lstStyle/>
          <a:p>
            <a:r>
              <a:rPr lang="en-US" smtClean="0"/>
              <a:t>Kick-Off Session (20220715)</a:t>
            </a:r>
            <a:endParaRPr lang="en-US"/>
          </a:p>
        </p:txBody>
      </p:sp>
      <p:sp>
        <p:nvSpPr>
          <p:cNvPr id="5" name="Footer Placeholder 4">
            <a:extLst>
              <a:ext uri="{FF2B5EF4-FFF2-40B4-BE49-F238E27FC236}">
                <a16:creationId xmlns:a16="http://schemas.microsoft.com/office/drawing/2014/main" id="{8F59DFEE-985A-497F-8629-A8A0FCB341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A7F6DD-3A83-4FCB-92EE-9EB184E14ACC}"/>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190676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D947C-A284-4F38-BFF7-744AC9A73D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C61FC7-08C6-403C-9B52-FD39B1A286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4573A1-666A-4AD5-8ACA-4372C22002B6}"/>
              </a:ext>
            </a:extLst>
          </p:cNvPr>
          <p:cNvSpPr>
            <a:spLocks noGrp="1"/>
          </p:cNvSpPr>
          <p:nvPr>
            <p:ph type="dt" sz="half" idx="10"/>
          </p:nvPr>
        </p:nvSpPr>
        <p:spPr/>
        <p:txBody>
          <a:bodyPr/>
          <a:lstStyle/>
          <a:p>
            <a:r>
              <a:rPr lang="en-US" smtClean="0"/>
              <a:t>Kick-Off Session (20220715)</a:t>
            </a:r>
            <a:endParaRPr lang="en-US"/>
          </a:p>
        </p:txBody>
      </p:sp>
      <p:sp>
        <p:nvSpPr>
          <p:cNvPr id="5" name="Footer Placeholder 4">
            <a:extLst>
              <a:ext uri="{FF2B5EF4-FFF2-40B4-BE49-F238E27FC236}">
                <a16:creationId xmlns:a16="http://schemas.microsoft.com/office/drawing/2014/main" id="{1E60410B-14E4-41DE-B783-713145B72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362FA-FF8A-49B0-BE6A-A3EFC44DD4E3}"/>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3857534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11589-51EA-42C4-B7E8-CC68A02307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C825DD-E722-48A6-9327-7CB8F9D233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32BEA4-02FB-4721-803D-700D5D5D0C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B07420-B311-473A-9808-E0BF30CCC225}"/>
              </a:ext>
            </a:extLst>
          </p:cNvPr>
          <p:cNvSpPr>
            <a:spLocks noGrp="1"/>
          </p:cNvSpPr>
          <p:nvPr>
            <p:ph type="dt" sz="half" idx="10"/>
          </p:nvPr>
        </p:nvSpPr>
        <p:spPr/>
        <p:txBody>
          <a:bodyPr/>
          <a:lstStyle/>
          <a:p>
            <a:r>
              <a:rPr lang="en-US" smtClean="0"/>
              <a:t>Kick-Off Session (20220715)</a:t>
            </a:r>
            <a:endParaRPr lang="en-US"/>
          </a:p>
        </p:txBody>
      </p:sp>
      <p:sp>
        <p:nvSpPr>
          <p:cNvPr id="6" name="Footer Placeholder 5">
            <a:extLst>
              <a:ext uri="{FF2B5EF4-FFF2-40B4-BE49-F238E27FC236}">
                <a16:creationId xmlns:a16="http://schemas.microsoft.com/office/drawing/2014/main" id="{16E929E1-46E5-464A-AB82-A2BCB208A1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4F8EA4-CE6C-435D-8CB5-B4C0DA6A6700}"/>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3940468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147A3-A6EF-4CFC-8CA7-890E2B4207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C4DD85-10D9-482D-AA44-481D4BBF45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35FFB6-1201-43D4-A43C-3C2D717B57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6A4A95-875A-42D2-BA26-C5B10CC545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990ED8-1374-4896-8A76-E4A1E9456D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B040A0-8AA8-4167-AB62-8753EE33E22C}"/>
              </a:ext>
            </a:extLst>
          </p:cNvPr>
          <p:cNvSpPr>
            <a:spLocks noGrp="1"/>
          </p:cNvSpPr>
          <p:nvPr>
            <p:ph type="dt" sz="half" idx="10"/>
          </p:nvPr>
        </p:nvSpPr>
        <p:spPr/>
        <p:txBody>
          <a:bodyPr/>
          <a:lstStyle/>
          <a:p>
            <a:r>
              <a:rPr lang="en-US" smtClean="0"/>
              <a:t>Kick-Off Session (20220715)</a:t>
            </a:r>
            <a:endParaRPr lang="en-US" dirty="0"/>
          </a:p>
        </p:txBody>
      </p:sp>
      <p:sp>
        <p:nvSpPr>
          <p:cNvPr id="8" name="Footer Placeholder 7">
            <a:extLst>
              <a:ext uri="{FF2B5EF4-FFF2-40B4-BE49-F238E27FC236}">
                <a16:creationId xmlns:a16="http://schemas.microsoft.com/office/drawing/2014/main" id="{4AC6935B-9058-4229-BD9E-967D2566AD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691ADA-DD90-439F-962F-A55DE5598696}"/>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1485863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7877B67-8947-4FC0-9085-52146F50CC2E}"/>
              </a:ext>
            </a:extLst>
          </p:cNvPr>
          <p:cNvSpPr>
            <a:spLocks noGrp="1"/>
          </p:cNvSpPr>
          <p:nvPr>
            <p:ph type="dt" sz="half" idx="10"/>
          </p:nvPr>
        </p:nvSpPr>
        <p:spPr/>
        <p:txBody>
          <a:bodyPr/>
          <a:lstStyle/>
          <a:p>
            <a:r>
              <a:rPr lang="en-US" smtClean="0"/>
              <a:t>Kick-Off Session (20220715)</a:t>
            </a:r>
            <a:endParaRPr lang="en-US" dirty="0"/>
          </a:p>
        </p:txBody>
      </p:sp>
      <p:sp>
        <p:nvSpPr>
          <p:cNvPr id="4" name="Footer Placeholder 3">
            <a:extLst>
              <a:ext uri="{FF2B5EF4-FFF2-40B4-BE49-F238E27FC236}">
                <a16:creationId xmlns:a16="http://schemas.microsoft.com/office/drawing/2014/main" id="{A4949B3A-DF10-4D5B-8DF3-5E3B689FE3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05E4BA-8A2A-430C-9A87-C6CA7429D268}"/>
              </a:ext>
            </a:extLst>
          </p:cNvPr>
          <p:cNvSpPr>
            <a:spLocks noGrp="1"/>
          </p:cNvSpPr>
          <p:nvPr>
            <p:ph type="sldNum" sz="quarter" idx="12"/>
          </p:nvPr>
        </p:nvSpPr>
        <p:spPr/>
        <p:txBody>
          <a:bodyPr/>
          <a:lstStyle/>
          <a:p>
            <a:fld id="{DC34D593-1652-4EF8-A601-D46850590469}" type="slidenum">
              <a:rPr lang="en-US" smtClean="0"/>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51574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E78765-E4E2-46D3-BC9F-E4D7379364CE}"/>
              </a:ext>
            </a:extLst>
          </p:cNvPr>
          <p:cNvSpPr>
            <a:spLocks noGrp="1"/>
          </p:cNvSpPr>
          <p:nvPr>
            <p:ph type="dt" sz="half" idx="10"/>
          </p:nvPr>
        </p:nvSpPr>
        <p:spPr/>
        <p:txBody>
          <a:bodyPr/>
          <a:lstStyle/>
          <a:p>
            <a:r>
              <a:rPr lang="en-US" smtClean="0"/>
              <a:t>Kick-Off Session (20220715)</a:t>
            </a:r>
            <a:endParaRPr lang="en-US" dirty="0"/>
          </a:p>
        </p:txBody>
      </p:sp>
      <p:sp>
        <p:nvSpPr>
          <p:cNvPr id="3" name="Footer Placeholder 2">
            <a:extLst>
              <a:ext uri="{FF2B5EF4-FFF2-40B4-BE49-F238E27FC236}">
                <a16:creationId xmlns:a16="http://schemas.microsoft.com/office/drawing/2014/main" id="{7891B8D7-C2EE-48EF-9A51-4172FB160D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676FB0-20F5-4CFD-A42F-484C3E38FFB1}"/>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532702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E7D0E-7017-4C9D-BCE6-F9A971F76B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64D0AA-88E3-461A-8BB5-CA8CE9AECD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0A552-CC84-4EFA-9B62-FC54E28C1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05876E-874C-4E79-87A5-7DDA36806B24}"/>
              </a:ext>
            </a:extLst>
          </p:cNvPr>
          <p:cNvSpPr>
            <a:spLocks noGrp="1"/>
          </p:cNvSpPr>
          <p:nvPr>
            <p:ph type="dt" sz="half" idx="10"/>
          </p:nvPr>
        </p:nvSpPr>
        <p:spPr/>
        <p:txBody>
          <a:bodyPr/>
          <a:lstStyle/>
          <a:p>
            <a:r>
              <a:rPr lang="en-US" smtClean="0"/>
              <a:t>Kick-Off Session (20220715)</a:t>
            </a:r>
            <a:endParaRPr lang="en-US" dirty="0"/>
          </a:p>
        </p:txBody>
      </p:sp>
      <p:sp>
        <p:nvSpPr>
          <p:cNvPr id="6" name="Footer Placeholder 5">
            <a:extLst>
              <a:ext uri="{FF2B5EF4-FFF2-40B4-BE49-F238E27FC236}">
                <a16:creationId xmlns:a16="http://schemas.microsoft.com/office/drawing/2014/main" id="{5E9792A6-8521-4C7F-AFE1-7BE27B49FB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9E4F44-1D54-40AC-BB75-C645BF0860B5}"/>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3787761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A2A70-D6DA-467E-BADD-EAA032EDB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4CAFD-0318-4C04-9FC1-66B891E973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06539C-A8C5-4A43-A195-7D19A9E2F8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C4FF95-FAFE-4BB6-BDC5-E7012949732A}"/>
              </a:ext>
            </a:extLst>
          </p:cNvPr>
          <p:cNvSpPr>
            <a:spLocks noGrp="1"/>
          </p:cNvSpPr>
          <p:nvPr>
            <p:ph type="dt" sz="half" idx="10"/>
          </p:nvPr>
        </p:nvSpPr>
        <p:spPr/>
        <p:txBody>
          <a:bodyPr/>
          <a:lstStyle/>
          <a:p>
            <a:r>
              <a:rPr lang="en-US" smtClean="0"/>
              <a:t>Kick-Off Session (20220715)</a:t>
            </a:r>
            <a:endParaRPr lang="en-US"/>
          </a:p>
        </p:txBody>
      </p:sp>
      <p:sp>
        <p:nvSpPr>
          <p:cNvPr id="6" name="Footer Placeholder 5">
            <a:extLst>
              <a:ext uri="{FF2B5EF4-FFF2-40B4-BE49-F238E27FC236}">
                <a16:creationId xmlns:a16="http://schemas.microsoft.com/office/drawing/2014/main" id="{79ECE10F-96EE-4F9C-B384-ACECB2EFDC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582311-44DD-4121-A776-BA21E82451DB}"/>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395931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0F0EE3-07D1-435B-8FB2-298F7F480A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5733DA-F242-423B-AE3C-28FA50035A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BBB4B-AE9C-4F51-9DB6-F691C0926F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Kick-Off Session (20220715)</a:t>
            </a:r>
            <a:endParaRPr lang="en-US"/>
          </a:p>
        </p:txBody>
      </p:sp>
      <p:sp>
        <p:nvSpPr>
          <p:cNvPr id="5" name="Footer Placeholder 4">
            <a:extLst>
              <a:ext uri="{FF2B5EF4-FFF2-40B4-BE49-F238E27FC236}">
                <a16:creationId xmlns:a16="http://schemas.microsoft.com/office/drawing/2014/main" id="{BC6C012D-F089-4A78-9599-68E567387A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AEA395-98B3-41CB-91E5-8E736C6348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34D593-1652-4EF8-A601-D46850590469}" type="slidenum">
              <a:rPr lang="en-US" smtClean="0"/>
              <a:t>‹#›</a:t>
            </a:fld>
            <a:endParaRPr lang="en-US"/>
          </a:p>
        </p:txBody>
      </p:sp>
    </p:spTree>
    <p:extLst>
      <p:ext uri="{BB962C8B-B14F-4D97-AF65-F5344CB8AC3E}">
        <p14:creationId xmlns:p14="http://schemas.microsoft.com/office/powerpoint/2010/main" val="1072894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4.png"/><Relationship Id="rId7"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3.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1.svg"/><Relationship Id="rId5" Type="http://schemas.openxmlformats.org/officeDocument/2006/relationships/image" Target="../media/image4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43.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50.sv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5.svg"/><Relationship Id="rId11" Type="http://schemas.openxmlformats.org/officeDocument/2006/relationships/image" Target="../media/image52.png"/><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image" Target="../media/image53.sv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notesSlide" Target="../notesSlides/notesSlide18.xml"/><Relationship Id="rId7" Type="http://schemas.openxmlformats.org/officeDocument/2006/relationships/image" Target="../media/image62.jp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png"/><Relationship Id="rId9" Type="http://schemas.openxmlformats.org/officeDocument/2006/relationships/image" Target="../media/image64.jpg"/></Relationships>
</file>

<file path=ppt/slides/_rels/slide1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67.svg"/><Relationship Id="rId5" Type="http://schemas.openxmlformats.org/officeDocument/2006/relationships/image" Target="../media/image67.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24.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9.svg"/><Relationship Id="rId11" Type="http://schemas.openxmlformats.org/officeDocument/2006/relationships/image" Target="../media/image19.png"/><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hyperlink" Target="http://bethspencer.com/blog/2016/12/abc-rn-arts-features-music-cuts/" TargetMode="External"/><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3.sv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C7EB8F-04FE-4EA6-B2D0-A82BE44E50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31259649-3CD5-4A0A-BAF0-11BC72B60B2C}"/>
              </a:ext>
            </a:extLst>
          </p:cNvPr>
          <p:cNvSpPr>
            <a:spLocks noGrp="1"/>
          </p:cNvSpPr>
          <p:nvPr>
            <p:ph type="ctrTitle"/>
          </p:nvPr>
        </p:nvSpPr>
        <p:spPr>
          <a:xfrm>
            <a:off x="511278" y="661006"/>
            <a:ext cx="5201768" cy="1600413"/>
          </a:xfrm>
        </p:spPr>
        <p:txBody>
          <a:bodyPr>
            <a:noAutofit/>
          </a:bodyPr>
          <a:lstStyle/>
          <a:p>
            <a:pPr algn="l"/>
            <a:r>
              <a:rPr lang="en-US" sz="5400" dirty="0"/>
              <a:t>Kick-off Session</a:t>
            </a:r>
          </a:p>
        </p:txBody>
      </p:sp>
      <p:sp>
        <p:nvSpPr>
          <p:cNvPr id="3" name="Subtitle 2">
            <a:extLst>
              <a:ext uri="{FF2B5EF4-FFF2-40B4-BE49-F238E27FC236}">
                <a16:creationId xmlns:a16="http://schemas.microsoft.com/office/drawing/2014/main" id="{07174F9F-385A-4E28-909E-6502D424DE4C}"/>
              </a:ext>
            </a:extLst>
          </p:cNvPr>
          <p:cNvSpPr>
            <a:spLocks noGrp="1"/>
          </p:cNvSpPr>
          <p:nvPr>
            <p:ph type="subTitle" idx="1"/>
          </p:nvPr>
        </p:nvSpPr>
        <p:spPr>
          <a:xfrm>
            <a:off x="599999" y="2361559"/>
            <a:ext cx="6277539" cy="561974"/>
          </a:xfrm>
        </p:spPr>
        <p:txBody>
          <a:bodyPr>
            <a:noAutofit/>
          </a:bodyPr>
          <a:lstStyle/>
          <a:p>
            <a:pPr algn="l"/>
            <a:r>
              <a:rPr lang="en-US" dirty="0" smtClean="0">
                <a:solidFill>
                  <a:srgbClr val="FFD86C"/>
                </a:solidFill>
              </a:rPr>
              <a:t>National </a:t>
            </a:r>
            <a:r>
              <a:rPr lang="en-US" dirty="0">
                <a:solidFill>
                  <a:srgbClr val="FFD86C"/>
                </a:solidFill>
              </a:rPr>
              <a:t>CPST </a:t>
            </a:r>
            <a:r>
              <a:rPr lang="en-US" dirty="0" smtClean="0">
                <a:solidFill>
                  <a:srgbClr val="FFD86C"/>
                </a:solidFill>
              </a:rPr>
              <a:t>Certification HYBRID Training</a:t>
            </a:r>
            <a:endParaRPr lang="en-US" dirty="0">
              <a:solidFill>
                <a:srgbClr val="FFD86C"/>
              </a:solidFill>
            </a:endParaRPr>
          </a:p>
        </p:txBody>
      </p:sp>
      <p:pic>
        <p:nvPicPr>
          <p:cNvPr id="11" name="Picture 10">
            <a:extLst>
              <a:ext uri="{FF2B5EF4-FFF2-40B4-BE49-F238E27FC236}">
                <a16:creationId xmlns:a16="http://schemas.microsoft.com/office/drawing/2014/main" id="{E256BD28-4FFD-4764-863F-7203C8475A6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65090" y="3981928"/>
            <a:ext cx="1143000" cy="1294505"/>
          </a:xfrm>
          <a:prstGeom prst="rect">
            <a:avLst/>
          </a:prstGeom>
        </p:spPr>
      </p:pic>
      <p:pic>
        <p:nvPicPr>
          <p:cNvPr id="13" name="Picture 12">
            <a:extLst>
              <a:ext uri="{FF2B5EF4-FFF2-40B4-BE49-F238E27FC236}">
                <a16:creationId xmlns:a16="http://schemas.microsoft.com/office/drawing/2014/main" id="{88F7C375-B142-4503-A39C-FC989AB37F4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176726" y="3981928"/>
            <a:ext cx="1143000" cy="1294505"/>
          </a:xfrm>
          <a:prstGeom prst="rect">
            <a:avLst/>
          </a:prstGeom>
        </p:spPr>
      </p:pic>
      <p:pic>
        <p:nvPicPr>
          <p:cNvPr id="18" name="Picture 17">
            <a:extLst>
              <a:ext uri="{FF2B5EF4-FFF2-40B4-BE49-F238E27FC236}">
                <a16:creationId xmlns:a16="http://schemas.microsoft.com/office/drawing/2014/main" id="{AFCE0D10-B50D-441B-9341-E9A1DD80F2F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88363" y="3981928"/>
            <a:ext cx="1143000" cy="1294505"/>
          </a:xfrm>
          <a:prstGeom prst="rect">
            <a:avLst/>
          </a:prstGeom>
        </p:spPr>
      </p:pic>
      <p:pic>
        <p:nvPicPr>
          <p:cNvPr id="19" name="Picture 18">
            <a:extLst>
              <a:ext uri="{FF2B5EF4-FFF2-40B4-BE49-F238E27FC236}">
                <a16:creationId xmlns:a16="http://schemas.microsoft.com/office/drawing/2014/main" id="{FD951692-9A58-43AB-ADA1-F61557EA9B9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0000" y="3983012"/>
            <a:ext cx="1143000" cy="1292337"/>
          </a:xfrm>
          <a:prstGeom prst="rect">
            <a:avLst/>
          </a:prstGeom>
        </p:spPr>
      </p:pic>
      <p:pic>
        <p:nvPicPr>
          <p:cNvPr id="21" name="Picture 20">
            <a:extLst>
              <a:ext uri="{FF2B5EF4-FFF2-40B4-BE49-F238E27FC236}">
                <a16:creationId xmlns:a16="http://schemas.microsoft.com/office/drawing/2014/main" id="{7307DEB9-B0BC-4819-AD81-A0443772F6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000" y="5538965"/>
            <a:ext cx="3243353" cy="853514"/>
          </a:xfrm>
          <a:prstGeom prst="rect">
            <a:avLst/>
          </a:prstGeom>
        </p:spPr>
      </p:pic>
    </p:spTree>
    <p:extLst>
      <p:ext uri="{BB962C8B-B14F-4D97-AF65-F5344CB8AC3E}">
        <p14:creationId xmlns:p14="http://schemas.microsoft.com/office/powerpoint/2010/main" val="10285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802A4-1279-4E41-90C6-ED5817C927A1}"/>
              </a:ext>
            </a:extLst>
          </p:cNvPr>
          <p:cNvSpPr>
            <a:spLocks noGrp="1"/>
          </p:cNvSpPr>
          <p:nvPr>
            <p:ph type="title"/>
          </p:nvPr>
        </p:nvSpPr>
        <p:spPr>
          <a:xfrm>
            <a:off x="444524" y="170407"/>
            <a:ext cx="10909276" cy="925290"/>
          </a:xfrm>
        </p:spPr>
        <p:txBody>
          <a:bodyPr>
            <a:noAutofit/>
          </a:bodyPr>
          <a:lstStyle/>
          <a:p>
            <a:r>
              <a:rPr lang="en-US" sz="3200" dirty="0"/>
              <a:t>Are you ready to </a:t>
            </a:r>
            <a:r>
              <a:rPr lang="en-US" sz="3200" dirty="0">
                <a:solidFill>
                  <a:schemeClr val="accent4"/>
                </a:solidFill>
              </a:rPr>
              <a:t>record simple videos</a:t>
            </a:r>
            <a:r>
              <a:rPr lang="en-US" sz="3200" dirty="0"/>
              <a:t>?</a:t>
            </a:r>
          </a:p>
        </p:txBody>
      </p:sp>
      <p:sp>
        <p:nvSpPr>
          <p:cNvPr id="3" name="Slide Number Placeholder 2">
            <a:extLst>
              <a:ext uri="{FF2B5EF4-FFF2-40B4-BE49-F238E27FC236}">
                <a16:creationId xmlns:a16="http://schemas.microsoft.com/office/drawing/2014/main" id="{A2BC0B58-3197-4132-8619-3558F00FAB02}"/>
              </a:ext>
            </a:extLst>
          </p:cNvPr>
          <p:cNvSpPr>
            <a:spLocks noGrp="1"/>
          </p:cNvSpPr>
          <p:nvPr>
            <p:ph type="sldNum" sz="quarter" idx="12"/>
          </p:nvPr>
        </p:nvSpPr>
        <p:spPr>
          <a:xfrm>
            <a:off x="8610599" y="6376646"/>
            <a:ext cx="2743200" cy="365125"/>
          </a:xfrm>
        </p:spPr>
        <p:txBody>
          <a:bodyPr/>
          <a:lstStyle/>
          <a:p>
            <a:fld id="{DC34D593-1652-4EF8-A601-D46850590469}" type="slidenum">
              <a:rPr lang="en-US" smtClean="0"/>
              <a:t>10</a:t>
            </a:fld>
            <a:endParaRPr lang="en-US"/>
          </a:p>
        </p:txBody>
      </p:sp>
      <p:sp>
        <p:nvSpPr>
          <p:cNvPr id="22" name="TextBox 21">
            <a:extLst>
              <a:ext uri="{FF2B5EF4-FFF2-40B4-BE49-F238E27FC236}">
                <a16:creationId xmlns:a16="http://schemas.microsoft.com/office/drawing/2014/main" id="{03E784DA-53CB-44B7-9E32-C0648611B5DE}"/>
              </a:ext>
            </a:extLst>
          </p:cNvPr>
          <p:cNvSpPr txBox="1"/>
          <p:nvPr/>
        </p:nvSpPr>
        <p:spPr>
          <a:xfrm>
            <a:off x="4779653" y="5974433"/>
            <a:ext cx="3738709" cy="584775"/>
          </a:xfrm>
          <a:prstGeom prst="rect">
            <a:avLst/>
          </a:prstGeom>
          <a:noFill/>
        </p:spPr>
        <p:txBody>
          <a:bodyPr wrap="square">
            <a:spAutoFit/>
          </a:bodyPr>
          <a:lstStyle/>
          <a:p>
            <a:pPr algn="r"/>
            <a:r>
              <a:rPr lang="en-US" sz="1600" dirty="0">
                <a:solidFill>
                  <a:schemeClr val="accent3"/>
                </a:solidFill>
                <a:effectLst/>
                <a:latin typeface="Roboto" panose="02000000000000000000" pitchFamily="2" charset="0"/>
                <a:ea typeface="Roboto" panose="02000000000000000000" pitchFamily="2" charset="0"/>
                <a:cs typeface="Times New Roman" panose="02020603050405020304" pitchFamily="18" charset="0"/>
              </a:rPr>
              <a:t>Recording at a </a:t>
            </a:r>
            <a:r>
              <a:rPr lang="en-US" sz="1600" b="1" dirty="0">
                <a:solidFill>
                  <a:schemeClr val="accent3"/>
                </a:solidFill>
                <a:effectLst/>
                <a:latin typeface="Roboto" panose="02000000000000000000" pitchFamily="2" charset="0"/>
                <a:ea typeface="Roboto" panose="02000000000000000000" pitchFamily="2" charset="0"/>
                <a:cs typeface="Times New Roman" panose="02020603050405020304" pitchFamily="18" charset="0"/>
              </a:rPr>
              <a:t>resolution of 1280</a:t>
            </a:r>
            <a:r>
              <a:rPr lang="en-US" sz="1600" dirty="0">
                <a:solidFill>
                  <a:schemeClr val="accent3"/>
                </a:solidFill>
                <a:effectLst/>
                <a:latin typeface="Roboto" panose="02000000000000000000" pitchFamily="2" charset="0"/>
                <a:ea typeface="Roboto" panose="02000000000000000000" pitchFamily="2" charset="0"/>
                <a:cs typeface="Times New Roman" panose="02020603050405020304" pitchFamily="18" charset="0"/>
              </a:rPr>
              <a:t>x</a:t>
            </a:r>
            <a:r>
              <a:rPr lang="en-US" sz="1600" b="1" dirty="0">
                <a:solidFill>
                  <a:schemeClr val="accent3"/>
                </a:solidFill>
                <a:effectLst/>
                <a:latin typeface="Roboto" panose="02000000000000000000" pitchFamily="2" charset="0"/>
                <a:ea typeface="Roboto" panose="02000000000000000000" pitchFamily="2" charset="0"/>
                <a:cs typeface="Times New Roman" panose="02020603050405020304" pitchFamily="18" charset="0"/>
              </a:rPr>
              <a:t>720</a:t>
            </a:r>
            <a:r>
              <a:rPr lang="en-US" sz="1600" dirty="0">
                <a:solidFill>
                  <a:schemeClr val="accent3"/>
                </a:solidFill>
                <a:effectLst/>
                <a:latin typeface="Roboto" panose="02000000000000000000" pitchFamily="2" charset="0"/>
                <a:ea typeface="Roboto" panose="02000000000000000000" pitchFamily="2" charset="0"/>
                <a:cs typeface="Times New Roman" panose="02020603050405020304" pitchFamily="18" charset="0"/>
              </a:rPr>
              <a:t> pixels is </a:t>
            </a:r>
            <a:r>
              <a:rPr lang="en-US" sz="1600" dirty="0">
                <a:solidFill>
                  <a:schemeClr val="accent3"/>
                </a:solidFill>
                <a:latin typeface="Roboto" panose="02000000000000000000" pitchFamily="2" charset="0"/>
                <a:ea typeface="Roboto" panose="02000000000000000000" pitchFamily="2" charset="0"/>
                <a:cs typeface="Times New Roman" panose="02020603050405020304" pitchFamily="18" charset="0"/>
              </a:rPr>
              <a:t>best</a:t>
            </a:r>
            <a:r>
              <a:rPr lang="en-US" sz="1600" dirty="0">
                <a:solidFill>
                  <a:schemeClr val="accent3"/>
                </a:solidFill>
                <a:effectLst/>
                <a:latin typeface="Roboto" panose="02000000000000000000" pitchFamily="2" charset="0"/>
                <a:ea typeface="Roboto" panose="02000000000000000000" pitchFamily="2" charset="0"/>
                <a:cs typeface="Times New Roman" panose="02020603050405020304" pitchFamily="18" charset="0"/>
              </a:rPr>
              <a:t>. This is </a:t>
            </a:r>
            <a:r>
              <a:rPr lang="en-US" sz="1600" b="1" dirty="0">
                <a:solidFill>
                  <a:schemeClr val="accent2"/>
                </a:solidFill>
                <a:effectLst/>
                <a:latin typeface="Roboto" panose="02000000000000000000" pitchFamily="2" charset="0"/>
                <a:ea typeface="Roboto" panose="02000000000000000000" pitchFamily="2" charset="0"/>
                <a:cs typeface="Times New Roman" panose="02020603050405020304" pitchFamily="18" charset="0"/>
              </a:rPr>
              <a:t>web video</a:t>
            </a:r>
            <a:r>
              <a:rPr lang="en-US" sz="1600" dirty="0">
                <a:solidFill>
                  <a:schemeClr val="accent3"/>
                </a:solidFill>
                <a:effectLst/>
                <a:latin typeface="Roboto" panose="02000000000000000000" pitchFamily="2" charset="0"/>
                <a:ea typeface="Roboto" panose="02000000000000000000" pitchFamily="2" charset="0"/>
                <a:cs typeface="Times New Roman" panose="02020603050405020304" pitchFamily="18" charset="0"/>
              </a:rPr>
              <a:t>.</a:t>
            </a:r>
            <a:endParaRPr lang="en-US" sz="1600" dirty="0">
              <a:solidFill>
                <a:schemeClr val="accent3"/>
              </a:solidFill>
            </a:endParaRPr>
          </a:p>
        </p:txBody>
      </p:sp>
      <p:pic>
        <p:nvPicPr>
          <p:cNvPr id="32" name="Picture 6" descr="Samsung Galaxy S6 Review ⋆ Top Reviews">
            <a:extLst>
              <a:ext uri="{FF2B5EF4-FFF2-40B4-BE49-F238E27FC236}">
                <a16:creationId xmlns:a16="http://schemas.microsoft.com/office/drawing/2014/main" id="{8C569FAA-75DB-4A72-B933-B848E12ED6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82044">
            <a:off x="-105306" y="1220086"/>
            <a:ext cx="2990248" cy="299024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anon EOS 80D: Digital Photography Review">
            <a:extLst>
              <a:ext uri="{FF2B5EF4-FFF2-40B4-BE49-F238E27FC236}">
                <a16:creationId xmlns:a16="http://schemas.microsoft.com/office/drawing/2014/main" id="{AD5E2C65-EFF4-4A51-B5C8-9F56D48348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0609" y="1330553"/>
            <a:ext cx="1953783" cy="228487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4" descr="Apple iPad Mini: características, precio y opiniones ...">
            <a:extLst>
              <a:ext uri="{FF2B5EF4-FFF2-40B4-BE49-F238E27FC236}">
                <a16:creationId xmlns:a16="http://schemas.microsoft.com/office/drawing/2014/main" id="{E5F9081C-1682-4691-8536-B3E53794A753}"/>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3676" t="4877" r="3904" b="3331"/>
          <a:stretch/>
        </p:blipFill>
        <p:spPr bwMode="auto">
          <a:xfrm rot="170643">
            <a:off x="1105210" y="3891669"/>
            <a:ext cx="3038672" cy="21769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A8EF4909-284A-402C-8145-06609E8254E1}"/>
              </a:ext>
            </a:extLst>
          </p:cNvPr>
          <p:cNvPicPr>
            <a:picLocks noChangeAspect="1"/>
          </p:cNvPicPr>
          <p:nvPr/>
        </p:nvPicPr>
        <p:blipFill rotWithShape="1">
          <a:blip r:embed="rId6">
            <a:extLst>
              <a:ext uri="{28A0092B-C50C-407E-A947-70E740481C1C}">
                <a14:useLocalDpi xmlns:a14="http://schemas.microsoft.com/office/drawing/2010/main" val="0"/>
              </a:ext>
            </a:extLst>
          </a:blip>
          <a:srcRect b="29323"/>
          <a:stretch/>
        </p:blipFill>
        <p:spPr>
          <a:xfrm>
            <a:off x="5446123" y="1005465"/>
            <a:ext cx="3086100" cy="4847070"/>
          </a:xfrm>
          <a:prstGeom prst="rect">
            <a:avLst/>
          </a:prstGeom>
          <a:ln>
            <a:solidFill>
              <a:schemeClr val="tx1">
                <a:lumMod val="20000"/>
                <a:lumOff val="80000"/>
              </a:schemeClr>
            </a:solidFill>
          </a:ln>
          <a:effectLst>
            <a:outerShdw blurRad="50800" dist="38100" dir="5400000" algn="t" rotWithShape="0">
              <a:prstClr val="black">
                <a:alpha val="40000"/>
              </a:prstClr>
            </a:outerShdw>
          </a:effectLst>
        </p:spPr>
      </p:pic>
      <p:pic>
        <p:nvPicPr>
          <p:cNvPr id="16" name="Picture 15">
            <a:extLst>
              <a:ext uri="{FF2B5EF4-FFF2-40B4-BE49-F238E27FC236}">
                <a16:creationId xmlns:a16="http://schemas.microsoft.com/office/drawing/2014/main" id="{81027CF4-B6AE-4BEF-9F2C-218C9CCF9CF7}"/>
              </a:ext>
            </a:extLst>
          </p:cNvPr>
          <p:cNvPicPr>
            <a:picLocks noChangeAspect="1"/>
          </p:cNvPicPr>
          <p:nvPr/>
        </p:nvPicPr>
        <p:blipFill rotWithShape="1">
          <a:blip r:embed="rId7">
            <a:extLst>
              <a:ext uri="{28A0092B-C50C-407E-A947-70E740481C1C}">
                <a14:useLocalDpi xmlns:a14="http://schemas.microsoft.com/office/drawing/2010/main" val="0"/>
              </a:ext>
            </a:extLst>
          </a:blip>
          <a:srcRect b="20976"/>
          <a:stretch/>
        </p:blipFill>
        <p:spPr>
          <a:xfrm>
            <a:off x="8693391" y="1194040"/>
            <a:ext cx="3086100" cy="5419486"/>
          </a:xfrm>
          <a:prstGeom prst="rect">
            <a:avLst/>
          </a:prstGeom>
          <a:ln>
            <a:solidFill>
              <a:schemeClr val="tx1">
                <a:lumMod val="20000"/>
                <a:lumOff val="80000"/>
              </a:schemeClr>
            </a:solidFill>
          </a:ln>
          <a:effectLst>
            <a:outerShdw blurRad="50800" dist="38100" dir="5400000" algn="t" rotWithShape="0">
              <a:prstClr val="black">
                <a:alpha val="40000"/>
              </a:prstClr>
            </a:outerShdw>
          </a:effectLst>
        </p:spPr>
      </p:pic>
      <p:pic>
        <p:nvPicPr>
          <p:cNvPr id="35" name="Graphic 34" descr="Back RTL">
            <a:extLst>
              <a:ext uri="{FF2B5EF4-FFF2-40B4-BE49-F238E27FC236}">
                <a16:creationId xmlns:a16="http://schemas.microsoft.com/office/drawing/2014/main" id="{34F376EF-B511-4D38-B6C5-9FE5237D57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flipV="1">
            <a:off x="7591990" y="4908768"/>
            <a:ext cx="1405837" cy="1405837"/>
          </a:xfrm>
          <a:prstGeom prst="rect">
            <a:avLst/>
          </a:prstGeom>
        </p:spPr>
      </p:pic>
      <p:sp>
        <p:nvSpPr>
          <p:cNvPr id="17" name="Arrow: Pentagon 16">
            <a:extLst>
              <a:ext uri="{FF2B5EF4-FFF2-40B4-BE49-F238E27FC236}">
                <a16:creationId xmlns:a16="http://schemas.microsoft.com/office/drawing/2014/main" id="{6B6B73EB-F67D-4A29-8A80-4BC9633C5B96}"/>
              </a:ext>
            </a:extLst>
          </p:cNvPr>
          <p:cNvSpPr/>
          <p:nvPr/>
        </p:nvSpPr>
        <p:spPr>
          <a:xfrm flipH="1">
            <a:off x="10236443" y="5138771"/>
            <a:ext cx="1635285" cy="27432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panose="02000000000000000000" pitchFamily="2" charset="0"/>
                <a:ea typeface="Roboto Condensed" panose="02000000000000000000" pitchFamily="2" charset="0"/>
                <a:cs typeface="Roboto Condensed" panose="02000000000000000000" pitchFamily="2" charset="0"/>
              </a:rPr>
              <a:t>1920 by 1080</a:t>
            </a:r>
          </a:p>
        </p:txBody>
      </p:sp>
      <p:sp>
        <p:nvSpPr>
          <p:cNvPr id="36" name="Arrow: Pentagon 35">
            <a:extLst>
              <a:ext uri="{FF2B5EF4-FFF2-40B4-BE49-F238E27FC236}">
                <a16:creationId xmlns:a16="http://schemas.microsoft.com/office/drawing/2014/main" id="{92C6EE51-8412-49A7-8F03-3AEC49951FC5}"/>
              </a:ext>
            </a:extLst>
          </p:cNvPr>
          <p:cNvSpPr/>
          <p:nvPr/>
        </p:nvSpPr>
        <p:spPr>
          <a:xfrm flipH="1">
            <a:off x="10236441" y="5507912"/>
            <a:ext cx="1635285" cy="27432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panose="02000000000000000000" pitchFamily="2" charset="0"/>
                <a:ea typeface="Roboto Condensed" panose="02000000000000000000" pitchFamily="2" charset="0"/>
                <a:cs typeface="Roboto Condensed" panose="02000000000000000000" pitchFamily="2" charset="0"/>
              </a:rPr>
              <a:t>1280 by 720</a:t>
            </a:r>
          </a:p>
        </p:txBody>
      </p:sp>
      <p:sp>
        <p:nvSpPr>
          <p:cNvPr id="37" name="Arrow: Pentagon 36">
            <a:extLst>
              <a:ext uri="{FF2B5EF4-FFF2-40B4-BE49-F238E27FC236}">
                <a16:creationId xmlns:a16="http://schemas.microsoft.com/office/drawing/2014/main" id="{BD1F5C1E-7BD6-4CE9-90BF-F0C69ADE42FD}"/>
              </a:ext>
            </a:extLst>
          </p:cNvPr>
          <p:cNvSpPr/>
          <p:nvPr/>
        </p:nvSpPr>
        <p:spPr>
          <a:xfrm flipH="1">
            <a:off x="10236441" y="5877053"/>
            <a:ext cx="1635285" cy="27432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panose="02000000000000000000" pitchFamily="2" charset="0"/>
                <a:ea typeface="Roboto Condensed" panose="02000000000000000000" pitchFamily="2" charset="0"/>
                <a:cs typeface="Roboto Condensed" panose="02000000000000000000" pitchFamily="2" charset="0"/>
              </a:rPr>
              <a:t>854 by 480</a:t>
            </a:r>
          </a:p>
        </p:txBody>
      </p:sp>
      <p:sp>
        <p:nvSpPr>
          <p:cNvPr id="4" name="Date Placeholder 3"/>
          <p:cNvSpPr>
            <a:spLocks noGrp="1"/>
          </p:cNvSpPr>
          <p:nvPr>
            <p:ph type="dt" sz="half"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50160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5C4D3-AB20-4BD7-B218-23F66065E778}"/>
              </a:ext>
            </a:extLst>
          </p:cNvPr>
          <p:cNvSpPr>
            <a:spLocks noGrp="1"/>
          </p:cNvSpPr>
          <p:nvPr>
            <p:ph type="title"/>
          </p:nvPr>
        </p:nvSpPr>
        <p:spPr>
          <a:xfrm>
            <a:off x="336754" y="196986"/>
            <a:ext cx="10515600" cy="925290"/>
          </a:xfrm>
        </p:spPr>
        <p:txBody>
          <a:bodyPr>
            <a:normAutofit/>
          </a:bodyPr>
          <a:lstStyle/>
          <a:p>
            <a:r>
              <a:rPr lang="en-US" sz="3600" dirty="0"/>
              <a:t>Hybrid Course Structure</a:t>
            </a:r>
          </a:p>
        </p:txBody>
      </p:sp>
      <p:sp>
        <p:nvSpPr>
          <p:cNvPr id="3" name="Slide Number Placeholder 2">
            <a:extLst>
              <a:ext uri="{FF2B5EF4-FFF2-40B4-BE49-F238E27FC236}">
                <a16:creationId xmlns:a16="http://schemas.microsoft.com/office/drawing/2014/main" id="{0C8CF31E-EBC1-4BDC-BAE8-1D01CF99F06C}"/>
              </a:ext>
            </a:extLst>
          </p:cNvPr>
          <p:cNvSpPr>
            <a:spLocks noGrp="1"/>
          </p:cNvSpPr>
          <p:nvPr>
            <p:ph type="sldNum" sz="quarter" idx="12"/>
          </p:nvPr>
        </p:nvSpPr>
        <p:spPr/>
        <p:txBody>
          <a:bodyPr/>
          <a:lstStyle/>
          <a:p>
            <a:fld id="{DC34D593-1652-4EF8-A601-D46850590469}" type="slidenum">
              <a:rPr lang="en-US" smtClean="0"/>
              <a:t>11</a:t>
            </a:fld>
            <a:endParaRPr lang="en-US"/>
          </a:p>
        </p:txBody>
      </p:sp>
      <p:sp>
        <p:nvSpPr>
          <p:cNvPr id="4" name="Rectangle: Rounded Corners 3">
            <a:extLst>
              <a:ext uri="{FF2B5EF4-FFF2-40B4-BE49-F238E27FC236}">
                <a16:creationId xmlns:a16="http://schemas.microsoft.com/office/drawing/2014/main" id="{AE129C55-0CCC-4427-B894-4A24A790A4D7}"/>
              </a:ext>
            </a:extLst>
          </p:cNvPr>
          <p:cNvSpPr/>
          <p:nvPr/>
        </p:nvSpPr>
        <p:spPr>
          <a:xfrm>
            <a:off x="9173496" y="1488187"/>
            <a:ext cx="2743200" cy="6014952"/>
          </a:xfrm>
          <a:prstGeom prst="roundRect">
            <a:avLst>
              <a:gd name="adj" fmla="val 7701"/>
            </a:avLst>
          </a:prstGeom>
          <a:solidFill>
            <a:schemeClr val="bg2"/>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274320" tIns="182880" rIns="274320" bIns="91440" rtlCol="0" anchor="t" anchorCtr="0"/>
          <a:lstStyle/>
          <a:p>
            <a:r>
              <a:rPr lang="en-US" sz="1600" b="1" dirty="0" smtClean="0">
                <a:solidFill>
                  <a:schemeClr val="tx2"/>
                </a:solidFill>
              </a:rPr>
              <a:t>Learning Block </a:t>
            </a:r>
            <a:r>
              <a:rPr lang="en-US" sz="1600" b="1" dirty="0">
                <a:solidFill>
                  <a:schemeClr val="tx2"/>
                </a:solidFill>
              </a:rPr>
              <a:t>4: </a:t>
            </a:r>
            <a:r>
              <a:rPr lang="en-US" sz="1600" b="1" dirty="0" smtClean="0">
                <a:solidFill>
                  <a:schemeClr val="tx2"/>
                </a:solidFill>
              </a:rPr>
              <a:t>    In-person Sessions</a:t>
            </a:r>
            <a:endParaRPr lang="en-US" sz="1600" b="1" dirty="0">
              <a:solidFill>
                <a:schemeClr val="tx2"/>
              </a:solidFill>
            </a:endParaRPr>
          </a:p>
          <a:p>
            <a:pPr>
              <a:spcBef>
                <a:spcPts val="600"/>
              </a:spcBef>
            </a:pPr>
            <a:r>
              <a:rPr lang="en-US" sz="1200" b="1" i="1" dirty="0">
                <a:solidFill>
                  <a:schemeClr val="tx2"/>
                </a:solidFill>
              </a:rPr>
              <a:t>Practice Activities</a:t>
            </a:r>
          </a:p>
          <a:p>
            <a:pPr marL="171450" indent="-171450">
              <a:spcBef>
                <a:spcPts val="600"/>
              </a:spcBef>
              <a:buFont typeface="Arial" panose="020B0604020202020204" pitchFamily="34" charset="0"/>
              <a:buChar char="•"/>
            </a:pPr>
            <a:r>
              <a:rPr lang="en-US" sz="1200" dirty="0">
                <a:solidFill>
                  <a:schemeClr val="tx2"/>
                </a:solidFill>
              </a:rPr>
              <a:t>Module 8: Install Rear-facing Car Seat</a:t>
            </a:r>
          </a:p>
          <a:p>
            <a:pPr marL="171450" indent="-171450">
              <a:spcBef>
                <a:spcPts val="600"/>
              </a:spcBef>
              <a:buFont typeface="Arial" panose="020B0604020202020204" pitchFamily="34" charset="0"/>
              <a:buChar char="•"/>
            </a:pPr>
            <a:r>
              <a:rPr lang="en-US" sz="1200" dirty="0">
                <a:solidFill>
                  <a:schemeClr val="tx2"/>
                </a:solidFill>
              </a:rPr>
              <a:t>Module 9: Install Forward-facing Car Seats</a:t>
            </a:r>
          </a:p>
          <a:p>
            <a:pPr marL="171450" indent="-171450">
              <a:spcBef>
                <a:spcPts val="600"/>
              </a:spcBef>
              <a:buFont typeface="Arial" panose="020B0604020202020204" pitchFamily="34" charset="0"/>
              <a:buChar char="•"/>
            </a:pPr>
            <a:r>
              <a:rPr lang="en-US" sz="1200" dirty="0">
                <a:solidFill>
                  <a:schemeClr val="tx2"/>
                </a:solidFill>
              </a:rPr>
              <a:t>Module 9: Examine Car Seat Misuse</a:t>
            </a:r>
          </a:p>
          <a:p>
            <a:pPr marL="171450" indent="-171450">
              <a:spcBef>
                <a:spcPts val="600"/>
              </a:spcBef>
              <a:buFont typeface="Arial" panose="020B0604020202020204" pitchFamily="34" charset="0"/>
              <a:buChar char="•"/>
            </a:pPr>
            <a:r>
              <a:rPr lang="en-US" sz="1200" dirty="0" smtClean="0">
                <a:solidFill>
                  <a:schemeClr val="tx2"/>
                </a:solidFill>
              </a:rPr>
              <a:t>Module </a:t>
            </a:r>
            <a:r>
              <a:rPr lang="en-US" sz="1200" dirty="0">
                <a:solidFill>
                  <a:schemeClr val="tx2"/>
                </a:solidFill>
              </a:rPr>
              <a:t>10: Secure </a:t>
            </a:r>
            <a:r>
              <a:rPr lang="en-US" sz="1200" dirty="0" smtClean="0">
                <a:solidFill>
                  <a:schemeClr val="tx2"/>
                </a:solidFill>
              </a:rPr>
              <a:t>A Booster Seat </a:t>
            </a:r>
            <a:endParaRPr lang="en-US" sz="1200" dirty="0">
              <a:solidFill>
                <a:schemeClr val="tx2"/>
              </a:solidFill>
            </a:endParaRPr>
          </a:p>
          <a:p>
            <a:pPr marL="171450" indent="-171450">
              <a:spcBef>
                <a:spcPts val="600"/>
              </a:spcBef>
              <a:buFont typeface="Arial" panose="020B0604020202020204" pitchFamily="34" charset="0"/>
              <a:buChar char="•"/>
            </a:pPr>
            <a:r>
              <a:rPr lang="en-US" sz="1200" dirty="0">
                <a:solidFill>
                  <a:schemeClr val="tx2"/>
                </a:solidFill>
              </a:rPr>
              <a:t>Module 12: LPE: Conduct a Seat Check</a:t>
            </a:r>
          </a:p>
          <a:p>
            <a:pPr>
              <a:spcBef>
                <a:spcPts val="600"/>
              </a:spcBef>
            </a:pPr>
            <a:r>
              <a:rPr lang="en-US" sz="1200" b="1" i="1" dirty="0">
                <a:solidFill>
                  <a:schemeClr val="tx2"/>
                </a:solidFill>
              </a:rPr>
              <a:t>Skills Evaluations</a:t>
            </a:r>
          </a:p>
          <a:p>
            <a:pPr marL="171450" indent="-171450">
              <a:spcBef>
                <a:spcPts val="600"/>
              </a:spcBef>
              <a:buFont typeface="Arial" panose="020B0604020202020204" pitchFamily="34" charset="0"/>
              <a:buChar char="•"/>
            </a:pPr>
            <a:r>
              <a:rPr lang="en-US" sz="1200" dirty="0" smtClean="0">
                <a:solidFill>
                  <a:schemeClr val="tx2"/>
                </a:solidFill>
              </a:rPr>
              <a:t>Vehicle </a:t>
            </a:r>
            <a:r>
              <a:rPr lang="en-US" sz="1200" dirty="0">
                <a:solidFill>
                  <a:schemeClr val="tx2"/>
                </a:solidFill>
              </a:rPr>
              <a:t>Systems</a:t>
            </a:r>
          </a:p>
          <a:p>
            <a:pPr marL="171450" indent="-171450">
              <a:spcBef>
                <a:spcPts val="600"/>
              </a:spcBef>
              <a:buFont typeface="Arial" panose="020B0604020202020204" pitchFamily="34" charset="0"/>
              <a:buChar char="•"/>
            </a:pPr>
            <a:r>
              <a:rPr lang="en-US" sz="1200" dirty="0" smtClean="0">
                <a:solidFill>
                  <a:schemeClr val="tx2"/>
                </a:solidFill>
              </a:rPr>
              <a:t>Select and Install Car Seats</a:t>
            </a:r>
            <a:endParaRPr lang="en-US" sz="1200" dirty="0">
              <a:solidFill>
                <a:schemeClr val="tx2"/>
              </a:solidFill>
            </a:endParaRPr>
          </a:p>
          <a:p>
            <a:pPr marL="171450" indent="-171450">
              <a:spcBef>
                <a:spcPts val="600"/>
              </a:spcBef>
              <a:buFont typeface="Arial" panose="020B0604020202020204" pitchFamily="34" charset="0"/>
              <a:buChar char="•"/>
            </a:pPr>
            <a:r>
              <a:rPr lang="en-US" sz="1200" dirty="0" smtClean="0">
                <a:solidFill>
                  <a:schemeClr val="tx2"/>
                </a:solidFill>
              </a:rPr>
              <a:t>Checkup </a:t>
            </a:r>
            <a:r>
              <a:rPr lang="en-US" sz="1200" dirty="0">
                <a:solidFill>
                  <a:schemeClr val="tx2"/>
                </a:solidFill>
              </a:rPr>
              <a:t>Event</a:t>
            </a:r>
          </a:p>
          <a:p>
            <a:pPr>
              <a:spcBef>
                <a:spcPts val="600"/>
              </a:spcBef>
            </a:pPr>
            <a:r>
              <a:rPr lang="en-US" sz="1200" b="1" i="1" dirty="0">
                <a:solidFill>
                  <a:schemeClr val="tx2"/>
                </a:solidFill>
              </a:rPr>
              <a:t>Course Completion and Recap</a:t>
            </a:r>
          </a:p>
        </p:txBody>
      </p:sp>
      <p:sp>
        <p:nvSpPr>
          <p:cNvPr id="5" name="Rectangle: Rounded Corners 4">
            <a:extLst>
              <a:ext uri="{FF2B5EF4-FFF2-40B4-BE49-F238E27FC236}">
                <a16:creationId xmlns:a16="http://schemas.microsoft.com/office/drawing/2014/main" id="{D50075ED-06FA-4DDA-A807-69F615A6793C}"/>
              </a:ext>
            </a:extLst>
          </p:cNvPr>
          <p:cNvSpPr/>
          <p:nvPr/>
        </p:nvSpPr>
        <p:spPr>
          <a:xfrm>
            <a:off x="336754" y="1488187"/>
            <a:ext cx="2743200" cy="6014952"/>
          </a:xfrm>
          <a:prstGeom prst="roundRect">
            <a:avLst>
              <a:gd name="adj" fmla="val 7701"/>
            </a:avLst>
          </a:prstGeom>
          <a:solidFill>
            <a:schemeClr val="accent4">
              <a:lumMod val="20000"/>
              <a:lumOff val="80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91440" rtlCol="0" anchor="t" anchorCtr="0"/>
          <a:lstStyle/>
          <a:p>
            <a:r>
              <a:rPr lang="en-US" sz="1600" b="1" dirty="0" smtClean="0">
                <a:solidFill>
                  <a:schemeClr val="tx2"/>
                </a:solidFill>
              </a:rPr>
              <a:t>Learning Block </a:t>
            </a:r>
            <a:r>
              <a:rPr lang="en-US" sz="1600" b="1" dirty="0">
                <a:solidFill>
                  <a:schemeClr val="tx2"/>
                </a:solidFill>
              </a:rPr>
              <a:t>1: Modules 1–5</a:t>
            </a:r>
          </a:p>
          <a:p>
            <a:pPr>
              <a:spcBef>
                <a:spcPts val="600"/>
              </a:spcBef>
            </a:pPr>
            <a:r>
              <a:rPr lang="en-US" sz="1400" b="1" i="1" dirty="0">
                <a:solidFill>
                  <a:schemeClr val="tx2"/>
                </a:solidFill>
              </a:rPr>
              <a:t>Virtual Kick-off Session</a:t>
            </a:r>
          </a:p>
          <a:p>
            <a:pPr>
              <a:spcBef>
                <a:spcPts val="600"/>
              </a:spcBef>
            </a:pPr>
            <a:r>
              <a:rPr lang="en-US" sz="1400" b="1" i="1" dirty="0">
                <a:solidFill>
                  <a:schemeClr val="tx2"/>
                </a:solidFill>
              </a:rPr>
              <a:t>E-learning</a:t>
            </a:r>
          </a:p>
          <a:p>
            <a:pPr marL="171450" indent="-171450">
              <a:spcBef>
                <a:spcPts val="600"/>
              </a:spcBef>
              <a:buFont typeface="Arial" panose="020B0604020202020204" pitchFamily="34" charset="0"/>
              <a:buChar char="•"/>
            </a:pPr>
            <a:r>
              <a:rPr lang="en-US" sz="1400" dirty="0">
                <a:solidFill>
                  <a:schemeClr val="tx2"/>
                </a:solidFill>
              </a:rPr>
              <a:t>E-learning Modules 1–5</a:t>
            </a:r>
          </a:p>
          <a:p>
            <a:pPr>
              <a:spcBef>
                <a:spcPts val="600"/>
              </a:spcBef>
            </a:pPr>
            <a:r>
              <a:rPr lang="en-US" sz="1400" b="1" i="1" dirty="0" smtClean="0">
                <a:solidFill>
                  <a:schemeClr val="tx2"/>
                </a:solidFill>
              </a:rPr>
              <a:t>Check-in with Instructor</a:t>
            </a:r>
          </a:p>
          <a:p>
            <a:pPr>
              <a:spcBef>
                <a:spcPts val="600"/>
              </a:spcBef>
            </a:pPr>
            <a:r>
              <a:rPr lang="en-US" sz="1400" b="1" i="1" dirty="0" smtClean="0">
                <a:solidFill>
                  <a:schemeClr val="tx2"/>
                </a:solidFill>
              </a:rPr>
              <a:t>Virtual </a:t>
            </a:r>
            <a:r>
              <a:rPr lang="en-US" sz="1400" b="1" i="1" dirty="0">
                <a:solidFill>
                  <a:schemeClr val="tx2"/>
                </a:solidFill>
              </a:rPr>
              <a:t>Checkpoint 1</a:t>
            </a:r>
          </a:p>
          <a:p>
            <a:pPr marL="171450" indent="-171450">
              <a:spcBef>
                <a:spcPts val="600"/>
              </a:spcBef>
              <a:buFont typeface="Arial" panose="020B0604020202020204" pitchFamily="34" charset="0"/>
              <a:buChar char="•"/>
            </a:pPr>
            <a:r>
              <a:rPr lang="en-US" sz="1400" dirty="0">
                <a:solidFill>
                  <a:schemeClr val="tx2"/>
                </a:solidFill>
              </a:rPr>
              <a:t>LPEs and Activities</a:t>
            </a:r>
          </a:p>
          <a:p>
            <a:pPr marL="171450" indent="-171450">
              <a:spcBef>
                <a:spcPts val="600"/>
              </a:spcBef>
              <a:buFont typeface="Arial" panose="020B0604020202020204" pitchFamily="34" charset="0"/>
              <a:buChar char="•"/>
            </a:pPr>
            <a:r>
              <a:rPr lang="en-US" sz="1400" dirty="0">
                <a:solidFill>
                  <a:schemeClr val="tx2"/>
                </a:solidFill>
              </a:rPr>
              <a:t>Preview Learning Block 2</a:t>
            </a:r>
          </a:p>
          <a:p>
            <a:pPr>
              <a:spcBef>
                <a:spcPts val="600"/>
              </a:spcBef>
            </a:pPr>
            <a:r>
              <a:rPr lang="en-US" sz="1400" b="1" i="1" dirty="0" smtClean="0">
                <a:solidFill>
                  <a:schemeClr val="tx2"/>
                </a:solidFill>
              </a:rPr>
              <a:t>Quiz </a:t>
            </a:r>
            <a:r>
              <a:rPr lang="en-US" sz="1400" b="1" i="1" dirty="0">
                <a:solidFill>
                  <a:schemeClr val="tx2"/>
                </a:solidFill>
              </a:rPr>
              <a:t>1</a:t>
            </a:r>
          </a:p>
        </p:txBody>
      </p:sp>
      <p:sp>
        <p:nvSpPr>
          <p:cNvPr id="6" name="Rectangle: Rounded Corners 5">
            <a:extLst>
              <a:ext uri="{FF2B5EF4-FFF2-40B4-BE49-F238E27FC236}">
                <a16:creationId xmlns:a16="http://schemas.microsoft.com/office/drawing/2014/main" id="{ABC4B28B-F139-464B-BE89-4253E68E88C2}"/>
              </a:ext>
            </a:extLst>
          </p:cNvPr>
          <p:cNvSpPr/>
          <p:nvPr/>
        </p:nvSpPr>
        <p:spPr>
          <a:xfrm>
            <a:off x="3282335" y="1488187"/>
            <a:ext cx="2743200" cy="6014952"/>
          </a:xfrm>
          <a:prstGeom prst="roundRect">
            <a:avLst>
              <a:gd name="adj" fmla="val 7701"/>
            </a:avLst>
          </a:prstGeom>
          <a:solidFill>
            <a:schemeClr val="accent2">
              <a:lumMod val="20000"/>
              <a:lumOff val="80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91440" rtlCol="0" anchor="t" anchorCtr="0"/>
          <a:lstStyle/>
          <a:p>
            <a:r>
              <a:rPr lang="en-US" sz="1600" b="1" dirty="0" smtClean="0">
                <a:solidFill>
                  <a:schemeClr val="tx2"/>
                </a:solidFill>
              </a:rPr>
              <a:t>Learning Block </a:t>
            </a:r>
            <a:r>
              <a:rPr lang="en-US" sz="1600" b="1" dirty="0">
                <a:solidFill>
                  <a:schemeClr val="tx2"/>
                </a:solidFill>
              </a:rPr>
              <a:t>2: Modules 6–8</a:t>
            </a:r>
          </a:p>
          <a:p>
            <a:pPr>
              <a:spcBef>
                <a:spcPts val="600"/>
              </a:spcBef>
            </a:pPr>
            <a:r>
              <a:rPr lang="en-US" sz="1400" b="1" i="1" dirty="0">
                <a:solidFill>
                  <a:schemeClr val="tx2"/>
                </a:solidFill>
              </a:rPr>
              <a:t>E-learning</a:t>
            </a:r>
          </a:p>
          <a:p>
            <a:pPr marL="171450" indent="-171450">
              <a:spcBef>
                <a:spcPts val="600"/>
              </a:spcBef>
              <a:buFont typeface="Arial" panose="020B0604020202020204" pitchFamily="34" charset="0"/>
              <a:buChar char="•"/>
            </a:pPr>
            <a:r>
              <a:rPr lang="en-US" sz="1400" dirty="0">
                <a:solidFill>
                  <a:schemeClr val="tx2"/>
                </a:solidFill>
              </a:rPr>
              <a:t>E-learning Modules 6–8</a:t>
            </a:r>
          </a:p>
          <a:p>
            <a:pPr>
              <a:spcBef>
                <a:spcPts val="600"/>
              </a:spcBef>
            </a:pPr>
            <a:r>
              <a:rPr lang="en-US" sz="1400" b="1" i="1" dirty="0">
                <a:solidFill>
                  <a:schemeClr val="tx2"/>
                </a:solidFill>
              </a:rPr>
              <a:t>Virtual Checkpoint 2</a:t>
            </a:r>
          </a:p>
          <a:p>
            <a:pPr marL="171450" indent="-171450">
              <a:spcBef>
                <a:spcPts val="600"/>
              </a:spcBef>
              <a:buFont typeface="Arial" panose="020B0604020202020204" pitchFamily="34" charset="0"/>
              <a:buChar char="•"/>
            </a:pPr>
            <a:r>
              <a:rPr lang="en-US" sz="1400" dirty="0">
                <a:solidFill>
                  <a:schemeClr val="tx2"/>
                </a:solidFill>
              </a:rPr>
              <a:t>LPEs and Activities</a:t>
            </a:r>
          </a:p>
          <a:p>
            <a:pPr marL="171450" indent="-171450">
              <a:spcBef>
                <a:spcPts val="600"/>
              </a:spcBef>
              <a:buFont typeface="Arial" panose="020B0604020202020204" pitchFamily="34" charset="0"/>
              <a:buChar char="•"/>
            </a:pPr>
            <a:r>
              <a:rPr lang="en-US" sz="1400" dirty="0">
                <a:solidFill>
                  <a:schemeClr val="tx2"/>
                </a:solidFill>
              </a:rPr>
              <a:t>Preview Learning Block 3</a:t>
            </a:r>
          </a:p>
          <a:p>
            <a:pPr>
              <a:spcBef>
                <a:spcPts val="600"/>
              </a:spcBef>
            </a:pPr>
            <a:r>
              <a:rPr lang="en-US" sz="1400" b="1" i="1" dirty="0" smtClean="0">
                <a:solidFill>
                  <a:schemeClr val="tx2"/>
                </a:solidFill>
              </a:rPr>
              <a:t>Quiz </a:t>
            </a:r>
            <a:r>
              <a:rPr lang="en-US" sz="1400" b="1" i="1" dirty="0">
                <a:solidFill>
                  <a:schemeClr val="tx2"/>
                </a:solidFill>
              </a:rPr>
              <a:t>2</a:t>
            </a:r>
          </a:p>
        </p:txBody>
      </p:sp>
      <p:sp>
        <p:nvSpPr>
          <p:cNvPr id="7" name="Rectangle: Rounded Corners 6">
            <a:extLst>
              <a:ext uri="{FF2B5EF4-FFF2-40B4-BE49-F238E27FC236}">
                <a16:creationId xmlns:a16="http://schemas.microsoft.com/office/drawing/2014/main" id="{C21829D4-09C7-433D-8729-FA256F87AE5B}"/>
              </a:ext>
            </a:extLst>
          </p:cNvPr>
          <p:cNvSpPr/>
          <p:nvPr/>
        </p:nvSpPr>
        <p:spPr>
          <a:xfrm>
            <a:off x="6227916" y="1488187"/>
            <a:ext cx="2743200" cy="6014952"/>
          </a:xfrm>
          <a:prstGeom prst="roundRect">
            <a:avLst>
              <a:gd name="adj" fmla="val 7701"/>
            </a:avLst>
          </a:prstGeom>
          <a:solidFill>
            <a:schemeClr val="accent3">
              <a:lumMod val="20000"/>
              <a:lumOff val="80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91440" rtlCol="0" anchor="t" anchorCtr="0"/>
          <a:lstStyle/>
          <a:p>
            <a:r>
              <a:rPr lang="en-US" sz="1600" b="1" dirty="0" smtClean="0">
                <a:solidFill>
                  <a:schemeClr val="tx2"/>
                </a:solidFill>
              </a:rPr>
              <a:t>Learning Block </a:t>
            </a:r>
            <a:r>
              <a:rPr lang="en-US" sz="1600" b="1" dirty="0">
                <a:solidFill>
                  <a:schemeClr val="tx2"/>
                </a:solidFill>
              </a:rPr>
              <a:t>3: Modules 9–13</a:t>
            </a:r>
          </a:p>
          <a:p>
            <a:pPr>
              <a:spcBef>
                <a:spcPts val="600"/>
              </a:spcBef>
            </a:pPr>
            <a:r>
              <a:rPr lang="en-US" sz="1400" b="1" i="1" dirty="0">
                <a:solidFill>
                  <a:schemeClr val="tx2"/>
                </a:solidFill>
              </a:rPr>
              <a:t>E-learning</a:t>
            </a:r>
          </a:p>
          <a:p>
            <a:pPr marL="171450" indent="-171450">
              <a:spcBef>
                <a:spcPts val="600"/>
              </a:spcBef>
              <a:buFont typeface="Arial" panose="020B0604020202020204" pitchFamily="34" charset="0"/>
              <a:buChar char="•"/>
            </a:pPr>
            <a:r>
              <a:rPr lang="en-US" sz="1400" dirty="0">
                <a:solidFill>
                  <a:schemeClr val="tx2"/>
                </a:solidFill>
              </a:rPr>
              <a:t>E-learning Modules 9–13</a:t>
            </a:r>
          </a:p>
          <a:p>
            <a:pPr>
              <a:spcBef>
                <a:spcPts val="600"/>
              </a:spcBef>
            </a:pPr>
            <a:r>
              <a:rPr lang="en-US" sz="1400" b="1" i="1" dirty="0">
                <a:solidFill>
                  <a:schemeClr val="tx2"/>
                </a:solidFill>
              </a:rPr>
              <a:t>Virtual Checkpoint 3</a:t>
            </a:r>
          </a:p>
          <a:p>
            <a:pPr marL="171450" indent="-171450">
              <a:spcBef>
                <a:spcPts val="600"/>
              </a:spcBef>
              <a:buFont typeface="Arial" panose="020B0604020202020204" pitchFamily="34" charset="0"/>
              <a:buChar char="•"/>
            </a:pPr>
            <a:r>
              <a:rPr lang="en-US" sz="1400" dirty="0">
                <a:solidFill>
                  <a:schemeClr val="tx2"/>
                </a:solidFill>
              </a:rPr>
              <a:t>LPEs and Activities</a:t>
            </a:r>
          </a:p>
          <a:p>
            <a:pPr marL="171450" indent="-171450">
              <a:spcBef>
                <a:spcPts val="600"/>
              </a:spcBef>
              <a:buFont typeface="Arial" panose="020B0604020202020204" pitchFamily="34" charset="0"/>
              <a:buChar char="•"/>
            </a:pPr>
            <a:r>
              <a:rPr lang="en-US" sz="1400" dirty="0">
                <a:solidFill>
                  <a:schemeClr val="tx2"/>
                </a:solidFill>
              </a:rPr>
              <a:t>Preview </a:t>
            </a:r>
            <a:r>
              <a:rPr lang="en-US" sz="1400" dirty="0" smtClean="0">
                <a:solidFill>
                  <a:schemeClr val="tx2"/>
                </a:solidFill>
              </a:rPr>
              <a:t>Learning Block 4</a:t>
            </a:r>
            <a:endParaRPr lang="en-US" sz="1400" dirty="0">
              <a:solidFill>
                <a:schemeClr val="tx2"/>
              </a:solidFill>
            </a:endParaRPr>
          </a:p>
          <a:p>
            <a:pPr>
              <a:spcBef>
                <a:spcPts val="600"/>
              </a:spcBef>
            </a:pPr>
            <a:r>
              <a:rPr lang="en-US" sz="1400" b="1" i="1" dirty="0" smtClean="0">
                <a:solidFill>
                  <a:schemeClr val="tx2"/>
                </a:solidFill>
              </a:rPr>
              <a:t>Skills Evaluation</a:t>
            </a:r>
          </a:p>
          <a:p>
            <a:pPr marL="285750" indent="-285750">
              <a:spcBef>
                <a:spcPts val="600"/>
              </a:spcBef>
              <a:buFont typeface="Arial" panose="020B0604020202020204" pitchFamily="34" charset="0"/>
              <a:buChar char="•"/>
            </a:pPr>
            <a:r>
              <a:rPr lang="en-US" sz="1400" dirty="0" smtClean="0">
                <a:solidFill>
                  <a:schemeClr val="tx2"/>
                </a:solidFill>
              </a:rPr>
              <a:t>Putting It All Together</a:t>
            </a:r>
            <a:endParaRPr lang="en-US" sz="1400" dirty="0">
              <a:solidFill>
                <a:schemeClr val="tx2"/>
              </a:solidFill>
            </a:endParaRPr>
          </a:p>
          <a:p>
            <a:pPr>
              <a:spcBef>
                <a:spcPts val="600"/>
              </a:spcBef>
            </a:pPr>
            <a:r>
              <a:rPr lang="en-US" sz="1400" b="1" i="1" dirty="0" smtClean="0">
                <a:solidFill>
                  <a:schemeClr val="tx2"/>
                </a:solidFill>
              </a:rPr>
              <a:t>Quiz </a:t>
            </a:r>
            <a:r>
              <a:rPr lang="en-US" sz="1400" b="1" i="1" dirty="0">
                <a:solidFill>
                  <a:schemeClr val="tx2"/>
                </a:solidFill>
              </a:rPr>
              <a:t>3</a:t>
            </a:r>
          </a:p>
        </p:txBody>
      </p:sp>
      <p:sp>
        <p:nvSpPr>
          <p:cNvPr id="8" name="Oval 7">
            <a:extLst>
              <a:ext uri="{FF2B5EF4-FFF2-40B4-BE49-F238E27FC236}">
                <a16:creationId xmlns:a16="http://schemas.microsoft.com/office/drawing/2014/main" id="{837550EA-7104-48EF-BD6B-8955EE66FD7D}"/>
              </a:ext>
            </a:extLst>
          </p:cNvPr>
          <p:cNvSpPr/>
          <p:nvPr/>
        </p:nvSpPr>
        <p:spPr>
          <a:xfrm>
            <a:off x="473185" y="1053374"/>
            <a:ext cx="550607" cy="550607"/>
          </a:xfrm>
          <a:prstGeom prst="ellipse">
            <a:avLst/>
          </a:prstGeom>
          <a:solidFill>
            <a:schemeClr val="accent6"/>
          </a:solidFill>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1</a:t>
            </a:r>
          </a:p>
        </p:txBody>
      </p:sp>
      <p:sp>
        <p:nvSpPr>
          <p:cNvPr id="9" name="Oval 8">
            <a:extLst>
              <a:ext uri="{FF2B5EF4-FFF2-40B4-BE49-F238E27FC236}">
                <a16:creationId xmlns:a16="http://schemas.microsoft.com/office/drawing/2014/main" id="{294BE675-2B41-4B5F-ABE2-3201C9366EC1}"/>
              </a:ext>
            </a:extLst>
          </p:cNvPr>
          <p:cNvSpPr/>
          <p:nvPr/>
        </p:nvSpPr>
        <p:spPr>
          <a:xfrm>
            <a:off x="3383315" y="1053373"/>
            <a:ext cx="550607" cy="550607"/>
          </a:xfrm>
          <a:prstGeom prst="ellipse">
            <a:avLst/>
          </a:prstGeom>
          <a:solidFill>
            <a:schemeClr val="accent2"/>
          </a:solidFill>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2</a:t>
            </a:r>
          </a:p>
        </p:txBody>
      </p:sp>
      <p:sp>
        <p:nvSpPr>
          <p:cNvPr id="10" name="Oval 9">
            <a:extLst>
              <a:ext uri="{FF2B5EF4-FFF2-40B4-BE49-F238E27FC236}">
                <a16:creationId xmlns:a16="http://schemas.microsoft.com/office/drawing/2014/main" id="{D6FB6DE5-09E4-4401-9E4C-E0C1E1D04EC5}"/>
              </a:ext>
            </a:extLst>
          </p:cNvPr>
          <p:cNvSpPr/>
          <p:nvPr/>
        </p:nvSpPr>
        <p:spPr>
          <a:xfrm>
            <a:off x="6326014" y="1059875"/>
            <a:ext cx="550607" cy="550607"/>
          </a:xfrm>
          <a:prstGeom prst="ellipse">
            <a:avLst/>
          </a:prstGeom>
          <a:solidFill>
            <a:schemeClr val="accent5"/>
          </a:solidFill>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3</a:t>
            </a:r>
          </a:p>
        </p:txBody>
      </p:sp>
      <p:sp>
        <p:nvSpPr>
          <p:cNvPr id="11" name="Oval 10">
            <a:extLst>
              <a:ext uri="{FF2B5EF4-FFF2-40B4-BE49-F238E27FC236}">
                <a16:creationId xmlns:a16="http://schemas.microsoft.com/office/drawing/2014/main" id="{8C9EEBFC-2428-4936-B04F-11C04694A301}"/>
              </a:ext>
            </a:extLst>
          </p:cNvPr>
          <p:cNvSpPr/>
          <p:nvPr/>
        </p:nvSpPr>
        <p:spPr>
          <a:xfrm>
            <a:off x="9318372" y="1096217"/>
            <a:ext cx="550607" cy="550607"/>
          </a:xfrm>
          <a:prstGeom prst="ellipse">
            <a:avLst/>
          </a:prstGeom>
          <a:solidFill>
            <a:schemeClr val="bg2">
              <a:lumMod val="25000"/>
            </a:schemeClr>
          </a:solidFill>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4</a:t>
            </a:r>
          </a:p>
        </p:txBody>
      </p:sp>
    </p:spTree>
    <p:extLst>
      <p:ext uri="{BB962C8B-B14F-4D97-AF65-F5344CB8AC3E}">
        <p14:creationId xmlns:p14="http://schemas.microsoft.com/office/powerpoint/2010/main" val="246246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5E1E541F-7BC0-4E19-825E-DF240BB4B169}"/>
              </a:ext>
            </a:extLst>
          </p:cNvPr>
          <p:cNvSpPr/>
          <p:nvPr/>
        </p:nvSpPr>
        <p:spPr>
          <a:xfrm>
            <a:off x="8924192" y="1430216"/>
            <a:ext cx="2491153" cy="4841630"/>
          </a:xfrm>
          <a:prstGeom prst="roundRect">
            <a:avLst>
              <a:gd name="adj" fmla="val 3961"/>
            </a:avLst>
          </a:prstGeom>
          <a:solidFill>
            <a:schemeClr val="accent5">
              <a:alpha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D3449D7C-4D65-49F0-BD57-486D58711CAD}"/>
              </a:ext>
            </a:extLst>
          </p:cNvPr>
          <p:cNvSpPr/>
          <p:nvPr/>
        </p:nvSpPr>
        <p:spPr>
          <a:xfrm>
            <a:off x="6126285" y="1430216"/>
            <a:ext cx="2491153" cy="4841630"/>
          </a:xfrm>
          <a:prstGeom prst="roundRect">
            <a:avLst>
              <a:gd name="adj" fmla="val 3961"/>
            </a:avLst>
          </a:prstGeom>
          <a:solidFill>
            <a:schemeClr val="accent5">
              <a:alpha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4B272B94-4650-41E8-B79E-D0440990704F}"/>
              </a:ext>
            </a:extLst>
          </p:cNvPr>
          <p:cNvSpPr/>
          <p:nvPr/>
        </p:nvSpPr>
        <p:spPr>
          <a:xfrm>
            <a:off x="3328377" y="1430216"/>
            <a:ext cx="2491153" cy="4841630"/>
          </a:xfrm>
          <a:prstGeom prst="roundRect">
            <a:avLst>
              <a:gd name="adj" fmla="val 3961"/>
            </a:avLst>
          </a:prstGeom>
          <a:solidFill>
            <a:schemeClr val="accent5">
              <a:alpha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DA8C48F0-9D19-4381-8E43-98F37218E53B}"/>
              </a:ext>
            </a:extLst>
          </p:cNvPr>
          <p:cNvSpPr/>
          <p:nvPr/>
        </p:nvSpPr>
        <p:spPr>
          <a:xfrm>
            <a:off x="530469" y="1430216"/>
            <a:ext cx="2491153" cy="4841630"/>
          </a:xfrm>
          <a:prstGeom prst="roundRect">
            <a:avLst>
              <a:gd name="adj" fmla="val 3961"/>
            </a:avLst>
          </a:prstGeom>
          <a:solidFill>
            <a:schemeClr val="accent5">
              <a:alpha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2F5A8E-4AFC-4D38-9F6A-8D6F181447A8}"/>
              </a:ext>
            </a:extLst>
          </p:cNvPr>
          <p:cNvSpPr>
            <a:spLocks noGrp="1"/>
          </p:cNvSpPr>
          <p:nvPr>
            <p:ph type="title"/>
          </p:nvPr>
        </p:nvSpPr>
        <p:spPr>
          <a:xfrm>
            <a:off x="838200" y="365126"/>
            <a:ext cx="10515600" cy="925290"/>
          </a:xfrm>
        </p:spPr>
        <p:txBody>
          <a:bodyPr/>
          <a:lstStyle/>
          <a:p>
            <a:r>
              <a:rPr lang="en-US" dirty="0" smtClean="0"/>
              <a:t>Completion </a:t>
            </a:r>
            <a:r>
              <a:rPr lang="en-US" dirty="0"/>
              <a:t>Requirements</a:t>
            </a:r>
          </a:p>
        </p:txBody>
      </p:sp>
      <p:sp>
        <p:nvSpPr>
          <p:cNvPr id="4" name="Slide Number Placeholder 3">
            <a:extLst>
              <a:ext uri="{FF2B5EF4-FFF2-40B4-BE49-F238E27FC236}">
                <a16:creationId xmlns:a16="http://schemas.microsoft.com/office/drawing/2014/main" id="{412BDCF4-0ED5-41B1-8DF6-738ABA95A160}"/>
              </a:ext>
            </a:extLst>
          </p:cNvPr>
          <p:cNvSpPr>
            <a:spLocks noGrp="1"/>
          </p:cNvSpPr>
          <p:nvPr>
            <p:ph type="sldNum" sz="quarter" idx="12"/>
          </p:nvPr>
        </p:nvSpPr>
        <p:spPr/>
        <p:txBody>
          <a:bodyPr/>
          <a:lstStyle/>
          <a:p>
            <a:fld id="{DC34D593-1652-4EF8-A601-D46850590469}" type="slidenum">
              <a:rPr lang="en-US" smtClean="0"/>
              <a:t>12</a:t>
            </a:fld>
            <a:endParaRPr lang="en-US"/>
          </a:p>
        </p:txBody>
      </p:sp>
      <p:sp>
        <p:nvSpPr>
          <p:cNvPr id="3" name="Content Placeholder 2">
            <a:extLst>
              <a:ext uri="{FF2B5EF4-FFF2-40B4-BE49-F238E27FC236}">
                <a16:creationId xmlns:a16="http://schemas.microsoft.com/office/drawing/2014/main" id="{295AF8CB-D2B8-47E1-845E-259BB2EA9214}"/>
              </a:ext>
            </a:extLst>
          </p:cNvPr>
          <p:cNvSpPr>
            <a:spLocks noGrp="1"/>
          </p:cNvSpPr>
          <p:nvPr>
            <p:ph idx="4294967295"/>
          </p:nvPr>
        </p:nvSpPr>
        <p:spPr>
          <a:xfrm>
            <a:off x="879231" y="3137141"/>
            <a:ext cx="1930876" cy="2286000"/>
          </a:xfrm>
        </p:spPr>
        <p:txBody>
          <a:bodyPr>
            <a:noAutofit/>
          </a:bodyPr>
          <a:lstStyle/>
          <a:p>
            <a:pPr marL="0" indent="0">
              <a:lnSpc>
                <a:spcPct val="120000"/>
              </a:lnSpc>
              <a:spcBef>
                <a:spcPts val="0"/>
              </a:spcBef>
              <a:buNone/>
            </a:pPr>
            <a:r>
              <a:rPr lang="en-US" sz="1800" dirty="0"/>
              <a:t>Attend entire training</a:t>
            </a:r>
            <a:r>
              <a:rPr lang="en-US" sz="1800" dirty="0" smtClean="0"/>
              <a:t>.</a:t>
            </a:r>
          </a:p>
          <a:p>
            <a:pPr marL="0" indent="0">
              <a:lnSpc>
                <a:spcPct val="120000"/>
              </a:lnSpc>
              <a:spcBef>
                <a:spcPts val="0"/>
              </a:spcBef>
              <a:buNone/>
            </a:pPr>
            <a:endParaRPr lang="en-US" sz="1800" dirty="0"/>
          </a:p>
          <a:p>
            <a:pPr marL="0" indent="0">
              <a:lnSpc>
                <a:spcPct val="120000"/>
              </a:lnSpc>
              <a:spcBef>
                <a:spcPts val="0"/>
              </a:spcBef>
              <a:buNone/>
            </a:pPr>
            <a:r>
              <a:rPr lang="en-US" sz="1400" i="1" dirty="0" smtClean="0">
                <a:solidFill>
                  <a:srgbClr val="6DCFF6"/>
                </a:solidFill>
              </a:rPr>
              <a:t>This includes the virtual and in-person sessions.</a:t>
            </a:r>
            <a:endParaRPr lang="en-US" sz="1800" i="1" dirty="0">
              <a:solidFill>
                <a:srgbClr val="6DCFF6"/>
              </a:solidFill>
            </a:endParaRPr>
          </a:p>
        </p:txBody>
      </p:sp>
      <p:pic>
        <p:nvPicPr>
          <p:cNvPr id="6" name="Graphic 5" descr="Monthly calendar">
            <a:extLst>
              <a:ext uri="{FF2B5EF4-FFF2-40B4-BE49-F238E27FC236}">
                <a16:creationId xmlns:a16="http://schemas.microsoft.com/office/drawing/2014/main" id="{0AA7EDF4-AF75-4CCF-855D-62634D7401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38200" y="1712788"/>
            <a:ext cx="1424354" cy="1424354"/>
          </a:xfrm>
          <a:prstGeom prst="rect">
            <a:avLst/>
          </a:prstGeom>
        </p:spPr>
      </p:pic>
      <p:sp>
        <p:nvSpPr>
          <p:cNvPr id="7" name="Content Placeholder 2">
            <a:extLst>
              <a:ext uri="{FF2B5EF4-FFF2-40B4-BE49-F238E27FC236}">
                <a16:creationId xmlns:a16="http://schemas.microsoft.com/office/drawing/2014/main" id="{2A53D905-4CDB-4FA0-B10E-F7D62AC85533}"/>
              </a:ext>
            </a:extLst>
          </p:cNvPr>
          <p:cNvSpPr txBox="1">
            <a:spLocks/>
          </p:cNvSpPr>
          <p:nvPr/>
        </p:nvSpPr>
        <p:spPr>
          <a:xfrm>
            <a:off x="3618523" y="3155943"/>
            <a:ext cx="2057400" cy="2286000"/>
          </a:xfrm>
          <a:prstGeom prst="rect">
            <a:avLst/>
          </a:prstGeom>
        </p:spPr>
        <p:txBody>
          <a:bodyPr vert="horz" lIns="91440" tIns="45720" rIns="91440" bIns="45720" rtlCol="0">
            <a:noAutofit/>
          </a:bodyPr>
          <a:lstStyle>
            <a:lvl1pPr indent="0">
              <a:lnSpc>
                <a:spcPct val="120000"/>
              </a:lnSpc>
              <a:spcBef>
                <a:spcPts val="0"/>
              </a:spcBef>
              <a:buFont typeface="Arial" panose="020B0604020202020204" pitchFamily="34" charset="0"/>
              <a:buNone/>
              <a:defRPr>
                <a:solidFill>
                  <a:schemeClr val="bg2"/>
                </a:solidFill>
              </a:defRPr>
            </a:lvl1pPr>
            <a:lvl2pPr marL="685800" indent="-228600">
              <a:lnSpc>
                <a:spcPct val="90000"/>
              </a:lnSpc>
              <a:spcBef>
                <a:spcPts val="500"/>
              </a:spcBef>
              <a:buFont typeface="Arial" panose="020B0604020202020204" pitchFamily="34" charset="0"/>
              <a:buChar char="•"/>
              <a:defRPr sz="2400">
                <a:solidFill>
                  <a:schemeClr val="bg2"/>
                </a:solidFill>
              </a:defRPr>
            </a:lvl2pPr>
            <a:lvl3pPr marL="1143000" indent="-228600">
              <a:lnSpc>
                <a:spcPct val="90000"/>
              </a:lnSpc>
              <a:spcBef>
                <a:spcPts val="500"/>
              </a:spcBef>
              <a:buFont typeface="Arial" panose="020B0604020202020204" pitchFamily="34" charset="0"/>
              <a:buChar char="•"/>
              <a:defRPr sz="2000">
                <a:solidFill>
                  <a:schemeClr val="bg2"/>
                </a:solidFill>
              </a:defRPr>
            </a:lvl3pPr>
            <a:lvl4pPr marL="1600200" indent="-228600">
              <a:lnSpc>
                <a:spcPct val="90000"/>
              </a:lnSpc>
              <a:spcBef>
                <a:spcPts val="500"/>
              </a:spcBef>
              <a:buFont typeface="Arial" panose="020B0604020202020204" pitchFamily="34" charset="0"/>
              <a:buChar char="•"/>
              <a:defRPr>
                <a:solidFill>
                  <a:schemeClr val="bg2"/>
                </a:solidFill>
              </a:defRPr>
            </a:lvl4pPr>
            <a:lvl5pPr marL="2057400" indent="-228600">
              <a:lnSpc>
                <a:spcPct val="90000"/>
              </a:lnSpc>
              <a:spcBef>
                <a:spcPts val="500"/>
              </a:spcBef>
              <a:buFont typeface="Arial" panose="020B0604020202020204" pitchFamily="34" charset="0"/>
              <a:buChar char="•"/>
              <a:defRPr>
                <a:solidFill>
                  <a:schemeClr val="bg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Participate in class discussions and practice activities.</a:t>
            </a:r>
          </a:p>
        </p:txBody>
      </p:sp>
      <p:sp>
        <p:nvSpPr>
          <p:cNvPr id="8" name="Content Placeholder 2">
            <a:extLst>
              <a:ext uri="{FF2B5EF4-FFF2-40B4-BE49-F238E27FC236}">
                <a16:creationId xmlns:a16="http://schemas.microsoft.com/office/drawing/2014/main" id="{9C1D30FB-87A2-42ED-BA9C-76178BEFE660}"/>
              </a:ext>
            </a:extLst>
          </p:cNvPr>
          <p:cNvSpPr txBox="1">
            <a:spLocks/>
          </p:cNvSpPr>
          <p:nvPr/>
        </p:nvSpPr>
        <p:spPr>
          <a:xfrm>
            <a:off x="6357815" y="3137141"/>
            <a:ext cx="2057400" cy="2865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sz="1800" dirty="0"/>
              <a:t>Pass three written quizzes with total of 42/50 correct.</a:t>
            </a:r>
          </a:p>
          <a:p>
            <a:pPr marL="0" indent="0">
              <a:lnSpc>
                <a:spcPct val="120000"/>
              </a:lnSpc>
              <a:spcBef>
                <a:spcPts val="0"/>
              </a:spcBef>
              <a:buFont typeface="Arial" panose="020B0604020202020204" pitchFamily="34" charset="0"/>
              <a:buNone/>
            </a:pPr>
            <a:endParaRPr lang="en-US" sz="2100" dirty="0"/>
          </a:p>
          <a:p>
            <a:pPr marL="0" indent="0">
              <a:lnSpc>
                <a:spcPct val="120000"/>
              </a:lnSpc>
              <a:spcBef>
                <a:spcPts val="0"/>
              </a:spcBef>
              <a:buFont typeface="Arial" panose="020B0604020202020204" pitchFamily="34" charset="0"/>
              <a:buNone/>
            </a:pPr>
            <a:r>
              <a:rPr lang="en-US" sz="1400" i="1" dirty="0">
                <a:solidFill>
                  <a:schemeClr val="accent3"/>
                </a:solidFill>
              </a:rPr>
              <a:t>Quizzes are </a:t>
            </a:r>
            <a:r>
              <a:rPr lang="en-US" sz="1400" i="1" dirty="0">
                <a:solidFill>
                  <a:srgbClr val="6DCFF6"/>
                </a:solidFill>
              </a:rPr>
              <a:t>administered</a:t>
            </a:r>
            <a:r>
              <a:rPr lang="en-US" sz="1400" i="1" dirty="0">
                <a:solidFill>
                  <a:schemeClr val="accent3"/>
                </a:solidFill>
              </a:rPr>
              <a:t> on the </a:t>
            </a:r>
            <a:r>
              <a:rPr lang="en-US" sz="1400" i="1" dirty="0" smtClean="0">
                <a:solidFill>
                  <a:schemeClr val="accent3"/>
                </a:solidFill>
              </a:rPr>
              <a:t>learning management system.</a:t>
            </a:r>
            <a:endParaRPr lang="en-US" sz="1400" i="1" dirty="0">
              <a:solidFill>
                <a:schemeClr val="accent3"/>
              </a:solidFill>
            </a:endParaRPr>
          </a:p>
        </p:txBody>
      </p:sp>
      <p:pic>
        <p:nvPicPr>
          <p:cNvPr id="10" name="Graphic 9" descr="Cheers">
            <a:extLst>
              <a:ext uri="{FF2B5EF4-FFF2-40B4-BE49-F238E27FC236}">
                <a16:creationId xmlns:a16="http://schemas.microsoft.com/office/drawing/2014/main" id="{58671422-ED2A-4946-83A8-9EFE71534D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710353" y="1768473"/>
            <a:ext cx="1312985" cy="1312985"/>
          </a:xfrm>
          <a:prstGeom prst="rect">
            <a:avLst/>
          </a:prstGeom>
        </p:spPr>
      </p:pic>
      <p:sp>
        <p:nvSpPr>
          <p:cNvPr id="11" name="Content Placeholder 2">
            <a:extLst>
              <a:ext uri="{FF2B5EF4-FFF2-40B4-BE49-F238E27FC236}">
                <a16:creationId xmlns:a16="http://schemas.microsoft.com/office/drawing/2014/main" id="{3D90CADB-BC1D-4E67-A531-9F2C7EBA4CC5}"/>
              </a:ext>
            </a:extLst>
          </p:cNvPr>
          <p:cNvSpPr txBox="1">
            <a:spLocks/>
          </p:cNvSpPr>
          <p:nvPr/>
        </p:nvSpPr>
        <p:spPr>
          <a:xfrm>
            <a:off x="9097108" y="3137140"/>
            <a:ext cx="2057400" cy="31347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sz="1800" dirty="0"/>
              <a:t>Pass four skills evaluations.</a:t>
            </a:r>
          </a:p>
          <a:p>
            <a:pPr marL="0" indent="0">
              <a:lnSpc>
                <a:spcPct val="120000"/>
              </a:lnSpc>
              <a:spcBef>
                <a:spcPts val="0"/>
              </a:spcBef>
              <a:buFont typeface="Arial" panose="020B0604020202020204" pitchFamily="34" charset="0"/>
              <a:buNone/>
            </a:pPr>
            <a:endParaRPr lang="en-US" sz="1800" dirty="0"/>
          </a:p>
          <a:p>
            <a:pPr marL="0" indent="0">
              <a:lnSpc>
                <a:spcPct val="120000"/>
              </a:lnSpc>
              <a:spcBef>
                <a:spcPts val="0"/>
              </a:spcBef>
              <a:buFont typeface="Arial" panose="020B0604020202020204" pitchFamily="34" charset="0"/>
              <a:buNone/>
            </a:pPr>
            <a:r>
              <a:rPr lang="en-US" sz="1400" i="1" dirty="0">
                <a:solidFill>
                  <a:schemeClr val="accent3"/>
                </a:solidFill>
              </a:rPr>
              <a:t>One skills evaluation is administered on the </a:t>
            </a:r>
            <a:r>
              <a:rPr lang="en-US" sz="1400" i="1" dirty="0" smtClean="0">
                <a:solidFill>
                  <a:schemeClr val="accent3"/>
                </a:solidFill>
              </a:rPr>
              <a:t>learning management system </a:t>
            </a:r>
            <a:r>
              <a:rPr lang="en-US" sz="1400" i="1" dirty="0">
                <a:solidFill>
                  <a:schemeClr val="accent3"/>
                </a:solidFill>
              </a:rPr>
              <a:t>and the other three </a:t>
            </a:r>
            <a:r>
              <a:rPr lang="en-US" sz="1400" i="1" dirty="0" smtClean="0">
                <a:solidFill>
                  <a:schemeClr val="accent3"/>
                </a:solidFill>
              </a:rPr>
              <a:t>are conducted     in-person.</a:t>
            </a:r>
            <a:endParaRPr lang="en-US" sz="1400" i="1" dirty="0">
              <a:solidFill>
                <a:schemeClr val="accent3"/>
              </a:solidFill>
            </a:endParaRPr>
          </a:p>
        </p:txBody>
      </p:sp>
      <p:pic>
        <p:nvPicPr>
          <p:cNvPr id="13" name="Graphic 12" descr="Checklist RTL">
            <a:extLst>
              <a:ext uri="{FF2B5EF4-FFF2-40B4-BE49-F238E27FC236}">
                <a16:creationId xmlns:a16="http://schemas.microsoft.com/office/drawing/2014/main" id="{605CE1D5-DB02-44C5-AC5A-C00AEC79EA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6652847" y="1768473"/>
            <a:ext cx="1312985" cy="1312985"/>
          </a:xfrm>
          <a:prstGeom prst="rect">
            <a:avLst/>
          </a:prstGeom>
        </p:spPr>
      </p:pic>
      <p:pic>
        <p:nvPicPr>
          <p:cNvPr id="27" name="Graphic 26" descr="Bullseye">
            <a:extLst>
              <a:ext uri="{FF2B5EF4-FFF2-40B4-BE49-F238E27FC236}">
                <a16:creationId xmlns:a16="http://schemas.microsoft.com/office/drawing/2014/main" id="{0C92B480-B43B-4518-9B1A-A7231B813E4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25000" y="1830019"/>
            <a:ext cx="1189892" cy="1189892"/>
          </a:xfrm>
          <a:prstGeom prst="rect">
            <a:avLst/>
          </a:prstGeom>
        </p:spPr>
      </p:pic>
      <p:sp>
        <p:nvSpPr>
          <p:cNvPr id="5" name="Date Placeholder 4"/>
          <p:cNvSpPr>
            <a:spLocks noGrp="1"/>
          </p:cNvSpPr>
          <p:nvPr>
            <p:ph type="dt" sz="half" idx="10"/>
          </p:nvPr>
        </p:nvSpPr>
        <p:spPr/>
        <p:txBody>
          <a:bodyPr/>
          <a:lstStyle/>
          <a:p>
            <a:r>
              <a:rPr lang="en-US" smtClean="0"/>
              <a:t>Kick-Off Session (20220715)</a:t>
            </a:r>
            <a:endParaRPr lang="en-US"/>
          </a:p>
        </p:txBody>
      </p:sp>
      <p:sp>
        <p:nvSpPr>
          <p:cNvPr id="18" name="TextBox 17">
            <a:extLst>
              <a:ext uri="{FF2B5EF4-FFF2-40B4-BE49-F238E27FC236}">
                <a16:creationId xmlns:a16="http://schemas.microsoft.com/office/drawing/2014/main" id="{93B9A741-2B7E-440C-AAA4-B6CCF308B8B1}"/>
              </a:ext>
            </a:extLst>
          </p:cNvPr>
          <p:cNvSpPr txBox="1"/>
          <p:nvPr/>
        </p:nvSpPr>
        <p:spPr>
          <a:xfrm>
            <a:off x="10421217" y="1099868"/>
            <a:ext cx="994128" cy="307777"/>
          </a:xfrm>
          <a:prstGeom prst="rect">
            <a:avLst/>
          </a:prstGeom>
          <a:noFill/>
        </p:spPr>
        <p:txBody>
          <a:bodyPr wrap="square" rtlCol="0">
            <a:spAutoFit/>
          </a:bodyPr>
          <a:lstStyle/>
          <a:p>
            <a:pPr algn="ctr"/>
            <a:r>
              <a:rPr lang="en-US" sz="1400" b="1" dirty="0" smtClean="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rPr>
              <a:t>TG 1-6</a:t>
            </a:r>
            <a:endParaRPr lang="en-US" sz="1400" b="1" dirty="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1469668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440E8-0CCC-4C07-AE1D-039742AE4E7B}"/>
              </a:ext>
            </a:extLst>
          </p:cNvPr>
          <p:cNvSpPr>
            <a:spLocks noGrp="1"/>
          </p:cNvSpPr>
          <p:nvPr>
            <p:ph type="title"/>
          </p:nvPr>
        </p:nvSpPr>
        <p:spPr>
          <a:xfrm>
            <a:off x="838200" y="365126"/>
            <a:ext cx="10515600" cy="925290"/>
          </a:xfrm>
        </p:spPr>
        <p:txBody>
          <a:bodyPr>
            <a:normAutofit/>
          </a:bodyPr>
          <a:lstStyle/>
          <a:p>
            <a:r>
              <a:rPr lang="en-US" dirty="0">
                <a:solidFill>
                  <a:schemeClr val="accent3"/>
                </a:solidFill>
              </a:rPr>
              <a:t>Student</a:t>
            </a:r>
            <a:r>
              <a:rPr lang="en-US" dirty="0"/>
              <a:t> </a:t>
            </a:r>
            <a:r>
              <a:rPr lang="en-US" dirty="0">
                <a:solidFill>
                  <a:schemeClr val="accent4"/>
                </a:solidFill>
              </a:rPr>
              <a:t>Checklists</a:t>
            </a:r>
          </a:p>
        </p:txBody>
      </p:sp>
      <p:sp>
        <p:nvSpPr>
          <p:cNvPr id="3" name="Slide Number Placeholder 2">
            <a:extLst>
              <a:ext uri="{FF2B5EF4-FFF2-40B4-BE49-F238E27FC236}">
                <a16:creationId xmlns:a16="http://schemas.microsoft.com/office/drawing/2014/main" id="{78FBAE58-1199-4EF3-8884-C34C5DAEB61C}"/>
              </a:ext>
            </a:extLst>
          </p:cNvPr>
          <p:cNvSpPr>
            <a:spLocks noGrp="1"/>
          </p:cNvSpPr>
          <p:nvPr>
            <p:ph type="sldNum" sz="quarter" idx="12"/>
          </p:nvPr>
        </p:nvSpPr>
        <p:spPr/>
        <p:txBody>
          <a:bodyPr/>
          <a:lstStyle/>
          <a:p>
            <a:fld id="{DC34D593-1652-4EF8-A601-D46850590469}" type="slidenum">
              <a:rPr lang="en-US" smtClean="0"/>
              <a:t>13</a:t>
            </a:fld>
            <a:endParaRPr lang="en-US"/>
          </a:p>
        </p:txBody>
      </p:sp>
      <p:sp>
        <p:nvSpPr>
          <p:cNvPr id="4" name="TextBox 3">
            <a:extLst>
              <a:ext uri="{FF2B5EF4-FFF2-40B4-BE49-F238E27FC236}">
                <a16:creationId xmlns:a16="http://schemas.microsoft.com/office/drawing/2014/main" id="{83A43D8C-97FD-49C5-9668-243DFD7DBC47}"/>
              </a:ext>
            </a:extLst>
          </p:cNvPr>
          <p:cNvSpPr txBox="1"/>
          <p:nvPr/>
        </p:nvSpPr>
        <p:spPr>
          <a:xfrm>
            <a:off x="2790098" y="5261438"/>
            <a:ext cx="3856893" cy="1077218"/>
          </a:xfrm>
          <a:prstGeom prst="rect">
            <a:avLst/>
          </a:prstGeom>
          <a:noFill/>
        </p:spPr>
        <p:txBody>
          <a:bodyPr wrap="square" rtlCol="0">
            <a:spAutoFit/>
          </a:bodyPr>
          <a:lstStyle/>
          <a:p>
            <a:r>
              <a:rPr lang="en-US" sz="1600" dirty="0">
                <a:solidFill>
                  <a:schemeClr val="accent4"/>
                </a:solidFill>
              </a:rPr>
              <a:t>Do </a:t>
            </a:r>
            <a:r>
              <a:rPr lang="en-US" sz="1600" dirty="0" smtClean="0">
                <a:solidFill>
                  <a:schemeClr val="accent4"/>
                </a:solidFill>
              </a:rPr>
              <a:t>practice </a:t>
            </a:r>
            <a:r>
              <a:rPr lang="en-US" sz="1600" dirty="0">
                <a:solidFill>
                  <a:schemeClr val="accent4"/>
                </a:solidFill>
              </a:rPr>
              <a:t>activities on the checklist </a:t>
            </a:r>
            <a:r>
              <a:rPr lang="en-US" sz="1600" b="1" dirty="0" smtClean="0">
                <a:solidFill>
                  <a:schemeClr val="accent3"/>
                </a:solidFill>
              </a:rPr>
              <a:t>when </a:t>
            </a:r>
            <a:r>
              <a:rPr lang="en-US" sz="1600" b="1" dirty="0">
                <a:solidFill>
                  <a:schemeClr val="accent3"/>
                </a:solidFill>
              </a:rPr>
              <a:t>prompted to do so</a:t>
            </a:r>
            <a:r>
              <a:rPr lang="en-US" sz="1600" dirty="0">
                <a:solidFill>
                  <a:schemeClr val="accent4"/>
                </a:solidFill>
              </a:rPr>
              <a:t> in the associated online learning segment. Then, check them off your checklist!</a:t>
            </a:r>
          </a:p>
        </p:txBody>
      </p:sp>
      <p:pic>
        <p:nvPicPr>
          <p:cNvPr id="6" name="Picture 5">
            <a:extLst>
              <a:ext uri="{FF2B5EF4-FFF2-40B4-BE49-F238E27FC236}">
                <a16:creationId xmlns:a16="http://schemas.microsoft.com/office/drawing/2014/main" id="{12DC8B69-62A6-4473-B923-544B3FA9340D}"/>
              </a:ext>
            </a:extLst>
          </p:cNvPr>
          <p:cNvPicPr>
            <a:picLocks noChangeAspect="1"/>
          </p:cNvPicPr>
          <p:nvPr/>
        </p:nvPicPr>
        <p:blipFill>
          <a:blip r:embed="rId3"/>
          <a:stretch>
            <a:fillRect/>
          </a:stretch>
        </p:blipFill>
        <p:spPr>
          <a:xfrm>
            <a:off x="7488116" y="712750"/>
            <a:ext cx="4227277" cy="5432499"/>
          </a:xfrm>
          <a:prstGeom prst="rect">
            <a:avLst/>
          </a:prstGeom>
          <a:ln>
            <a:solidFill>
              <a:schemeClr val="bg2"/>
            </a:solidFill>
          </a:ln>
          <a:effectLst>
            <a:outerShdw blurRad="50800" dist="38100" dir="5400000" algn="t" rotWithShape="0">
              <a:prstClr val="black">
                <a:alpha val="40000"/>
              </a:prstClr>
            </a:outerShdw>
          </a:effectLst>
        </p:spPr>
      </p:pic>
      <p:pic>
        <p:nvPicPr>
          <p:cNvPr id="7" name="Graphic 6" descr="Warning">
            <a:extLst>
              <a:ext uri="{FF2B5EF4-FFF2-40B4-BE49-F238E27FC236}">
                <a16:creationId xmlns:a16="http://schemas.microsoft.com/office/drawing/2014/main" id="{DB0D16E2-D8A7-430F-B0CA-B7D81A40BCB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810353" y="5183455"/>
            <a:ext cx="914400" cy="914400"/>
          </a:xfrm>
          <a:prstGeom prst="rect">
            <a:avLst/>
          </a:prstGeom>
        </p:spPr>
      </p:pic>
      <p:pic>
        <p:nvPicPr>
          <p:cNvPr id="9" name="Picture 8">
            <a:extLst>
              <a:ext uri="{FF2B5EF4-FFF2-40B4-BE49-F238E27FC236}">
                <a16:creationId xmlns:a16="http://schemas.microsoft.com/office/drawing/2014/main" id="{06FF6587-AA7D-4050-86BC-9C5A08BBAF4E}"/>
              </a:ext>
            </a:extLst>
          </p:cNvPr>
          <p:cNvPicPr>
            <a:picLocks noChangeAspect="1"/>
          </p:cNvPicPr>
          <p:nvPr/>
        </p:nvPicPr>
        <p:blipFill>
          <a:blip r:embed="rId6"/>
          <a:stretch>
            <a:fillRect/>
          </a:stretch>
        </p:blipFill>
        <p:spPr>
          <a:xfrm>
            <a:off x="2790098" y="1506094"/>
            <a:ext cx="4095238" cy="3390476"/>
          </a:xfrm>
          <a:prstGeom prst="rect">
            <a:avLst/>
          </a:prstGeom>
          <a:ln>
            <a:solidFill>
              <a:schemeClr val="bg1">
                <a:lumMod val="95000"/>
              </a:schemeClr>
            </a:solidFill>
          </a:ln>
          <a:effectLst>
            <a:outerShdw blurRad="50800" dist="38100" dir="5400000" algn="t" rotWithShape="0">
              <a:prstClr val="black">
                <a:alpha val="40000"/>
              </a:prstClr>
            </a:outerShdw>
          </a:effectLst>
        </p:spPr>
      </p:pic>
      <p:sp>
        <p:nvSpPr>
          <p:cNvPr id="11" name="Rectangle: Rounded Corners 10">
            <a:extLst>
              <a:ext uri="{FF2B5EF4-FFF2-40B4-BE49-F238E27FC236}">
                <a16:creationId xmlns:a16="http://schemas.microsoft.com/office/drawing/2014/main" id="{F4E58F46-7602-4836-836C-79C1AB6BE0B8}"/>
              </a:ext>
            </a:extLst>
          </p:cNvPr>
          <p:cNvSpPr/>
          <p:nvPr/>
        </p:nvSpPr>
        <p:spPr>
          <a:xfrm>
            <a:off x="2883883" y="4196861"/>
            <a:ext cx="3294184" cy="351693"/>
          </a:xfrm>
          <a:prstGeom prst="roundRect">
            <a:avLst/>
          </a:prstGeom>
          <a:noFill/>
          <a:ln w="38100">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Back RTL">
            <a:extLst>
              <a:ext uri="{FF2B5EF4-FFF2-40B4-BE49-F238E27FC236}">
                <a16:creationId xmlns:a16="http://schemas.microsoft.com/office/drawing/2014/main" id="{F05FCA21-6D89-40DD-BF96-FF4D7E1DD1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V="1">
            <a:off x="1384261" y="3595184"/>
            <a:ext cx="1405837" cy="1405837"/>
          </a:xfrm>
          <a:prstGeom prst="rect">
            <a:avLst/>
          </a:prstGeom>
        </p:spPr>
      </p:pic>
      <p:sp>
        <p:nvSpPr>
          <p:cNvPr id="14" name="TextBox 13">
            <a:extLst>
              <a:ext uri="{FF2B5EF4-FFF2-40B4-BE49-F238E27FC236}">
                <a16:creationId xmlns:a16="http://schemas.microsoft.com/office/drawing/2014/main" id="{FC3C611C-8360-435E-A44B-CB168E633311}"/>
              </a:ext>
            </a:extLst>
          </p:cNvPr>
          <p:cNvSpPr txBox="1"/>
          <p:nvPr/>
        </p:nvSpPr>
        <p:spPr>
          <a:xfrm>
            <a:off x="401605" y="1472850"/>
            <a:ext cx="2123854" cy="2031325"/>
          </a:xfrm>
          <a:prstGeom prst="rect">
            <a:avLst/>
          </a:prstGeom>
          <a:noFill/>
        </p:spPr>
        <p:txBody>
          <a:bodyPr wrap="square" rtlCol="0">
            <a:spAutoFit/>
          </a:bodyPr>
          <a:lstStyle/>
          <a:p>
            <a:pPr algn="r"/>
            <a:r>
              <a:rPr lang="en-US" dirty="0">
                <a:solidFill>
                  <a:schemeClr val="accent3">
                    <a:lumMod val="40000"/>
                    <a:lumOff val="60000"/>
                  </a:schemeClr>
                </a:solidFill>
              </a:rPr>
              <a:t>The </a:t>
            </a:r>
            <a:r>
              <a:rPr lang="en-US" b="1" dirty="0">
                <a:solidFill>
                  <a:schemeClr val="accent3">
                    <a:lumMod val="40000"/>
                    <a:lumOff val="60000"/>
                  </a:schemeClr>
                </a:solidFill>
              </a:rPr>
              <a:t>sequence</a:t>
            </a:r>
            <a:r>
              <a:rPr lang="en-US" dirty="0">
                <a:solidFill>
                  <a:schemeClr val="accent3">
                    <a:lumMod val="40000"/>
                    <a:lumOff val="60000"/>
                  </a:schemeClr>
                </a:solidFill>
              </a:rPr>
              <a:t> of the learning activities is </a:t>
            </a:r>
            <a:r>
              <a:rPr lang="en-US" b="1" dirty="0">
                <a:solidFill>
                  <a:schemeClr val="accent3">
                    <a:lumMod val="40000"/>
                    <a:lumOff val="60000"/>
                  </a:schemeClr>
                </a:solidFill>
              </a:rPr>
              <a:t>purposeful</a:t>
            </a:r>
            <a:r>
              <a:rPr lang="en-US" dirty="0">
                <a:solidFill>
                  <a:schemeClr val="accent3">
                    <a:lumMod val="40000"/>
                    <a:lumOff val="60000"/>
                  </a:schemeClr>
                </a:solidFill>
              </a:rPr>
              <a:t>. Practice activities are provided at the </a:t>
            </a:r>
            <a:r>
              <a:rPr lang="en-US" b="1" dirty="0">
                <a:solidFill>
                  <a:schemeClr val="accent3">
                    <a:lumMod val="40000"/>
                    <a:lumOff val="60000"/>
                  </a:schemeClr>
                </a:solidFill>
              </a:rPr>
              <a:t>appropriate time</a:t>
            </a:r>
            <a:r>
              <a:rPr lang="en-US" dirty="0">
                <a:solidFill>
                  <a:schemeClr val="accent3">
                    <a:lumMod val="40000"/>
                    <a:lumOff val="60000"/>
                  </a:schemeClr>
                </a:solidFill>
              </a:rPr>
              <a:t>.</a:t>
            </a:r>
          </a:p>
        </p:txBody>
      </p:sp>
      <p:pic>
        <p:nvPicPr>
          <p:cNvPr id="17" name="Graphic 16" descr="Back RTL">
            <a:extLst>
              <a:ext uri="{FF2B5EF4-FFF2-40B4-BE49-F238E27FC236}">
                <a16:creationId xmlns:a16="http://schemas.microsoft.com/office/drawing/2014/main" id="{7B99D721-D4D4-46BA-A394-A690A3D6F67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rot="20029019">
            <a:off x="6243547" y="4895046"/>
            <a:ext cx="1405837" cy="1405837"/>
          </a:xfrm>
          <a:prstGeom prst="rect">
            <a:avLst/>
          </a:prstGeom>
        </p:spPr>
      </p:pic>
      <p:sp>
        <p:nvSpPr>
          <p:cNvPr id="5" name="Date Placeholder 4"/>
          <p:cNvSpPr>
            <a:spLocks noGrp="1"/>
          </p:cNvSpPr>
          <p:nvPr>
            <p:ph type="dt" sz="half"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382650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4141A4E-0742-4868-8225-F133BDA81761}"/>
              </a:ext>
            </a:extLst>
          </p:cNvPr>
          <p:cNvSpPr/>
          <p:nvPr/>
        </p:nvSpPr>
        <p:spPr>
          <a:xfrm>
            <a:off x="506903" y="1173273"/>
            <a:ext cx="5874549" cy="5183077"/>
          </a:xfrm>
          <a:prstGeom prst="roundRect">
            <a:avLst>
              <a:gd name="adj" fmla="val 3294"/>
            </a:avLst>
          </a:prstGeom>
          <a:solidFill>
            <a:schemeClr val="accent5">
              <a:alpha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789250-C766-4234-A160-F61D8ED8BD07}"/>
              </a:ext>
            </a:extLst>
          </p:cNvPr>
          <p:cNvSpPr>
            <a:spLocks noGrp="1"/>
          </p:cNvSpPr>
          <p:nvPr>
            <p:ph type="title"/>
          </p:nvPr>
        </p:nvSpPr>
        <p:spPr>
          <a:xfrm>
            <a:off x="3440723" y="296497"/>
            <a:ext cx="2889738" cy="925290"/>
          </a:xfrm>
        </p:spPr>
        <p:txBody>
          <a:bodyPr/>
          <a:lstStyle/>
          <a:p>
            <a:pPr algn="r"/>
            <a:r>
              <a:rPr lang="en-US" dirty="0"/>
              <a:t>Tips!</a:t>
            </a:r>
          </a:p>
        </p:txBody>
      </p:sp>
      <p:sp>
        <p:nvSpPr>
          <p:cNvPr id="3" name="Slide Number Placeholder 2">
            <a:extLst>
              <a:ext uri="{FF2B5EF4-FFF2-40B4-BE49-F238E27FC236}">
                <a16:creationId xmlns:a16="http://schemas.microsoft.com/office/drawing/2014/main" id="{15B1D305-221C-44CD-A9E6-AA4C56EF261D}"/>
              </a:ext>
            </a:extLst>
          </p:cNvPr>
          <p:cNvSpPr>
            <a:spLocks noGrp="1"/>
          </p:cNvSpPr>
          <p:nvPr>
            <p:ph type="sldNum" sz="quarter" idx="12"/>
          </p:nvPr>
        </p:nvSpPr>
        <p:spPr/>
        <p:txBody>
          <a:bodyPr/>
          <a:lstStyle/>
          <a:p>
            <a:fld id="{DC34D593-1652-4EF8-A601-D46850590469}" type="slidenum">
              <a:rPr lang="en-US" smtClean="0"/>
              <a:t>14</a:t>
            </a:fld>
            <a:endParaRPr lang="en-US"/>
          </a:p>
        </p:txBody>
      </p:sp>
      <p:pic>
        <p:nvPicPr>
          <p:cNvPr id="5" name="Graphic 4" descr="Zoom in">
            <a:extLst>
              <a:ext uri="{FF2B5EF4-FFF2-40B4-BE49-F238E27FC236}">
                <a16:creationId xmlns:a16="http://schemas.microsoft.com/office/drawing/2014/main" id="{A72A1ED6-5757-4CD3-A740-680878415AA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03031" y="1445401"/>
            <a:ext cx="914400" cy="914400"/>
          </a:xfrm>
          <a:prstGeom prst="rect">
            <a:avLst/>
          </a:prstGeom>
        </p:spPr>
      </p:pic>
      <p:pic>
        <p:nvPicPr>
          <p:cNvPr id="7" name="Graphic 6" descr="Zoom out">
            <a:extLst>
              <a:ext uri="{FF2B5EF4-FFF2-40B4-BE49-F238E27FC236}">
                <a16:creationId xmlns:a16="http://schemas.microsoft.com/office/drawing/2014/main" id="{F5CFF102-4A5F-4EC7-B800-4D1B21DA801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838123" y="1445401"/>
            <a:ext cx="914400" cy="914400"/>
          </a:xfrm>
          <a:prstGeom prst="rect">
            <a:avLst/>
          </a:prstGeom>
        </p:spPr>
      </p:pic>
      <p:sp>
        <p:nvSpPr>
          <p:cNvPr id="8" name="TextBox 7">
            <a:extLst>
              <a:ext uri="{FF2B5EF4-FFF2-40B4-BE49-F238E27FC236}">
                <a16:creationId xmlns:a16="http://schemas.microsoft.com/office/drawing/2014/main" id="{4F0B171B-356E-41D9-85A7-9359BCCC9459}"/>
              </a:ext>
            </a:extLst>
          </p:cNvPr>
          <p:cNvSpPr txBox="1"/>
          <p:nvPr/>
        </p:nvSpPr>
        <p:spPr>
          <a:xfrm>
            <a:off x="633048" y="2586087"/>
            <a:ext cx="2842846" cy="3339376"/>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1400" dirty="0">
                <a:solidFill>
                  <a:schemeClr val="bg2"/>
                </a:solidFill>
              </a:rPr>
              <a:t>Most images in online segments can be enlarged by clicking on them.</a:t>
            </a:r>
          </a:p>
          <a:p>
            <a:pPr marL="285750" indent="-285750">
              <a:spcBef>
                <a:spcPts val="600"/>
              </a:spcBef>
              <a:buFont typeface="Arial" panose="020B0604020202020204" pitchFamily="34" charset="0"/>
              <a:buChar char="•"/>
            </a:pPr>
            <a:r>
              <a:rPr lang="en-US" sz="1400" dirty="0">
                <a:solidFill>
                  <a:schemeClr val="bg2"/>
                </a:solidFill>
              </a:rPr>
              <a:t>Your browser also has a zoom in/zoom out feature if needed! </a:t>
            </a:r>
          </a:p>
          <a:p>
            <a:pPr marL="285750" indent="-285750">
              <a:spcBef>
                <a:spcPts val="600"/>
              </a:spcBef>
              <a:buFont typeface="Arial" panose="020B0604020202020204" pitchFamily="34" charset="0"/>
              <a:buChar char="•"/>
            </a:pPr>
            <a:r>
              <a:rPr lang="en-US" sz="1400" b="1" dirty="0">
                <a:solidFill>
                  <a:schemeClr val="accent4"/>
                </a:solidFill>
              </a:rPr>
              <a:t>EXAMPLE</a:t>
            </a:r>
            <a:r>
              <a:rPr lang="en-US" sz="1400" dirty="0">
                <a:solidFill>
                  <a:schemeClr val="bg2"/>
                </a:solidFill>
              </a:rPr>
              <a:t>: On Chrome browser, press </a:t>
            </a:r>
            <a:r>
              <a:rPr lang="en-US" sz="1400" b="1" dirty="0">
                <a:solidFill>
                  <a:schemeClr val="bg2"/>
                </a:solidFill>
              </a:rPr>
              <a:t>Ctrl</a:t>
            </a:r>
            <a:r>
              <a:rPr lang="en-US" sz="1400" dirty="0">
                <a:solidFill>
                  <a:schemeClr val="bg2"/>
                </a:solidFill>
              </a:rPr>
              <a:t> and the plus key (on the keyboard’s numeric keypad) to zoom in and </a:t>
            </a:r>
            <a:r>
              <a:rPr lang="en-US" sz="1400" b="1" dirty="0">
                <a:solidFill>
                  <a:schemeClr val="bg2"/>
                </a:solidFill>
              </a:rPr>
              <a:t>Ctrl</a:t>
            </a:r>
            <a:r>
              <a:rPr lang="en-US" sz="1400" dirty="0">
                <a:solidFill>
                  <a:schemeClr val="bg2"/>
                </a:solidFill>
              </a:rPr>
              <a:t> and the minus key to zoom out.</a:t>
            </a:r>
          </a:p>
          <a:p>
            <a:pPr marL="285750" indent="-285750">
              <a:spcBef>
                <a:spcPts val="600"/>
              </a:spcBef>
              <a:buFont typeface="Arial" panose="020B0604020202020204" pitchFamily="34" charset="0"/>
              <a:buChar char="•"/>
            </a:pPr>
            <a:r>
              <a:rPr lang="en-US" sz="1400" dirty="0">
                <a:solidFill>
                  <a:schemeClr val="bg2"/>
                </a:solidFill>
              </a:rPr>
              <a:t>OR, use the browser’s menu to zoom in or out.</a:t>
            </a:r>
          </a:p>
        </p:txBody>
      </p:sp>
      <p:pic>
        <p:nvPicPr>
          <p:cNvPr id="10" name="Picture 9">
            <a:extLst>
              <a:ext uri="{FF2B5EF4-FFF2-40B4-BE49-F238E27FC236}">
                <a16:creationId xmlns:a16="http://schemas.microsoft.com/office/drawing/2014/main" id="{DD6FC5D1-594C-405F-AC24-35839A2EBECE}"/>
              </a:ext>
            </a:extLst>
          </p:cNvPr>
          <p:cNvPicPr>
            <a:picLocks noChangeAspect="1"/>
          </p:cNvPicPr>
          <p:nvPr/>
        </p:nvPicPr>
        <p:blipFill>
          <a:blip r:embed="rId7"/>
          <a:stretch>
            <a:fillRect/>
          </a:stretch>
        </p:blipFill>
        <p:spPr>
          <a:xfrm>
            <a:off x="3619144" y="2494572"/>
            <a:ext cx="2460222" cy="3662793"/>
          </a:xfrm>
          <a:prstGeom prst="rect">
            <a:avLst/>
          </a:prstGeom>
        </p:spPr>
      </p:pic>
      <p:pic>
        <p:nvPicPr>
          <p:cNvPr id="12" name="Picture 11">
            <a:extLst>
              <a:ext uri="{FF2B5EF4-FFF2-40B4-BE49-F238E27FC236}">
                <a16:creationId xmlns:a16="http://schemas.microsoft.com/office/drawing/2014/main" id="{00F3657C-96C8-4E33-B3B4-27E6AAAE1D25}"/>
              </a:ext>
            </a:extLst>
          </p:cNvPr>
          <p:cNvPicPr>
            <a:picLocks noChangeAspect="1"/>
          </p:cNvPicPr>
          <p:nvPr/>
        </p:nvPicPr>
        <p:blipFill>
          <a:blip r:embed="rId8"/>
          <a:stretch>
            <a:fillRect/>
          </a:stretch>
        </p:blipFill>
        <p:spPr>
          <a:xfrm>
            <a:off x="5803176" y="2035991"/>
            <a:ext cx="276190" cy="323810"/>
          </a:xfrm>
          <a:prstGeom prst="rect">
            <a:avLst/>
          </a:prstGeom>
        </p:spPr>
      </p:pic>
      <p:pic>
        <p:nvPicPr>
          <p:cNvPr id="1026" name="Picture 2" descr="Chrome Icon - Free Download at Icons8">
            <a:extLst>
              <a:ext uri="{FF2B5EF4-FFF2-40B4-BE49-F238E27FC236}">
                <a16:creationId xmlns:a16="http://schemas.microsoft.com/office/drawing/2014/main" id="{E9DD8BD7-C008-4919-AFAA-8B45A0C2774B}"/>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3416525" y="1445401"/>
            <a:ext cx="1011928" cy="101192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A5BAB8F7-29D0-42A0-9088-1CF2CCFF956D}"/>
              </a:ext>
            </a:extLst>
          </p:cNvPr>
          <p:cNvSpPr/>
          <p:nvPr/>
        </p:nvSpPr>
        <p:spPr>
          <a:xfrm>
            <a:off x="6651590" y="1173272"/>
            <a:ext cx="5235609" cy="5183077"/>
          </a:xfrm>
          <a:prstGeom prst="roundRect">
            <a:avLst>
              <a:gd name="adj" fmla="val 2575"/>
            </a:avLst>
          </a:prstGeom>
          <a:solidFill>
            <a:schemeClr val="accent5">
              <a:alpha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E86FEF04-8142-4375-A1D8-6F1489F10DB3}"/>
              </a:ext>
            </a:extLst>
          </p:cNvPr>
          <p:cNvPicPr>
            <a:picLocks noChangeAspect="1"/>
          </p:cNvPicPr>
          <p:nvPr/>
        </p:nvPicPr>
        <p:blipFill>
          <a:blip r:embed="rId10"/>
          <a:stretch>
            <a:fillRect/>
          </a:stretch>
        </p:blipFill>
        <p:spPr>
          <a:xfrm>
            <a:off x="9522827" y="3959603"/>
            <a:ext cx="2012895" cy="2102074"/>
          </a:xfrm>
          <a:prstGeom prst="rect">
            <a:avLst/>
          </a:prstGeom>
          <a:effectLst>
            <a:outerShdw blurRad="50800" dist="38100" dir="5400000" algn="t" rotWithShape="0">
              <a:prstClr val="black">
                <a:alpha val="40000"/>
              </a:prstClr>
            </a:outerShdw>
          </a:effectLst>
        </p:spPr>
      </p:pic>
      <p:pic>
        <p:nvPicPr>
          <p:cNvPr id="19" name="Picture 18">
            <a:extLst>
              <a:ext uri="{FF2B5EF4-FFF2-40B4-BE49-F238E27FC236}">
                <a16:creationId xmlns:a16="http://schemas.microsoft.com/office/drawing/2014/main" id="{624AFCF3-D0F5-43FF-81C5-80C71E329983}"/>
              </a:ext>
            </a:extLst>
          </p:cNvPr>
          <p:cNvPicPr>
            <a:picLocks noChangeAspect="1"/>
          </p:cNvPicPr>
          <p:nvPr/>
        </p:nvPicPr>
        <p:blipFill>
          <a:blip r:embed="rId11"/>
          <a:stretch>
            <a:fillRect/>
          </a:stretch>
        </p:blipFill>
        <p:spPr>
          <a:xfrm>
            <a:off x="6971536" y="1510067"/>
            <a:ext cx="4595716" cy="1571286"/>
          </a:xfrm>
          <a:prstGeom prst="rect">
            <a:avLst/>
          </a:prstGeom>
          <a:effectLst>
            <a:outerShdw blurRad="50800" dist="38100" dir="5400000" algn="t" rotWithShape="0">
              <a:prstClr val="black">
                <a:alpha val="40000"/>
              </a:prstClr>
            </a:outerShdw>
          </a:effectLst>
        </p:spPr>
      </p:pic>
      <p:sp>
        <p:nvSpPr>
          <p:cNvPr id="21" name="TextBox 20">
            <a:extLst>
              <a:ext uri="{FF2B5EF4-FFF2-40B4-BE49-F238E27FC236}">
                <a16:creationId xmlns:a16="http://schemas.microsoft.com/office/drawing/2014/main" id="{EF8C54F9-ED2D-41CF-A1F1-3B8BFF5B8938}"/>
              </a:ext>
            </a:extLst>
          </p:cNvPr>
          <p:cNvSpPr txBox="1"/>
          <p:nvPr/>
        </p:nvSpPr>
        <p:spPr>
          <a:xfrm>
            <a:off x="7044906" y="3223627"/>
            <a:ext cx="2448787" cy="584775"/>
          </a:xfrm>
          <a:prstGeom prst="rect">
            <a:avLst/>
          </a:prstGeom>
          <a:noFill/>
        </p:spPr>
        <p:txBody>
          <a:bodyPr wrap="square" rtlCol="0">
            <a:spAutoFit/>
          </a:bodyPr>
          <a:lstStyle/>
          <a:p>
            <a:r>
              <a:rPr lang="en-US" sz="1600" b="1"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FLASHCARD grid: click to flip each card</a:t>
            </a:r>
          </a:p>
        </p:txBody>
      </p:sp>
      <p:sp>
        <p:nvSpPr>
          <p:cNvPr id="22" name="TextBox 21">
            <a:extLst>
              <a:ext uri="{FF2B5EF4-FFF2-40B4-BE49-F238E27FC236}">
                <a16:creationId xmlns:a16="http://schemas.microsoft.com/office/drawing/2014/main" id="{8D2F5388-9F76-49F0-AF96-75F43F904A41}"/>
              </a:ext>
            </a:extLst>
          </p:cNvPr>
          <p:cNvSpPr txBox="1"/>
          <p:nvPr/>
        </p:nvSpPr>
        <p:spPr>
          <a:xfrm>
            <a:off x="6909837" y="4322319"/>
            <a:ext cx="2448787" cy="830997"/>
          </a:xfrm>
          <a:prstGeom prst="rect">
            <a:avLst/>
          </a:prstGeom>
          <a:noFill/>
        </p:spPr>
        <p:txBody>
          <a:bodyPr wrap="square" rtlCol="0">
            <a:spAutoFit/>
          </a:bodyPr>
          <a:lstStyle/>
          <a:p>
            <a:pPr algn="r"/>
            <a:r>
              <a:rPr lang="en-US" sz="1600" b="1"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FLASHCARD stack: click to flip, then use &gt; to advance to next card</a:t>
            </a:r>
          </a:p>
        </p:txBody>
      </p:sp>
      <p:sp>
        <p:nvSpPr>
          <p:cNvPr id="4" name="Date Placeholder 3"/>
          <p:cNvSpPr>
            <a:spLocks noGrp="1"/>
          </p:cNvSpPr>
          <p:nvPr>
            <p:ph type="dt" sz="half" idx="10"/>
          </p:nvPr>
        </p:nvSpPr>
        <p:spPr/>
        <p:txBody>
          <a:bodyPr/>
          <a:lstStyle/>
          <a:p>
            <a:r>
              <a:rPr lang="en-US" smtClean="0"/>
              <a:t>Kick-Off Session (20220715)</a:t>
            </a:r>
            <a:endParaRPr lang="en-US"/>
          </a:p>
        </p:txBody>
      </p:sp>
      <p:sp>
        <p:nvSpPr>
          <p:cNvPr id="28" name="Oval 27">
            <a:extLst>
              <a:ext uri="{FF2B5EF4-FFF2-40B4-BE49-F238E27FC236}">
                <a16:creationId xmlns:a16="http://schemas.microsoft.com/office/drawing/2014/main" id="{1E4E5588-CE41-48AF-99A2-51C125C818AB}"/>
              </a:ext>
            </a:extLst>
          </p:cNvPr>
          <p:cNvSpPr/>
          <p:nvPr/>
        </p:nvSpPr>
        <p:spPr>
          <a:xfrm>
            <a:off x="10951499" y="5633785"/>
            <a:ext cx="427892" cy="427892"/>
          </a:xfrm>
          <a:prstGeom prst="ellipse">
            <a:avLst/>
          </a:prstGeom>
          <a:noFill/>
          <a:ln w="28575">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E4E5588-CE41-48AF-99A2-51C125C818AB}"/>
              </a:ext>
            </a:extLst>
          </p:cNvPr>
          <p:cNvSpPr/>
          <p:nvPr/>
        </p:nvSpPr>
        <p:spPr>
          <a:xfrm>
            <a:off x="9610064" y="2656309"/>
            <a:ext cx="427892" cy="427892"/>
          </a:xfrm>
          <a:prstGeom prst="ellipse">
            <a:avLst/>
          </a:prstGeom>
          <a:noFill/>
          <a:ln w="28575">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E4E5588-CE41-48AF-99A2-51C125C818AB}"/>
              </a:ext>
            </a:extLst>
          </p:cNvPr>
          <p:cNvSpPr/>
          <p:nvPr/>
        </p:nvSpPr>
        <p:spPr>
          <a:xfrm>
            <a:off x="11107830" y="2638049"/>
            <a:ext cx="427892" cy="427892"/>
          </a:xfrm>
          <a:prstGeom prst="ellipse">
            <a:avLst/>
          </a:prstGeom>
          <a:noFill/>
          <a:ln w="28575">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1E4E5588-CE41-48AF-99A2-51C125C818AB}"/>
              </a:ext>
            </a:extLst>
          </p:cNvPr>
          <p:cNvSpPr/>
          <p:nvPr/>
        </p:nvSpPr>
        <p:spPr>
          <a:xfrm>
            <a:off x="7933162" y="2642441"/>
            <a:ext cx="565794" cy="427892"/>
          </a:xfrm>
          <a:prstGeom prst="ellipse">
            <a:avLst/>
          </a:prstGeom>
          <a:noFill/>
          <a:ln w="28575">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552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5E9A7F-2B4C-47F5-ABFF-C86EA7539B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4D593-1652-4EF8-A601-D46850590469}" type="slidenum">
              <a:rPr kumimoji="0" lang="en-US" sz="1200" b="0" i="0" u="none" strike="noStrike" kern="1200" cap="none" spc="0" normalizeH="0" baseline="0" noProof="0" smtClean="0">
                <a:ln>
                  <a:noFill/>
                </a:ln>
                <a:solidFill>
                  <a:srgbClr val="A0A09F">
                    <a:tint val="75000"/>
                  </a:srgbClr>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A0A09F">
                  <a:tint val="75000"/>
                </a:srgbClr>
              </a:solidFill>
              <a:effectLst/>
              <a:uLnTx/>
              <a:uFillTx/>
              <a:latin typeface="Roboto"/>
              <a:ea typeface="+mn-ea"/>
              <a:cs typeface="+mn-cs"/>
            </a:endParaRPr>
          </a:p>
        </p:txBody>
      </p:sp>
      <p:sp>
        <p:nvSpPr>
          <p:cNvPr id="5" name="TextBox 4">
            <a:extLst>
              <a:ext uri="{FF2B5EF4-FFF2-40B4-BE49-F238E27FC236}">
                <a16:creationId xmlns:a16="http://schemas.microsoft.com/office/drawing/2014/main" id="{CB214554-31B8-4D10-81EB-787C03E939A5}"/>
              </a:ext>
            </a:extLst>
          </p:cNvPr>
          <p:cNvSpPr txBox="1"/>
          <p:nvPr/>
        </p:nvSpPr>
        <p:spPr>
          <a:xfrm>
            <a:off x="6576646" y="2008797"/>
            <a:ext cx="40444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3A5C"/>
                </a:solidFill>
                <a:effectLst/>
                <a:uLnTx/>
                <a:uFillTx/>
                <a:latin typeface="Roboto"/>
                <a:ea typeface="+mn-ea"/>
                <a:cs typeface="+mn-cs"/>
              </a:rPr>
              <a:t>Learning Block </a:t>
            </a:r>
            <a:r>
              <a:rPr kumimoji="0" lang="en-US" sz="3200" b="0" i="0" u="none" strike="noStrike" kern="1200" cap="none" spc="0" normalizeH="0" baseline="0" noProof="0" dirty="0" smtClean="0">
                <a:ln>
                  <a:noFill/>
                </a:ln>
                <a:solidFill>
                  <a:srgbClr val="003A5C"/>
                </a:solidFill>
                <a:effectLst/>
                <a:uLnTx/>
                <a:uFillTx/>
                <a:latin typeface="Roboto"/>
                <a:ea typeface="+mn-ea"/>
                <a:cs typeface="+mn-cs"/>
              </a:rPr>
              <a:t>1</a:t>
            </a:r>
            <a:endParaRPr kumimoji="0" lang="en-US" sz="3200" b="0" i="0" u="none" strike="noStrike" kern="1200" cap="none" spc="0" normalizeH="0" baseline="0" noProof="0" dirty="0">
              <a:ln>
                <a:noFill/>
              </a:ln>
              <a:solidFill>
                <a:srgbClr val="003A5C"/>
              </a:solidFill>
              <a:effectLst/>
              <a:uLnTx/>
              <a:uFillTx/>
              <a:latin typeface="Roboto"/>
              <a:ea typeface="+mn-ea"/>
              <a:cs typeface="+mn-cs"/>
            </a:endParaRPr>
          </a:p>
        </p:txBody>
      </p:sp>
      <p:sp>
        <p:nvSpPr>
          <p:cNvPr id="6" name="TextBox 5">
            <a:extLst>
              <a:ext uri="{FF2B5EF4-FFF2-40B4-BE49-F238E27FC236}">
                <a16:creationId xmlns:a16="http://schemas.microsoft.com/office/drawing/2014/main" id="{0B5F7D66-342F-47CE-A03A-A925BC41A904}"/>
              </a:ext>
            </a:extLst>
          </p:cNvPr>
          <p:cNvSpPr txBox="1"/>
          <p:nvPr/>
        </p:nvSpPr>
        <p:spPr>
          <a:xfrm>
            <a:off x="6576646" y="2593572"/>
            <a:ext cx="404446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3A5C"/>
                </a:solidFill>
                <a:effectLst/>
                <a:uLnTx/>
                <a:uFillTx/>
                <a:latin typeface="Roboto"/>
                <a:ea typeface="+mn-ea"/>
                <a:cs typeface="+mn-cs"/>
              </a:rPr>
              <a:t>AHEAD</a:t>
            </a:r>
          </a:p>
        </p:txBody>
      </p:sp>
      <p:sp>
        <p:nvSpPr>
          <p:cNvPr id="3" name="Date Placeholder 2"/>
          <p:cNvSpPr>
            <a:spLocks noGrp="1"/>
          </p:cNvSpPr>
          <p:nvPr>
            <p:ph type="dt" sz="half" idx="10"/>
          </p:nvPr>
        </p:nvSpPr>
        <p:spPr/>
        <p:txBody>
          <a:bodyPr/>
          <a:lstStyle/>
          <a:p>
            <a:r>
              <a:rPr lang="en-US" smtClean="0"/>
              <a:t>Kick-Off Session (20220715)</a:t>
            </a: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787337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775118"/>
              </p:ext>
            </p:extLst>
          </p:nvPr>
        </p:nvGraphicFramePr>
        <p:xfrm>
          <a:off x="2171884" y="1332300"/>
          <a:ext cx="8902700" cy="3732147"/>
        </p:xfrm>
        <a:graphic>
          <a:graphicData uri="http://schemas.openxmlformats.org/drawingml/2006/table">
            <a:tbl>
              <a:tblPr firstRow="1" bandRow="1">
                <a:tableStyleId>{FABFCF23-3B69-468F-B69F-88F6DE6A72F2}</a:tableStyleId>
              </a:tblPr>
              <a:tblGrid>
                <a:gridCol w="2654300">
                  <a:extLst>
                    <a:ext uri="{9D8B030D-6E8A-4147-A177-3AD203B41FA5}">
                      <a16:colId xmlns:a16="http://schemas.microsoft.com/office/drawing/2014/main" val="20000"/>
                    </a:ext>
                  </a:extLst>
                </a:gridCol>
                <a:gridCol w="4063816">
                  <a:extLst>
                    <a:ext uri="{9D8B030D-6E8A-4147-A177-3AD203B41FA5}">
                      <a16:colId xmlns:a16="http://schemas.microsoft.com/office/drawing/2014/main" val="20001"/>
                    </a:ext>
                  </a:extLst>
                </a:gridCol>
                <a:gridCol w="2184584">
                  <a:extLst>
                    <a:ext uri="{9D8B030D-6E8A-4147-A177-3AD203B41FA5}">
                      <a16:colId xmlns:a16="http://schemas.microsoft.com/office/drawing/2014/main" val="20002"/>
                    </a:ext>
                  </a:extLst>
                </a:gridCol>
              </a:tblGrid>
              <a:tr h="525599">
                <a:tc>
                  <a:txBody>
                    <a:bodyPr/>
                    <a:lstStyle/>
                    <a:p>
                      <a:endParaRPr lang="en-US"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2800" dirty="0" smtClean="0"/>
                        <a:t>Partners</a:t>
                      </a:r>
                      <a:endParaRPr lang="en-US" sz="28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2800" dirty="0"/>
                        <a:t>WEBSITE</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0"/>
                  </a:ext>
                </a:extLst>
              </a:tr>
              <a:tr h="1008914">
                <a:tc>
                  <a:txBody>
                    <a:bodyPr/>
                    <a:lstStyle/>
                    <a:p>
                      <a:pPr algn="ctr"/>
                      <a:endParaRPr 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2400" b="1" dirty="0">
                          <a:solidFill>
                            <a:srgbClr val="003A5C"/>
                          </a:solidFill>
                        </a:rPr>
                        <a:t>National Child Passenger Safety Board</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2000" b="1" dirty="0">
                          <a:solidFill>
                            <a:srgbClr val="6DCFF6"/>
                          </a:solidFill>
                        </a:rPr>
                        <a:t>cpsboard.org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2"/>
                  </a:ext>
                </a:extLst>
              </a:tr>
              <a:tr h="1153746">
                <a:tc>
                  <a:txBody>
                    <a:bodyPr/>
                    <a:lstStyle/>
                    <a:p>
                      <a:pPr algn="ctr"/>
                      <a:endParaRPr 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r>
                        <a:rPr lang="en-US" sz="2400" b="1" dirty="0">
                          <a:solidFill>
                            <a:schemeClr val="bg1"/>
                          </a:solidFill>
                        </a:rPr>
                        <a:t>National Highway Traffic Safety Administration (NHTSA)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r>
                        <a:rPr lang="en-US" sz="2000" b="1" dirty="0">
                          <a:solidFill>
                            <a:srgbClr val="6DCFF6"/>
                          </a:solidFill>
                        </a:rPr>
                        <a:t>nhtsa.gov</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003"/>
                  </a:ext>
                </a:extLst>
              </a:tr>
              <a:tr h="1008914">
                <a:tc>
                  <a:txBody>
                    <a:bodyPr/>
                    <a:lstStyle/>
                    <a:p>
                      <a:pPr algn="ctr"/>
                      <a:endParaRPr 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2400" b="1" dirty="0">
                          <a:solidFill>
                            <a:srgbClr val="003A5C"/>
                          </a:solidFill>
                        </a:rPr>
                        <a:t>Safe Kids Worldwide </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2000" b="1" dirty="0">
                          <a:solidFill>
                            <a:srgbClr val="6DCFF6"/>
                          </a:solidFill>
                        </a:rPr>
                        <a:t>safekids.org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Slide Number Placeholder 4">
            <a:extLst>
              <a:ext uri="{FF2B5EF4-FFF2-40B4-BE49-F238E27FC236}">
                <a16:creationId xmlns:a16="http://schemas.microsoft.com/office/drawing/2014/main" id="{EECED99C-FDC3-4163-A745-26854C426EB4}"/>
              </a:ext>
            </a:extLst>
          </p:cNvPr>
          <p:cNvSpPr>
            <a:spLocks noGrp="1"/>
          </p:cNvSpPr>
          <p:nvPr>
            <p:ph type="sldNum" sz="quarter" idx="12"/>
          </p:nvPr>
        </p:nvSpPr>
        <p:spPr/>
        <p:txBody>
          <a:bodyPr/>
          <a:lstStyle/>
          <a:p>
            <a:pPr algn="r"/>
            <a:fld id="{3B3CBF68-38E2-48B1-A0C0-53C053A6473C}" type="slidenum">
              <a:rPr lang="en-US" smtClean="0"/>
              <a:pPr algn="r"/>
              <a:t>16</a:t>
            </a:fld>
            <a:endParaRPr lang="en-US" dirty="0"/>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7826" y="1975144"/>
            <a:ext cx="1030481" cy="771108"/>
          </a:xfrm>
          <a:prstGeom prst="rect">
            <a:avLst/>
          </a:prstGeom>
          <a:solidFill>
            <a:schemeClr val="bg1"/>
          </a:solidFill>
          <a:ln w="76200">
            <a:solidFill>
              <a:schemeClr val="bg1"/>
            </a:solidFill>
          </a:ln>
        </p:spPr>
      </p:pic>
      <p:pic>
        <p:nvPicPr>
          <p:cNvPr id="16" name="Picture 1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527116" y="3195261"/>
            <a:ext cx="2011680" cy="471623"/>
          </a:xfrm>
          <a:prstGeom prst="rect">
            <a:avLst/>
          </a:prstGeom>
          <a:solidFill>
            <a:schemeClr val="bg1"/>
          </a:solidFill>
          <a:ln w="76200">
            <a:solidFill>
              <a:schemeClr val="bg1"/>
            </a:solidFill>
          </a:ln>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1567" y="4139431"/>
            <a:ext cx="907582" cy="777145"/>
          </a:xfrm>
          <a:prstGeom prst="rect">
            <a:avLst/>
          </a:prstGeom>
          <a:solidFill>
            <a:schemeClr val="bg1"/>
          </a:solidFill>
          <a:ln w="76200">
            <a:solidFill>
              <a:schemeClr val="bg1"/>
            </a:solidFill>
          </a:ln>
        </p:spPr>
      </p:pic>
      <p:sp>
        <p:nvSpPr>
          <p:cNvPr id="2" name="TextBox 1">
            <a:extLst>
              <a:ext uri="{FF2B5EF4-FFF2-40B4-BE49-F238E27FC236}">
                <a16:creationId xmlns:a16="http://schemas.microsoft.com/office/drawing/2014/main" id="{9A7F503E-7E79-43A6-A75C-7455938EAD50}"/>
              </a:ext>
            </a:extLst>
          </p:cNvPr>
          <p:cNvSpPr txBox="1"/>
          <p:nvPr/>
        </p:nvSpPr>
        <p:spPr>
          <a:xfrm rot="16200000">
            <a:off x="-567936" y="1628543"/>
            <a:ext cx="3492628" cy="749808"/>
          </a:xfrm>
          <a:prstGeom prst="rect">
            <a:avLst/>
          </a:prstGeom>
          <a:solidFill>
            <a:schemeClr val="accent3"/>
          </a:solidFill>
          <a:ln>
            <a:noFill/>
          </a:ln>
        </p:spPr>
        <p:txBody>
          <a:bodyPr wrap="square" rtlCol="0" anchor="ctr" anchorCtr="0">
            <a:noAutofit/>
          </a:bodyPr>
          <a:lstStyle/>
          <a:p>
            <a:pPr algn="ctr"/>
            <a:r>
              <a:rPr lang="en-US" sz="4400" b="1" dirty="0" smtClean="0">
                <a:solidFill>
                  <a:schemeClr val="bg1"/>
                </a:solidFill>
              </a:rPr>
              <a:t>Partnerships</a:t>
            </a:r>
            <a:endParaRPr lang="en-US" sz="4400" b="1" dirty="0">
              <a:solidFill>
                <a:schemeClr val="bg1"/>
              </a:solidFill>
            </a:endParaRPr>
          </a:p>
        </p:txBody>
      </p:sp>
      <p:grpSp>
        <p:nvGrpSpPr>
          <p:cNvPr id="19" name="Group 18">
            <a:extLst>
              <a:ext uri="{FF2B5EF4-FFF2-40B4-BE49-F238E27FC236}">
                <a16:creationId xmlns:a16="http://schemas.microsoft.com/office/drawing/2014/main" id="{B0113F94-1DEA-4506-9469-4B34149E8FBF}"/>
              </a:ext>
            </a:extLst>
          </p:cNvPr>
          <p:cNvGrpSpPr/>
          <p:nvPr/>
        </p:nvGrpSpPr>
        <p:grpSpPr>
          <a:xfrm rot="5400000">
            <a:off x="38413" y="4509741"/>
            <a:ext cx="2271455" cy="758283"/>
            <a:chOff x="8263053" y="2985859"/>
            <a:chExt cx="2271455" cy="758283"/>
          </a:xfrm>
        </p:grpSpPr>
        <p:sp>
          <p:nvSpPr>
            <p:cNvPr id="20" name="Rectangle 19">
              <a:extLst>
                <a:ext uri="{FF2B5EF4-FFF2-40B4-BE49-F238E27FC236}">
                  <a16:creationId xmlns:a16="http://schemas.microsoft.com/office/drawing/2014/main" id="{DB0733F7-B7DE-4A5A-B653-62F8836BAC54}"/>
                </a:ext>
              </a:extLst>
            </p:cNvPr>
            <p:cNvSpPr/>
            <p:nvPr/>
          </p:nvSpPr>
          <p:spPr>
            <a:xfrm>
              <a:off x="8263053" y="2985859"/>
              <a:ext cx="758283" cy="7582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4CDBAB9-702F-47CB-B84E-DFB2269A158C}"/>
                </a:ext>
              </a:extLst>
            </p:cNvPr>
            <p:cNvSpPr/>
            <p:nvPr/>
          </p:nvSpPr>
          <p:spPr>
            <a:xfrm>
              <a:off x="9017942" y="2985859"/>
              <a:ext cx="758283" cy="75828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315A220-27D9-43C6-9250-0E86F46B941A}"/>
                </a:ext>
              </a:extLst>
            </p:cNvPr>
            <p:cNvSpPr/>
            <p:nvPr/>
          </p:nvSpPr>
          <p:spPr>
            <a:xfrm>
              <a:off x="9776225" y="2985859"/>
              <a:ext cx="758283" cy="758283"/>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3" name="Date Placeholder 2"/>
          <p:cNvSpPr>
            <a:spLocks noGrp="1"/>
          </p:cNvSpPr>
          <p:nvPr>
            <p:ph type="dt" sz="half" idx="10"/>
          </p:nvPr>
        </p:nvSpPr>
        <p:spPr/>
        <p:txBody>
          <a:bodyPr/>
          <a:lstStyle/>
          <a:p>
            <a:r>
              <a:rPr lang="en-US" smtClean="0"/>
              <a:t>Kick-Off Session (20220715)</a:t>
            </a:r>
            <a:endParaRPr lang="en-US"/>
          </a:p>
        </p:txBody>
      </p:sp>
    </p:spTree>
    <p:custDataLst>
      <p:tags r:id="rId1"/>
    </p:custDataLst>
    <p:extLst>
      <p:ext uri="{BB962C8B-B14F-4D97-AF65-F5344CB8AC3E}">
        <p14:creationId xmlns:p14="http://schemas.microsoft.com/office/powerpoint/2010/main" val="217152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Hands-on Activity: Install a Car Seat</a:t>
            </a:r>
            <a:endParaRPr lang="en-US" dirty="0"/>
          </a:p>
        </p:txBody>
      </p:sp>
      <p:sp>
        <p:nvSpPr>
          <p:cNvPr id="2" name="Slide Number Placeholder 1"/>
          <p:cNvSpPr>
            <a:spLocks noGrp="1"/>
          </p:cNvSpPr>
          <p:nvPr>
            <p:ph type="sldNum" sz="quarter" idx="12"/>
          </p:nvPr>
        </p:nvSpPr>
        <p:spPr/>
        <p:txBody>
          <a:bodyPr/>
          <a:lstStyle/>
          <a:p>
            <a:fld id="{DC34D593-1652-4EF8-A601-D46850590469}" type="slidenum">
              <a:rPr lang="en-US" smtClean="0"/>
              <a:t>17</a:t>
            </a:fld>
            <a:endParaRPr lang="en-US"/>
          </a:p>
        </p:txBody>
      </p:sp>
      <p:pic>
        <p:nvPicPr>
          <p:cNvPr id="3" name="Picture 2">
            <a:extLst>
              <a:ext uri="{FF2B5EF4-FFF2-40B4-BE49-F238E27FC236}">
                <a16:creationId xmlns:a16="http://schemas.microsoft.com/office/drawing/2014/main" id="{0E5AC363-F3D0-495A-A722-5447B59C9821}"/>
              </a:ext>
            </a:extLst>
          </p:cNvPr>
          <p:cNvPicPr>
            <a:picLocks noChangeAspect="1"/>
          </p:cNvPicPr>
          <p:nvPr/>
        </p:nvPicPr>
        <p:blipFill>
          <a:blip r:embed="rId3"/>
          <a:stretch>
            <a:fillRect/>
          </a:stretch>
        </p:blipFill>
        <p:spPr>
          <a:xfrm>
            <a:off x="1499923" y="2046687"/>
            <a:ext cx="3947058" cy="3771307"/>
          </a:xfrm>
          <a:prstGeom prst="rect">
            <a:avLst/>
          </a:prstGeom>
          <a:ln>
            <a:solidFill>
              <a:schemeClr val="bg2"/>
            </a:solidFill>
          </a:ln>
          <a:effectLst>
            <a:outerShdw blurRad="50800" dist="38100" dir="5400000" algn="t" rotWithShape="0">
              <a:prstClr val="black">
                <a:alpha val="40000"/>
              </a:prstClr>
            </a:outerShdw>
          </a:effectLst>
        </p:spPr>
      </p:pic>
      <p:pic>
        <p:nvPicPr>
          <p:cNvPr id="9" name="Content Placeholder 8"/>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215541" y="2046686"/>
            <a:ext cx="3771307" cy="3771307"/>
          </a:xfrm>
        </p:spPr>
      </p:pic>
      <p:sp>
        <p:nvSpPr>
          <p:cNvPr id="5" name="Date Placeholder 4"/>
          <p:cNvSpPr>
            <a:spLocks noGrp="1"/>
          </p:cNvSpPr>
          <p:nvPr>
            <p:ph type="dt" sz="half"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623332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A9453-035F-4ABC-B804-2E0AE91F7668}"/>
              </a:ext>
            </a:extLst>
          </p:cNvPr>
          <p:cNvSpPr>
            <a:spLocks noGrp="1"/>
          </p:cNvSpPr>
          <p:nvPr>
            <p:ph type="title"/>
          </p:nvPr>
        </p:nvSpPr>
        <p:spPr>
          <a:xfrm>
            <a:off x="907424" y="210946"/>
            <a:ext cx="5731933" cy="1100269"/>
          </a:xfrm>
        </p:spPr>
        <p:txBody>
          <a:bodyPr/>
          <a:lstStyle/>
          <a:p>
            <a:r>
              <a:rPr lang="en-US" dirty="0">
                <a:solidFill>
                  <a:schemeClr val="accent3"/>
                </a:solidFill>
              </a:rPr>
              <a:t>Seat Belt Parts</a:t>
            </a:r>
          </a:p>
        </p:txBody>
      </p:sp>
      <p:sp>
        <p:nvSpPr>
          <p:cNvPr id="5" name="Slide Number Placeholder 4">
            <a:extLst>
              <a:ext uri="{FF2B5EF4-FFF2-40B4-BE49-F238E27FC236}">
                <a16:creationId xmlns:a16="http://schemas.microsoft.com/office/drawing/2014/main" id="{51379BDC-4007-45C9-AADC-43BA30A10976}"/>
              </a:ext>
            </a:extLst>
          </p:cNvPr>
          <p:cNvSpPr>
            <a:spLocks noGrp="1"/>
          </p:cNvSpPr>
          <p:nvPr>
            <p:ph type="sldNum" sz="quarter" idx="12"/>
          </p:nvPr>
        </p:nvSpPr>
        <p:spPr/>
        <p:txBody>
          <a:bodyPr/>
          <a:lstStyle/>
          <a:p>
            <a:pPr algn="r"/>
            <a:fld id="{3B3CBF68-38E2-48B1-A0C0-53C053A6473C}" type="slidenum">
              <a:rPr lang="en-US" smtClean="0"/>
              <a:pPr algn="r"/>
              <a:t>18</a:t>
            </a:fld>
            <a:endParaRPr lang="en-US"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828" y="1311215"/>
            <a:ext cx="3517058" cy="4689410"/>
          </a:xfrm>
          <a:prstGeom prst="rect">
            <a:avLst/>
          </a:prstGeom>
        </p:spPr>
      </p:pic>
      <p:pic>
        <p:nvPicPr>
          <p:cNvPr id="4" name="Picture 3">
            <a:extLst>
              <a:ext uri="{FF2B5EF4-FFF2-40B4-BE49-F238E27FC236}">
                <a16:creationId xmlns:a16="http://schemas.microsoft.com/office/drawing/2014/main" id="{D51DE7FB-795C-4B3A-8AF0-2AF0D534C3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8944" y="3760625"/>
            <a:ext cx="1828800" cy="1828800"/>
          </a:xfrm>
          <a:prstGeom prst="rect">
            <a:avLst/>
          </a:prstGeom>
          <a:ln>
            <a:solidFill>
              <a:schemeClr val="bg1">
                <a:lumMod val="65000"/>
              </a:schemeClr>
            </a:solidFill>
          </a:ln>
        </p:spPr>
      </p:pic>
      <p:pic>
        <p:nvPicPr>
          <p:cNvPr id="14" name="Picture 13">
            <a:extLst>
              <a:ext uri="{FF2B5EF4-FFF2-40B4-BE49-F238E27FC236}">
                <a16:creationId xmlns:a16="http://schemas.microsoft.com/office/drawing/2014/main" id="{96C0FE36-BD27-47EF-84C1-7A10C6207F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4815" y="3760625"/>
            <a:ext cx="1828800" cy="1828800"/>
          </a:xfrm>
          <a:prstGeom prst="rect">
            <a:avLst/>
          </a:prstGeom>
          <a:ln>
            <a:solidFill>
              <a:schemeClr val="bg1">
                <a:lumMod val="65000"/>
              </a:schemeClr>
            </a:solidFill>
          </a:ln>
        </p:spPr>
      </p:pic>
      <p:pic>
        <p:nvPicPr>
          <p:cNvPr id="16" name="Picture 15">
            <a:extLst>
              <a:ext uri="{FF2B5EF4-FFF2-40B4-BE49-F238E27FC236}">
                <a16:creationId xmlns:a16="http://schemas.microsoft.com/office/drawing/2014/main" id="{E4DB6AA3-4BD2-4EDE-9BB3-E04EDB67A7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8895" y="3760625"/>
            <a:ext cx="1828800" cy="1828800"/>
          </a:xfrm>
          <a:prstGeom prst="rect">
            <a:avLst/>
          </a:prstGeom>
          <a:ln>
            <a:solidFill>
              <a:schemeClr val="bg1">
                <a:lumMod val="65000"/>
              </a:schemeClr>
            </a:solidFill>
          </a:ln>
        </p:spPr>
      </p:pic>
      <p:pic>
        <p:nvPicPr>
          <p:cNvPr id="18" name="Picture 17">
            <a:extLst>
              <a:ext uri="{FF2B5EF4-FFF2-40B4-BE49-F238E27FC236}">
                <a16:creationId xmlns:a16="http://schemas.microsoft.com/office/drawing/2014/main" id="{C858FCB8-3ADF-4638-B983-139BCFC00A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8895" y="1311215"/>
            <a:ext cx="1828800" cy="1828800"/>
          </a:xfrm>
          <a:prstGeom prst="rect">
            <a:avLst/>
          </a:prstGeom>
          <a:ln>
            <a:solidFill>
              <a:schemeClr val="bg1">
                <a:lumMod val="65000"/>
              </a:schemeClr>
            </a:solidFill>
          </a:ln>
        </p:spPr>
      </p:pic>
      <p:pic>
        <p:nvPicPr>
          <p:cNvPr id="20" name="Picture 19">
            <a:extLst>
              <a:ext uri="{FF2B5EF4-FFF2-40B4-BE49-F238E27FC236}">
                <a16:creationId xmlns:a16="http://schemas.microsoft.com/office/drawing/2014/main" id="{5B89A313-7C25-4193-A5D7-FF4E17CDA0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4815" y="1311215"/>
            <a:ext cx="1828800" cy="1828800"/>
          </a:xfrm>
          <a:prstGeom prst="rect">
            <a:avLst/>
          </a:prstGeom>
          <a:ln>
            <a:solidFill>
              <a:schemeClr val="bg1">
                <a:lumMod val="65000"/>
              </a:schemeClr>
            </a:solidFill>
          </a:ln>
        </p:spPr>
      </p:pic>
      <p:sp>
        <p:nvSpPr>
          <p:cNvPr id="21" name="TextBox 20">
            <a:extLst>
              <a:ext uri="{FF2B5EF4-FFF2-40B4-BE49-F238E27FC236}">
                <a16:creationId xmlns:a16="http://schemas.microsoft.com/office/drawing/2014/main" id="{6E80C94A-4AFB-4FAB-A6D9-FA1A21F626D3}"/>
              </a:ext>
            </a:extLst>
          </p:cNvPr>
          <p:cNvSpPr txBox="1"/>
          <p:nvPr/>
        </p:nvSpPr>
        <p:spPr>
          <a:xfrm>
            <a:off x="5188895" y="3140015"/>
            <a:ext cx="1828800" cy="430887"/>
          </a:xfrm>
          <a:prstGeom prst="rect">
            <a:avLst/>
          </a:prstGeom>
          <a:noFill/>
        </p:spPr>
        <p:txBody>
          <a:bodyPr wrap="square" rtlCol="0">
            <a:spAutoFit/>
          </a:bodyPr>
          <a:lstStyle/>
          <a:p>
            <a:pPr algn="ctr"/>
            <a:r>
              <a:rPr lang="en-US" sz="2200" b="1" dirty="0">
                <a:solidFill>
                  <a:schemeClr val="accent3"/>
                </a:solidFill>
              </a:rPr>
              <a:t>A</a:t>
            </a:r>
            <a:r>
              <a:rPr lang="en-US" sz="2200" dirty="0">
                <a:solidFill>
                  <a:schemeClr val="accent3"/>
                </a:solidFill>
              </a:rPr>
              <a:t>. Retractor</a:t>
            </a:r>
          </a:p>
        </p:txBody>
      </p:sp>
      <p:sp>
        <p:nvSpPr>
          <p:cNvPr id="22" name="TextBox 21">
            <a:extLst>
              <a:ext uri="{FF2B5EF4-FFF2-40B4-BE49-F238E27FC236}">
                <a16:creationId xmlns:a16="http://schemas.microsoft.com/office/drawing/2014/main" id="{6E867765-891E-491B-89AA-252C87536216}"/>
              </a:ext>
            </a:extLst>
          </p:cNvPr>
          <p:cNvSpPr txBox="1"/>
          <p:nvPr/>
        </p:nvSpPr>
        <p:spPr>
          <a:xfrm>
            <a:off x="5074418" y="5611540"/>
            <a:ext cx="2049863" cy="430887"/>
          </a:xfrm>
          <a:prstGeom prst="rect">
            <a:avLst/>
          </a:prstGeom>
          <a:noFill/>
        </p:spPr>
        <p:txBody>
          <a:bodyPr wrap="square" rtlCol="0">
            <a:spAutoFit/>
          </a:bodyPr>
          <a:lstStyle/>
          <a:p>
            <a:pPr algn="ctr"/>
            <a:r>
              <a:rPr lang="en-US" sz="2200" b="1" dirty="0">
                <a:solidFill>
                  <a:schemeClr val="accent3"/>
                </a:solidFill>
              </a:rPr>
              <a:t>C</a:t>
            </a:r>
            <a:r>
              <a:rPr lang="en-US" sz="2200" dirty="0">
                <a:solidFill>
                  <a:schemeClr val="accent3"/>
                </a:solidFill>
              </a:rPr>
              <a:t>. Latch Plate</a:t>
            </a:r>
          </a:p>
        </p:txBody>
      </p:sp>
      <p:sp>
        <p:nvSpPr>
          <p:cNvPr id="23" name="TextBox 22">
            <a:extLst>
              <a:ext uri="{FF2B5EF4-FFF2-40B4-BE49-F238E27FC236}">
                <a16:creationId xmlns:a16="http://schemas.microsoft.com/office/drawing/2014/main" id="{A9C5FA0C-6C52-4F28-A0E9-BB6C71DE9841}"/>
              </a:ext>
            </a:extLst>
          </p:cNvPr>
          <p:cNvSpPr txBox="1"/>
          <p:nvPr/>
        </p:nvSpPr>
        <p:spPr>
          <a:xfrm>
            <a:off x="7444815" y="3140015"/>
            <a:ext cx="1828800" cy="430887"/>
          </a:xfrm>
          <a:prstGeom prst="rect">
            <a:avLst/>
          </a:prstGeom>
          <a:noFill/>
        </p:spPr>
        <p:txBody>
          <a:bodyPr wrap="square" rtlCol="0">
            <a:spAutoFit/>
          </a:bodyPr>
          <a:lstStyle/>
          <a:p>
            <a:pPr algn="ctr"/>
            <a:r>
              <a:rPr lang="en-US" sz="2200" b="1" dirty="0">
                <a:solidFill>
                  <a:schemeClr val="accent3"/>
                </a:solidFill>
              </a:rPr>
              <a:t>B</a:t>
            </a:r>
            <a:r>
              <a:rPr lang="en-US" sz="2200" dirty="0">
                <a:solidFill>
                  <a:schemeClr val="accent3"/>
                </a:solidFill>
              </a:rPr>
              <a:t>. Webbing</a:t>
            </a:r>
          </a:p>
        </p:txBody>
      </p:sp>
      <p:sp>
        <p:nvSpPr>
          <p:cNvPr id="24" name="TextBox 23">
            <a:extLst>
              <a:ext uri="{FF2B5EF4-FFF2-40B4-BE49-F238E27FC236}">
                <a16:creationId xmlns:a16="http://schemas.microsoft.com/office/drawing/2014/main" id="{0428F128-4F8D-4535-A455-75E57F9D9233}"/>
              </a:ext>
            </a:extLst>
          </p:cNvPr>
          <p:cNvSpPr txBox="1"/>
          <p:nvPr/>
        </p:nvSpPr>
        <p:spPr>
          <a:xfrm>
            <a:off x="7444815" y="5611540"/>
            <a:ext cx="1828800" cy="430887"/>
          </a:xfrm>
          <a:prstGeom prst="rect">
            <a:avLst/>
          </a:prstGeom>
          <a:noFill/>
        </p:spPr>
        <p:txBody>
          <a:bodyPr wrap="square" rtlCol="0">
            <a:spAutoFit/>
          </a:bodyPr>
          <a:lstStyle/>
          <a:p>
            <a:pPr algn="ctr"/>
            <a:r>
              <a:rPr lang="en-US" sz="2200" b="1" dirty="0">
                <a:solidFill>
                  <a:schemeClr val="accent3"/>
                </a:solidFill>
              </a:rPr>
              <a:t>D</a:t>
            </a:r>
            <a:r>
              <a:rPr lang="en-US" sz="2200" dirty="0">
                <a:solidFill>
                  <a:schemeClr val="accent3"/>
                </a:solidFill>
              </a:rPr>
              <a:t>. Buckle</a:t>
            </a:r>
          </a:p>
        </p:txBody>
      </p:sp>
      <p:sp>
        <p:nvSpPr>
          <p:cNvPr id="25" name="TextBox 24">
            <a:extLst>
              <a:ext uri="{FF2B5EF4-FFF2-40B4-BE49-F238E27FC236}">
                <a16:creationId xmlns:a16="http://schemas.microsoft.com/office/drawing/2014/main" id="{9ED28C62-68ED-495A-B9A0-C28CDFF2D4C3}"/>
              </a:ext>
            </a:extLst>
          </p:cNvPr>
          <p:cNvSpPr txBox="1"/>
          <p:nvPr/>
        </p:nvSpPr>
        <p:spPr>
          <a:xfrm>
            <a:off x="9678944" y="5611540"/>
            <a:ext cx="1828800" cy="430887"/>
          </a:xfrm>
          <a:prstGeom prst="rect">
            <a:avLst/>
          </a:prstGeom>
          <a:noFill/>
        </p:spPr>
        <p:txBody>
          <a:bodyPr wrap="square" rtlCol="0">
            <a:spAutoFit/>
          </a:bodyPr>
          <a:lstStyle/>
          <a:p>
            <a:pPr algn="ctr"/>
            <a:r>
              <a:rPr lang="en-US" sz="2200" b="1" dirty="0">
                <a:solidFill>
                  <a:schemeClr val="accent3"/>
                </a:solidFill>
              </a:rPr>
              <a:t>E</a:t>
            </a:r>
            <a:r>
              <a:rPr lang="en-US" sz="2200" dirty="0">
                <a:solidFill>
                  <a:schemeClr val="accent3"/>
                </a:solidFill>
              </a:rPr>
              <a:t>. Anchor</a:t>
            </a:r>
          </a:p>
        </p:txBody>
      </p:sp>
      <p:sp>
        <p:nvSpPr>
          <p:cNvPr id="3" name="Date Placeholder 2"/>
          <p:cNvSpPr>
            <a:spLocks noGrp="1"/>
          </p:cNvSpPr>
          <p:nvPr>
            <p:ph type="dt" sz="half" idx="10"/>
          </p:nvPr>
        </p:nvSpPr>
        <p:spPr/>
        <p:txBody>
          <a:bodyPr/>
          <a:lstStyle/>
          <a:p>
            <a:r>
              <a:rPr lang="en-US" smtClean="0"/>
              <a:t>Kick-Off Session (20220715)</a:t>
            </a:r>
            <a:endParaRPr lang="en-US"/>
          </a:p>
        </p:txBody>
      </p:sp>
    </p:spTree>
    <p:custDataLst>
      <p:tags r:id="rId1"/>
    </p:custDataLst>
    <p:extLst>
      <p:ext uri="{BB962C8B-B14F-4D97-AF65-F5344CB8AC3E}">
        <p14:creationId xmlns:p14="http://schemas.microsoft.com/office/powerpoint/2010/main" val="232506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375BC-E3DD-42C8-832B-49EDE651B1F8}"/>
              </a:ext>
            </a:extLst>
          </p:cNvPr>
          <p:cNvSpPr>
            <a:spLocks noGrp="1"/>
          </p:cNvSpPr>
          <p:nvPr>
            <p:ph type="title"/>
          </p:nvPr>
        </p:nvSpPr>
        <p:spPr>
          <a:xfrm>
            <a:off x="838200" y="365126"/>
            <a:ext cx="10515600" cy="925290"/>
          </a:xfrm>
        </p:spPr>
        <p:txBody>
          <a:bodyPr/>
          <a:lstStyle/>
          <a:p>
            <a:r>
              <a:rPr lang="en-US" dirty="0"/>
              <a:t>Questions?</a:t>
            </a:r>
          </a:p>
        </p:txBody>
      </p:sp>
      <p:sp>
        <p:nvSpPr>
          <p:cNvPr id="3" name="Slide Number Placeholder 2">
            <a:extLst>
              <a:ext uri="{FF2B5EF4-FFF2-40B4-BE49-F238E27FC236}">
                <a16:creationId xmlns:a16="http://schemas.microsoft.com/office/drawing/2014/main" id="{E8CC2B10-A1C0-4F49-AACD-242DED56DC3D}"/>
              </a:ext>
            </a:extLst>
          </p:cNvPr>
          <p:cNvSpPr>
            <a:spLocks noGrp="1"/>
          </p:cNvSpPr>
          <p:nvPr>
            <p:ph type="sldNum" sz="quarter" idx="12"/>
          </p:nvPr>
        </p:nvSpPr>
        <p:spPr/>
        <p:txBody>
          <a:bodyPr/>
          <a:lstStyle/>
          <a:p>
            <a:fld id="{DC34D593-1652-4EF8-A601-D46850590469}" type="slidenum">
              <a:rPr lang="en-US" smtClean="0"/>
              <a:t>19</a:t>
            </a:fld>
            <a:endParaRPr lang="en-US"/>
          </a:p>
        </p:txBody>
      </p:sp>
      <p:pic>
        <p:nvPicPr>
          <p:cNvPr id="5" name="Picture 4">
            <a:extLst>
              <a:ext uri="{FF2B5EF4-FFF2-40B4-BE49-F238E27FC236}">
                <a16:creationId xmlns:a16="http://schemas.microsoft.com/office/drawing/2014/main" id="{A72B00F2-B4EB-44A8-9DEC-5E4DF5C5A0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90" y="1926679"/>
            <a:ext cx="12368980" cy="3048443"/>
          </a:xfrm>
          <a:prstGeom prst="rect">
            <a:avLst/>
          </a:prstGeom>
          <a:ln w="57150">
            <a:solidFill>
              <a:schemeClr val="accent4"/>
            </a:solidFill>
          </a:ln>
          <a:effectLst>
            <a:outerShdw blurRad="50800" dist="38100" dir="5400000" algn="t" rotWithShape="0">
              <a:prstClr val="black">
                <a:alpha val="40000"/>
              </a:prstClr>
            </a:outerShdw>
          </a:effectLst>
        </p:spPr>
      </p:pic>
      <p:sp>
        <p:nvSpPr>
          <p:cNvPr id="4" name="Date Placeholder 3"/>
          <p:cNvSpPr>
            <a:spLocks noGrp="1"/>
          </p:cNvSpPr>
          <p:nvPr>
            <p:ph type="dt" sz="half"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7335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AB5BB-28D9-4C04-8C4E-7E517706A5F0}"/>
              </a:ext>
            </a:extLst>
          </p:cNvPr>
          <p:cNvSpPr>
            <a:spLocks noGrp="1"/>
          </p:cNvSpPr>
          <p:nvPr>
            <p:ph type="title"/>
          </p:nvPr>
        </p:nvSpPr>
        <p:spPr>
          <a:xfrm>
            <a:off x="838200" y="365126"/>
            <a:ext cx="10515600" cy="925290"/>
          </a:xfrm>
        </p:spPr>
        <p:txBody>
          <a:bodyPr>
            <a:normAutofit/>
          </a:bodyPr>
          <a:lstStyle/>
          <a:p>
            <a:r>
              <a:rPr lang="en-US" sz="4000" dirty="0"/>
              <a:t>Getting to know you (and you, us)!</a:t>
            </a:r>
          </a:p>
        </p:txBody>
      </p:sp>
      <p:sp>
        <p:nvSpPr>
          <p:cNvPr id="3" name="Slide Number Placeholder 2">
            <a:extLst>
              <a:ext uri="{FF2B5EF4-FFF2-40B4-BE49-F238E27FC236}">
                <a16:creationId xmlns:a16="http://schemas.microsoft.com/office/drawing/2014/main" id="{A2E0C6DC-E6CB-4C7B-8E06-922B38B9A69C}"/>
              </a:ext>
            </a:extLst>
          </p:cNvPr>
          <p:cNvSpPr>
            <a:spLocks noGrp="1"/>
          </p:cNvSpPr>
          <p:nvPr>
            <p:ph type="sldNum" sz="quarter" idx="12"/>
          </p:nvPr>
        </p:nvSpPr>
        <p:spPr/>
        <p:txBody>
          <a:bodyPr/>
          <a:lstStyle/>
          <a:p>
            <a:fld id="{DC34D593-1652-4EF8-A601-D46850590469}" type="slidenum">
              <a:rPr lang="en-US" smtClean="0"/>
              <a:t>2</a:t>
            </a:fld>
            <a:endParaRPr lang="en-US"/>
          </a:p>
        </p:txBody>
      </p:sp>
      <p:pic>
        <p:nvPicPr>
          <p:cNvPr id="5" name="Picture 4">
            <a:extLst>
              <a:ext uri="{FF2B5EF4-FFF2-40B4-BE49-F238E27FC236}">
                <a16:creationId xmlns:a16="http://schemas.microsoft.com/office/drawing/2014/main" id="{F1069064-3A1D-4454-9C43-57CB0F1FF6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77" y="1438483"/>
            <a:ext cx="5486876" cy="3981033"/>
          </a:xfrm>
          <a:prstGeom prst="rect">
            <a:avLst/>
          </a:prstGeom>
        </p:spPr>
      </p:pic>
      <p:sp>
        <p:nvSpPr>
          <p:cNvPr id="6" name="TextBox 5">
            <a:extLst>
              <a:ext uri="{FF2B5EF4-FFF2-40B4-BE49-F238E27FC236}">
                <a16:creationId xmlns:a16="http://schemas.microsoft.com/office/drawing/2014/main" id="{5A4A3A9E-F1CC-4164-8201-6D597D581066}"/>
              </a:ext>
            </a:extLst>
          </p:cNvPr>
          <p:cNvSpPr txBox="1"/>
          <p:nvPr/>
        </p:nvSpPr>
        <p:spPr>
          <a:xfrm>
            <a:off x="993057" y="5305973"/>
            <a:ext cx="6823948" cy="523220"/>
          </a:xfrm>
          <a:prstGeom prst="rect">
            <a:avLst/>
          </a:prstGeom>
          <a:noFill/>
        </p:spPr>
        <p:txBody>
          <a:bodyPr wrap="square" rtlCol="0">
            <a:spAutoFit/>
          </a:bodyPr>
          <a:lstStyle/>
          <a:p>
            <a:r>
              <a:rPr lang="en-US" sz="2800" dirty="0" smtClean="0">
                <a:solidFill>
                  <a:schemeClr val="accent3">
                    <a:lumMod val="40000"/>
                    <a:lumOff val="60000"/>
                  </a:schemeClr>
                </a:solidFill>
              </a:rPr>
              <a:t>If possible, please turn </a:t>
            </a:r>
            <a:r>
              <a:rPr lang="en-US" sz="2800" dirty="0">
                <a:solidFill>
                  <a:schemeClr val="accent3">
                    <a:lumMod val="40000"/>
                    <a:lumOff val="60000"/>
                  </a:schemeClr>
                </a:solidFill>
              </a:rPr>
              <a:t>on your </a:t>
            </a:r>
            <a:r>
              <a:rPr lang="en-US" sz="2800" dirty="0" smtClean="0">
                <a:solidFill>
                  <a:schemeClr val="accent3">
                    <a:lumMod val="40000"/>
                    <a:lumOff val="60000"/>
                  </a:schemeClr>
                </a:solidFill>
              </a:rPr>
              <a:t>camera.</a:t>
            </a:r>
            <a:endParaRPr lang="en-US" sz="2800" dirty="0">
              <a:solidFill>
                <a:schemeClr val="accent3">
                  <a:lumMod val="40000"/>
                  <a:lumOff val="60000"/>
                </a:schemeClr>
              </a:solidFill>
            </a:endParaRPr>
          </a:p>
        </p:txBody>
      </p:sp>
      <p:sp>
        <p:nvSpPr>
          <p:cNvPr id="7" name="TextBox 6">
            <a:extLst>
              <a:ext uri="{FF2B5EF4-FFF2-40B4-BE49-F238E27FC236}">
                <a16:creationId xmlns:a16="http://schemas.microsoft.com/office/drawing/2014/main" id="{42A05F33-DA4A-470F-9819-1C735451A69B}"/>
              </a:ext>
            </a:extLst>
          </p:cNvPr>
          <p:cNvSpPr txBox="1"/>
          <p:nvPr/>
        </p:nvSpPr>
        <p:spPr>
          <a:xfrm>
            <a:off x="6440128" y="1658205"/>
            <a:ext cx="3578944" cy="1566775"/>
          </a:xfrm>
          <a:prstGeom prst="wedgeRectCallout">
            <a:avLst>
              <a:gd name="adj1" fmla="val -20558"/>
              <a:gd name="adj2" fmla="val 80699"/>
            </a:avLst>
          </a:prstGeom>
          <a:solidFill>
            <a:schemeClr val="accent3"/>
          </a:solidFill>
        </p:spPr>
        <p:txBody>
          <a:bodyPr wrap="square" lIns="182880" tIns="182880" rIns="182880" bIns="182880" rtlCol="0" anchor="ctr" anchorCtr="0">
            <a:noAutofit/>
          </a:bodyPr>
          <a:lstStyle/>
          <a:p>
            <a:r>
              <a:rPr lang="en-US" sz="2800" dirty="0">
                <a:solidFill>
                  <a:schemeClr val="tx2"/>
                </a:solidFill>
              </a:rPr>
              <a:t>When called on, introduce yourself.</a:t>
            </a:r>
          </a:p>
        </p:txBody>
      </p:sp>
      <p:sp>
        <p:nvSpPr>
          <p:cNvPr id="4" name="Date Placeholder 3"/>
          <p:cNvSpPr>
            <a:spLocks noGrp="1"/>
          </p:cNvSpPr>
          <p:nvPr>
            <p:ph type="dt" sz="half" idx="10"/>
          </p:nvPr>
        </p:nvSpPr>
        <p:spPr/>
        <p:txBody>
          <a:bodyPr/>
          <a:lstStyle/>
          <a:p>
            <a:r>
              <a:rPr lang="en-US" dirty="0" smtClean="0"/>
              <a:t>Kick-Off Session (20220715)</a:t>
            </a:r>
            <a:endParaRPr lang="en-US" dirty="0"/>
          </a:p>
        </p:txBody>
      </p:sp>
    </p:spTree>
    <p:extLst>
      <p:ext uri="{BB962C8B-B14F-4D97-AF65-F5344CB8AC3E}">
        <p14:creationId xmlns:p14="http://schemas.microsoft.com/office/powerpoint/2010/main" val="344603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1BE90-0AF8-43CB-8B51-2BFD4B8073C6}"/>
              </a:ext>
            </a:extLst>
          </p:cNvPr>
          <p:cNvSpPr>
            <a:spLocks noGrp="1"/>
          </p:cNvSpPr>
          <p:nvPr>
            <p:ph type="title"/>
          </p:nvPr>
        </p:nvSpPr>
        <p:spPr>
          <a:xfrm>
            <a:off x="838200" y="365126"/>
            <a:ext cx="10515600" cy="925290"/>
          </a:xfrm>
        </p:spPr>
        <p:txBody>
          <a:bodyPr/>
          <a:lstStyle/>
          <a:p>
            <a:r>
              <a:rPr lang="en-US" dirty="0"/>
              <a:t>Next steps…</a:t>
            </a:r>
          </a:p>
        </p:txBody>
      </p:sp>
      <p:sp>
        <p:nvSpPr>
          <p:cNvPr id="3" name="Slide Number Placeholder 2">
            <a:extLst>
              <a:ext uri="{FF2B5EF4-FFF2-40B4-BE49-F238E27FC236}">
                <a16:creationId xmlns:a16="http://schemas.microsoft.com/office/drawing/2014/main" id="{79B62B48-3DA7-43C7-B535-4B59F6DB1142}"/>
              </a:ext>
            </a:extLst>
          </p:cNvPr>
          <p:cNvSpPr>
            <a:spLocks noGrp="1"/>
          </p:cNvSpPr>
          <p:nvPr>
            <p:ph type="sldNum" sz="quarter" idx="12"/>
          </p:nvPr>
        </p:nvSpPr>
        <p:spPr/>
        <p:txBody>
          <a:bodyPr/>
          <a:lstStyle/>
          <a:p>
            <a:fld id="{DC34D593-1652-4EF8-A601-D46850590469}" type="slidenum">
              <a:rPr lang="en-US" smtClean="0"/>
              <a:t>20</a:t>
            </a:fld>
            <a:endParaRPr lang="en-US"/>
          </a:p>
        </p:txBody>
      </p:sp>
      <p:pic>
        <p:nvPicPr>
          <p:cNvPr id="5" name="Graphic 4" descr="Shoe footprints">
            <a:extLst>
              <a:ext uri="{FF2B5EF4-FFF2-40B4-BE49-F238E27FC236}">
                <a16:creationId xmlns:a16="http://schemas.microsoft.com/office/drawing/2014/main" id="{0BA363B6-E519-4F1D-A966-59CBC06141A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3126219">
            <a:off x="8646213" y="5741763"/>
            <a:ext cx="914400" cy="914400"/>
          </a:xfrm>
          <a:prstGeom prst="rect">
            <a:avLst/>
          </a:prstGeom>
        </p:spPr>
      </p:pic>
      <p:pic>
        <p:nvPicPr>
          <p:cNvPr id="6" name="Graphic 5" descr="Shoe footprints">
            <a:extLst>
              <a:ext uri="{FF2B5EF4-FFF2-40B4-BE49-F238E27FC236}">
                <a16:creationId xmlns:a16="http://schemas.microsoft.com/office/drawing/2014/main" id="{073C1CBE-002F-4D08-8F64-796FC8504BE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2804007">
            <a:off x="9622386" y="5100146"/>
            <a:ext cx="914400" cy="914400"/>
          </a:xfrm>
          <a:prstGeom prst="rect">
            <a:avLst/>
          </a:prstGeom>
        </p:spPr>
      </p:pic>
      <p:pic>
        <p:nvPicPr>
          <p:cNvPr id="7" name="Graphic 6" descr="Shoe footprints">
            <a:extLst>
              <a:ext uri="{FF2B5EF4-FFF2-40B4-BE49-F238E27FC236}">
                <a16:creationId xmlns:a16="http://schemas.microsoft.com/office/drawing/2014/main" id="{FB959C47-04D9-4E7B-8BDD-3C75A8DFDDA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2048226">
            <a:off x="10268668" y="4056985"/>
            <a:ext cx="914400" cy="914400"/>
          </a:xfrm>
          <a:prstGeom prst="rect">
            <a:avLst/>
          </a:prstGeom>
        </p:spPr>
      </p:pic>
      <p:pic>
        <p:nvPicPr>
          <p:cNvPr id="8" name="Graphic 7" descr="Shoe footprints">
            <a:extLst>
              <a:ext uri="{FF2B5EF4-FFF2-40B4-BE49-F238E27FC236}">
                <a16:creationId xmlns:a16="http://schemas.microsoft.com/office/drawing/2014/main" id="{61D3BC54-8496-457D-A782-3F9823121B8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1172678">
            <a:off x="10718045" y="2886591"/>
            <a:ext cx="914400" cy="914400"/>
          </a:xfrm>
          <a:prstGeom prst="rect">
            <a:avLst/>
          </a:prstGeom>
        </p:spPr>
      </p:pic>
      <p:pic>
        <p:nvPicPr>
          <p:cNvPr id="9" name="Graphic 8" descr="Shoe footprints">
            <a:extLst>
              <a:ext uri="{FF2B5EF4-FFF2-40B4-BE49-F238E27FC236}">
                <a16:creationId xmlns:a16="http://schemas.microsoft.com/office/drawing/2014/main" id="{D4627D88-76CD-42F6-A5DD-25C181A96F3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1020350">
            <a:off x="11196645" y="1750223"/>
            <a:ext cx="914400" cy="914400"/>
          </a:xfrm>
          <a:prstGeom prst="rect">
            <a:avLst/>
          </a:prstGeom>
        </p:spPr>
      </p:pic>
      <p:sp>
        <p:nvSpPr>
          <p:cNvPr id="10" name="TextBox 9">
            <a:extLst>
              <a:ext uri="{FF2B5EF4-FFF2-40B4-BE49-F238E27FC236}">
                <a16:creationId xmlns:a16="http://schemas.microsoft.com/office/drawing/2014/main" id="{ECEE65B2-750C-4E69-A126-0E6B7C3FEEEE}"/>
              </a:ext>
            </a:extLst>
          </p:cNvPr>
          <p:cNvSpPr txBox="1"/>
          <p:nvPr/>
        </p:nvSpPr>
        <p:spPr>
          <a:xfrm>
            <a:off x="2319612" y="1923037"/>
            <a:ext cx="6894726" cy="1200329"/>
          </a:xfrm>
          <a:prstGeom prst="rect">
            <a:avLst/>
          </a:prstGeom>
          <a:noFill/>
        </p:spPr>
        <p:txBody>
          <a:bodyPr wrap="square" rtlCol="0">
            <a:spAutoFit/>
          </a:bodyPr>
          <a:lstStyle/>
          <a:p>
            <a:r>
              <a:rPr lang="en-US" sz="2400" dirty="0">
                <a:solidFill>
                  <a:schemeClr val="tx2">
                    <a:lumMod val="10000"/>
                    <a:lumOff val="90000"/>
                  </a:schemeClr>
                </a:solidFill>
              </a:rPr>
              <a:t>Complete the Kick-off </a:t>
            </a:r>
            <a:r>
              <a:rPr lang="en-US" sz="2400" dirty="0" smtClean="0">
                <a:solidFill>
                  <a:schemeClr val="tx2">
                    <a:lumMod val="10000"/>
                    <a:lumOff val="90000"/>
                  </a:schemeClr>
                </a:solidFill>
              </a:rPr>
              <a:t>Assignment as soon as possible </a:t>
            </a:r>
            <a:r>
              <a:rPr lang="en-US" sz="2400" dirty="0">
                <a:solidFill>
                  <a:schemeClr val="tx2">
                    <a:lumMod val="10000"/>
                    <a:lumOff val="90000"/>
                  </a:schemeClr>
                </a:solidFill>
              </a:rPr>
              <a:t>following this </a:t>
            </a:r>
            <a:r>
              <a:rPr lang="en-US" sz="2400" dirty="0" smtClean="0">
                <a:solidFill>
                  <a:schemeClr val="tx2">
                    <a:lumMod val="10000"/>
                    <a:lumOff val="90000"/>
                  </a:schemeClr>
                </a:solidFill>
              </a:rPr>
              <a:t>session </a:t>
            </a:r>
            <a:r>
              <a:rPr lang="en-US" sz="2400" dirty="0">
                <a:solidFill>
                  <a:schemeClr val="tx2">
                    <a:lumMod val="10000"/>
                    <a:lumOff val="90000"/>
                  </a:schemeClr>
                </a:solidFill>
              </a:rPr>
              <a:t>so you can be approved to move on in the e-learning!</a:t>
            </a:r>
          </a:p>
        </p:txBody>
      </p:sp>
      <p:sp>
        <p:nvSpPr>
          <p:cNvPr id="11" name="TextBox 10">
            <a:extLst>
              <a:ext uri="{FF2B5EF4-FFF2-40B4-BE49-F238E27FC236}">
                <a16:creationId xmlns:a16="http://schemas.microsoft.com/office/drawing/2014/main" id="{556AC4C7-3CD1-4182-99D1-A1DAB6EB0D16}"/>
              </a:ext>
            </a:extLst>
          </p:cNvPr>
          <p:cNvSpPr txBox="1"/>
          <p:nvPr/>
        </p:nvSpPr>
        <p:spPr>
          <a:xfrm>
            <a:off x="2300532" y="3588186"/>
            <a:ext cx="6894726" cy="1569660"/>
          </a:xfrm>
          <a:prstGeom prst="rect">
            <a:avLst/>
          </a:prstGeom>
          <a:noFill/>
        </p:spPr>
        <p:txBody>
          <a:bodyPr wrap="square" rtlCol="0">
            <a:spAutoFit/>
          </a:bodyPr>
          <a:lstStyle/>
          <a:p>
            <a:r>
              <a:rPr lang="en-US" sz="2400" dirty="0" smtClean="0">
                <a:solidFill>
                  <a:schemeClr val="tx2">
                    <a:lumMod val="10000"/>
                    <a:lumOff val="90000"/>
                  </a:schemeClr>
                </a:solidFill>
              </a:rPr>
              <a:t>It is strongly recommended to complete </a:t>
            </a:r>
            <a:r>
              <a:rPr lang="en-US" sz="2400" dirty="0">
                <a:solidFill>
                  <a:schemeClr val="tx2">
                    <a:lumMod val="10000"/>
                    <a:lumOff val="90000"/>
                  </a:schemeClr>
                </a:solidFill>
              </a:rPr>
              <a:t>all of the Learning Block 1 e-learning segments and assignments </a:t>
            </a:r>
            <a:r>
              <a:rPr lang="en-US" sz="2400" b="1" dirty="0">
                <a:solidFill>
                  <a:srgbClr val="F9A52B"/>
                </a:solidFill>
              </a:rPr>
              <a:t>BEFORE</a:t>
            </a:r>
            <a:r>
              <a:rPr lang="en-US" sz="2400" dirty="0">
                <a:solidFill>
                  <a:srgbClr val="F9A52B"/>
                </a:solidFill>
              </a:rPr>
              <a:t> </a:t>
            </a:r>
            <a:r>
              <a:rPr lang="en-US" sz="2400" dirty="0" smtClean="0">
                <a:solidFill>
                  <a:schemeClr val="tx2">
                    <a:lumMod val="10000"/>
                    <a:lumOff val="90000"/>
                  </a:schemeClr>
                </a:solidFill>
              </a:rPr>
              <a:t>the virtual </a:t>
            </a:r>
            <a:r>
              <a:rPr lang="en-US" sz="2400" dirty="0">
                <a:solidFill>
                  <a:schemeClr val="tx2">
                    <a:lumMod val="10000"/>
                    <a:lumOff val="90000"/>
                  </a:schemeClr>
                </a:solidFill>
              </a:rPr>
              <a:t>Checkpoint </a:t>
            </a:r>
            <a:r>
              <a:rPr lang="en-US" sz="2400" dirty="0" smtClean="0">
                <a:solidFill>
                  <a:schemeClr val="tx2">
                    <a:lumMod val="10000"/>
                    <a:lumOff val="90000"/>
                  </a:schemeClr>
                </a:solidFill>
              </a:rPr>
              <a:t>1 session</a:t>
            </a:r>
            <a:r>
              <a:rPr lang="en-US" sz="2400" dirty="0">
                <a:solidFill>
                  <a:schemeClr val="tx2">
                    <a:lumMod val="10000"/>
                    <a:lumOff val="90000"/>
                  </a:schemeClr>
                </a:solidFill>
              </a:rPr>
              <a:t>.</a:t>
            </a:r>
          </a:p>
        </p:txBody>
      </p:sp>
      <p:pic>
        <p:nvPicPr>
          <p:cNvPr id="13" name="Graphic 12" descr="Arrow Slight curve">
            <a:extLst>
              <a:ext uri="{FF2B5EF4-FFF2-40B4-BE49-F238E27FC236}">
                <a16:creationId xmlns:a16="http://schemas.microsoft.com/office/drawing/2014/main" id="{C3414130-F127-4E14-9F38-4AAD185445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46920" y="1689040"/>
            <a:ext cx="1359877" cy="1359877"/>
          </a:xfrm>
          <a:prstGeom prst="rect">
            <a:avLst/>
          </a:prstGeom>
        </p:spPr>
      </p:pic>
      <p:pic>
        <p:nvPicPr>
          <p:cNvPr id="14" name="Graphic 13" descr="Arrow Slight curve">
            <a:extLst>
              <a:ext uri="{FF2B5EF4-FFF2-40B4-BE49-F238E27FC236}">
                <a16:creationId xmlns:a16="http://schemas.microsoft.com/office/drawing/2014/main" id="{C3429AD1-F5C9-4C6B-94EB-46276839748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846919" y="3267248"/>
            <a:ext cx="1359877" cy="1359877"/>
          </a:xfrm>
          <a:prstGeom prst="rect">
            <a:avLst/>
          </a:prstGeom>
        </p:spPr>
      </p:pic>
      <p:pic>
        <p:nvPicPr>
          <p:cNvPr id="16" name="Graphic 15" descr="Lightbulb and gear">
            <a:extLst>
              <a:ext uri="{FF2B5EF4-FFF2-40B4-BE49-F238E27FC236}">
                <a16:creationId xmlns:a16="http://schemas.microsoft.com/office/drawing/2014/main" id="{5488A268-9023-4B36-9F90-13CF2DCF9B44}"/>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2206796" y="5470256"/>
            <a:ext cx="914400" cy="914400"/>
          </a:xfrm>
          <a:prstGeom prst="rect">
            <a:avLst/>
          </a:prstGeom>
        </p:spPr>
      </p:pic>
      <p:sp>
        <p:nvSpPr>
          <p:cNvPr id="17" name="TextBox 16">
            <a:extLst>
              <a:ext uri="{FF2B5EF4-FFF2-40B4-BE49-F238E27FC236}">
                <a16:creationId xmlns:a16="http://schemas.microsoft.com/office/drawing/2014/main" id="{A5764D82-35ED-434E-AB1E-26602A65ADB2}"/>
              </a:ext>
            </a:extLst>
          </p:cNvPr>
          <p:cNvSpPr txBox="1"/>
          <p:nvPr/>
        </p:nvSpPr>
        <p:spPr>
          <a:xfrm>
            <a:off x="3224897" y="5622929"/>
            <a:ext cx="4256059" cy="646331"/>
          </a:xfrm>
          <a:prstGeom prst="rect">
            <a:avLst/>
          </a:prstGeom>
          <a:noFill/>
        </p:spPr>
        <p:txBody>
          <a:bodyPr wrap="square" rtlCol="0">
            <a:spAutoFit/>
          </a:bodyPr>
          <a:lstStyle/>
          <a:p>
            <a:r>
              <a:rPr lang="en-US" dirty="0">
                <a:solidFill>
                  <a:srgbClr val="6DCFF6"/>
                </a:solidFill>
              </a:rPr>
              <a:t>Remember to use your Learning Block 1 Checklist to help you stay on </a:t>
            </a:r>
            <a:r>
              <a:rPr lang="en-US" dirty="0" smtClean="0">
                <a:solidFill>
                  <a:srgbClr val="6DCFF6"/>
                </a:solidFill>
              </a:rPr>
              <a:t>track.</a:t>
            </a:r>
            <a:endParaRPr lang="en-US" dirty="0">
              <a:solidFill>
                <a:srgbClr val="6DCFF6"/>
              </a:solidFill>
            </a:endParaRPr>
          </a:p>
        </p:txBody>
      </p:sp>
      <p:sp>
        <p:nvSpPr>
          <p:cNvPr id="4" name="Date Placeholder 3"/>
          <p:cNvSpPr>
            <a:spLocks noGrp="1"/>
          </p:cNvSpPr>
          <p:nvPr>
            <p:ph type="dt" sz="half"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375972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04FD6-9C31-4BD7-9870-2BE57C0918C7}"/>
              </a:ext>
            </a:extLst>
          </p:cNvPr>
          <p:cNvSpPr>
            <a:spLocks noGrp="1"/>
          </p:cNvSpPr>
          <p:nvPr>
            <p:ph type="title"/>
          </p:nvPr>
        </p:nvSpPr>
        <p:spPr>
          <a:xfrm>
            <a:off x="720971" y="172167"/>
            <a:ext cx="10515600" cy="925290"/>
          </a:xfrm>
        </p:spPr>
        <p:txBody>
          <a:bodyPr>
            <a:normAutofit/>
          </a:bodyPr>
          <a:lstStyle/>
          <a:p>
            <a:r>
              <a:rPr lang="en-US" sz="3600" dirty="0"/>
              <a:t>Hybrid Course Components</a:t>
            </a:r>
          </a:p>
        </p:txBody>
      </p:sp>
      <p:sp>
        <p:nvSpPr>
          <p:cNvPr id="3" name="Slide Number Placeholder 2">
            <a:extLst>
              <a:ext uri="{FF2B5EF4-FFF2-40B4-BE49-F238E27FC236}">
                <a16:creationId xmlns:a16="http://schemas.microsoft.com/office/drawing/2014/main" id="{1E108371-A9F3-411E-A29C-1A359CA5AEB6}"/>
              </a:ext>
            </a:extLst>
          </p:cNvPr>
          <p:cNvSpPr>
            <a:spLocks noGrp="1"/>
          </p:cNvSpPr>
          <p:nvPr>
            <p:ph type="sldNum" sz="quarter" idx="12"/>
          </p:nvPr>
        </p:nvSpPr>
        <p:spPr/>
        <p:txBody>
          <a:bodyPr/>
          <a:lstStyle/>
          <a:p>
            <a:fld id="{DC34D593-1652-4EF8-A601-D46850590469}" type="slidenum">
              <a:rPr lang="en-US" smtClean="0"/>
              <a:t>3</a:t>
            </a:fld>
            <a:endParaRPr lang="en-US"/>
          </a:p>
        </p:txBody>
      </p:sp>
      <p:pic>
        <p:nvPicPr>
          <p:cNvPr id="5" name="Picture 4">
            <a:extLst>
              <a:ext uri="{FF2B5EF4-FFF2-40B4-BE49-F238E27FC236}">
                <a16:creationId xmlns:a16="http://schemas.microsoft.com/office/drawing/2014/main" id="{77D78583-3468-431D-B3FF-E57618631A35}"/>
              </a:ext>
            </a:extLst>
          </p:cNvPr>
          <p:cNvPicPr>
            <a:picLocks noChangeAspect="1"/>
          </p:cNvPicPr>
          <p:nvPr/>
        </p:nvPicPr>
        <p:blipFill>
          <a:blip r:embed="rId3"/>
          <a:stretch>
            <a:fillRect/>
          </a:stretch>
        </p:blipFill>
        <p:spPr>
          <a:xfrm>
            <a:off x="720971" y="1776073"/>
            <a:ext cx="3393830" cy="1914672"/>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720F636E-6D3B-4071-94F2-48AEC14DA385}"/>
              </a:ext>
            </a:extLst>
          </p:cNvPr>
          <p:cNvPicPr>
            <a:picLocks noChangeAspect="1"/>
          </p:cNvPicPr>
          <p:nvPr/>
        </p:nvPicPr>
        <p:blipFill>
          <a:blip r:embed="rId4"/>
          <a:stretch>
            <a:fillRect/>
          </a:stretch>
        </p:blipFill>
        <p:spPr>
          <a:xfrm>
            <a:off x="4404972" y="1776073"/>
            <a:ext cx="4003446" cy="3030386"/>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9" name="Picture 8">
            <a:extLst>
              <a:ext uri="{FF2B5EF4-FFF2-40B4-BE49-F238E27FC236}">
                <a16:creationId xmlns:a16="http://schemas.microsoft.com/office/drawing/2014/main" id="{74B36215-53A2-4B42-AD25-2E430DCE7A56}"/>
              </a:ext>
            </a:extLst>
          </p:cNvPr>
          <p:cNvPicPr>
            <a:picLocks noChangeAspect="1"/>
          </p:cNvPicPr>
          <p:nvPr/>
        </p:nvPicPr>
        <p:blipFill>
          <a:blip r:embed="rId5"/>
          <a:stretch>
            <a:fillRect/>
          </a:stretch>
        </p:blipFill>
        <p:spPr>
          <a:xfrm>
            <a:off x="8727591" y="1776073"/>
            <a:ext cx="2743438" cy="3657917"/>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11" name="Picture 10">
            <a:extLst>
              <a:ext uri="{FF2B5EF4-FFF2-40B4-BE49-F238E27FC236}">
                <a16:creationId xmlns:a16="http://schemas.microsoft.com/office/drawing/2014/main" id="{B27BB693-EE39-4714-A897-D7860598421E}"/>
              </a:ext>
            </a:extLst>
          </p:cNvPr>
          <p:cNvPicPr>
            <a:picLocks noChangeAspect="1"/>
          </p:cNvPicPr>
          <p:nvPr/>
        </p:nvPicPr>
        <p:blipFill>
          <a:blip r:embed="rId6"/>
          <a:stretch>
            <a:fillRect/>
          </a:stretch>
        </p:blipFill>
        <p:spPr>
          <a:xfrm>
            <a:off x="1401480" y="2828507"/>
            <a:ext cx="2713321" cy="3155857"/>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13" name="Picture 12">
            <a:extLst>
              <a:ext uri="{FF2B5EF4-FFF2-40B4-BE49-F238E27FC236}">
                <a16:creationId xmlns:a16="http://schemas.microsoft.com/office/drawing/2014/main" id="{1FFB589D-F2AC-416F-A42B-C4DE789575A4}"/>
              </a:ext>
            </a:extLst>
          </p:cNvPr>
          <p:cNvPicPr>
            <a:picLocks noChangeAspect="1"/>
          </p:cNvPicPr>
          <p:nvPr/>
        </p:nvPicPr>
        <p:blipFill>
          <a:blip r:embed="rId7"/>
          <a:stretch>
            <a:fillRect/>
          </a:stretch>
        </p:blipFill>
        <p:spPr>
          <a:xfrm>
            <a:off x="720971" y="4353273"/>
            <a:ext cx="2983160" cy="2066904"/>
          </a:xfrm>
          <a:prstGeom prst="rect">
            <a:avLst/>
          </a:prstGeom>
          <a:ln>
            <a:solidFill>
              <a:schemeClr val="bg1">
                <a:lumMod val="85000"/>
              </a:schemeClr>
            </a:solidFill>
          </a:ln>
          <a:effectLst>
            <a:outerShdw blurRad="50800" dist="38100" dir="5400000" algn="t" rotWithShape="0">
              <a:prstClr val="black">
                <a:alpha val="40000"/>
              </a:prstClr>
            </a:outerShdw>
          </a:effectLst>
        </p:spPr>
      </p:pic>
      <p:sp>
        <p:nvSpPr>
          <p:cNvPr id="14" name="Rectangle: Rounded Corners 13">
            <a:extLst>
              <a:ext uri="{FF2B5EF4-FFF2-40B4-BE49-F238E27FC236}">
                <a16:creationId xmlns:a16="http://schemas.microsoft.com/office/drawing/2014/main" id="{AA89941C-30C5-43F9-9E8A-AA47F332C406}"/>
              </a:ext>
            </a:extLst>
          </p:cNvPr>
          <p:cNvSpPr/>
          <p:nvPr/>
        </p:nvSpPr>
        <p:spPr>
          <a:xfrm>
            <a:off x="720971" y="1222585"/>
            <a:ext cx="3393830" cy="3562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SELF-PACED </a:t>
            </a:r>
            <a:r>
              <a:rPr lang="en-US" dirty="0" smtClean="0"/>
              <a:t>E-LEARNINGS</a:t>
            </a:r>
            <a:endParaRPr lang="en-US" dirty="0"/>
          </a:p>
        </p:txBody>
      </p:sp>
      <p:sp>
        <p:nvSpPr>
          <p:cNvPr id="15" name="Rectangle: Rounded Corners 14">
            <a:extLst>
              <a:ext uri="{FF2B5EF4-FFF2-40B4-BE49-F238E27FC236}">
                <a16:creationId xmlns:a16="http://schemas.microsoft.com/office/drawing/2014/main" id="{7DB2D913-A604-457D-B614-9DCFE8BD3C20}"/>
              </a:ext>
            </a:extLst>
          </p:cNvPr>
          <p:cNvSpPr/>
          <p:nvPr/>
        </p:nvSpPr>
        <p:spPr>
          <a:xfrm>
            <a:off x="4404972" y="1222585"/>
            <a:ext cx="4003446" cy="35620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VIRTUAL </a:t>
            </a:r>
            <a:r>
              <a:rPr lang="en-US" dirty="0"/>
              <a:t>SESSIONS</a:t>
            </a:r>
          </a:p>
        </p:txBody>
      </p:sp>
      <p:sp>
        <p:nvSpPr>
          <p:cNvPr id="16" name="Rectangle: Rounded Corners 15">
            <a:extLst>
              <a:ext uri="{FF2B5EF4-FFF2-40B4-BE49-F238E27FC236}">
                <a16:creationId xmlns:a16="http://schemas.microsoft.com/office/drawing/2014/main" id="{69593DDB-2E32-49D8-9BD9-2A442E6B83CE}"/>
              </a:ext>
            </a:extLst>
          </p:cNvPr>
          <p:cNvSpPr/>
          <p:nvPr/>
        </p:nvSpPr>
        <p:spPr>
          <a:xfrm>
            <a:off x="8727591" y="1222585"/>
            <a:ext cx="2743200" cy="3562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IN-PERSON SESSIONS</a:t>
            </a:r>
            <a:endParaRPr lang="en-US" dirty="0"/>
          </a:p>
        </p:txBody>
      </p:sp>
      <p:sp>
        <p:nvSpPr>
          <p:cNvPr id="17" name="TextBox 16">
            <a:extLst>
              <a:ext uri="{FF2B5EF4-FFF2-40B4-BE49-F238E27FC236}">
                <a16:creationId xmlns:a16="http://schemas.microsoft.com/office/drawing/2014/main" id="{A8C07491-1C1F-4B8F-933D-D959DF3F6F11}"/>
              </a:ext>
            </a:extLst>
          </p:cNvPr>
          <p:cNvSpPr txBox="1"/>
          <p:nvPr/>
        </p:nvSpPr>
        <p:spPr>
          <a:xfrm>
            <a:off x="5164404" y="4806459"/>
            <a:ext cx="3341077" cy="307777"/>
          </a:xfrm>
          <a:prstGeom prst="rect">
            <a:avLst/>
          </a:prstGeom>
          <a:noFill/>
        </p:spPr>
        <p:txBody>
          <a:bodyPr wrap="square" rtlCol="0">
            <a:spAutoFit/>
          </a:bodyPr>
          <a:lstStyle/>
          <a:p>
            <a:pPr algn="r"/>
            <a:r>
              <a:rPr lang="en-US" sz="1400" b="1" dirty="0">
                <a:solidFill>
                  <a:srgbClr val="BDE9FB"/>
                </a:solidFill>
              </a:rPr>
              <a:t>Images from Canton, Ohio pilot course</a:t>
            </a:r>
          </a:p>
        </p:txBody>
      </p:sp>
      <p:sp>
        <p:nvSpPr>
          <p:cNvPr id="4" name="Date Placeholder 3"/>
          <p:cNvSpPr>
            <a:spLocks noGrp="1"/>
          </p:cNvSpPr>
          <p:nvPr>
            <p:ph type="dt" sz="half"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368110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7C219-81FA-4961-BE66-BB5E15293F4E}"/>
              </a:ext>
            </a:extLst>
          </p:cNvPr>
          <p:cNvSpPr>
            <a:spLocks noGrp="1"/>
          </p:cNvSpPr>
          <p:nvPr>
            <p:ph type="title"/>
          </p:nvPr>
        </p:nvSpPr>
        <p:spPr>
          <a:xfrm>
            <a:off x="838200" y="247896"/>
            <a:ext cx="10515600" cy="925290"/>
          </a:xfrm>
        </p:spPr>
        <p:txBody>
          <a:bodyPr>
            <a:normAutofit/>
          </a:bodyPr>
          <a:lstStyle/>
          <a:p>
            <a:r>
              <a:rPr lang="en-US" sz="4000" dirty="0" smtClean="0"/>
              <a:t>E-learning and Device Types</a:t>
            </a:r>
            <a:endParaRPr lang="en-US" sz="4000" dirty="0"/>
          </a:p>
        </p:txBody>
      </p:sp>
      <p:sp>
        <p:nvSpPr>
          <p:cNvPr id="3" name="Slide Number Placeholder 2">
            <a:extLst>
              <a:ext uri="{FF2B5EF4-FFF2-40B4-BE49-F238E27FC236}">
                <a16:creationId xmlns:a16="http://schemas.microsoft.com/office/drawing/2014/main" id="{B22739FB-9A3D-4A95-AB49-A72C3134BE1E}"/>
              </a:ext>
            </a:extLst>
          </p:cNvPr>
          <p:cNvSpPr>
            <a:spLocks noGrp="1"/>
          </p:cNvSpPr>
          <p:nvPr>
            <p:ph type="sldNum" sz="quarter" idx="12"/>
          </p:nvPr>
        </p:nvSpPr>
        <p:spPr/>
        <p:txBody>
          <a:bodyPr/>
          <a:lstStyle/>
          <a:p>
            <a:fld id="{DC34D593-1652-4EF8-A601-D46850590469}" type="slidenum">
              <a:rPr lang="en-US" smtClean="0"/>
              <a:t>4</a:t>
            </a:fld>
            <a:endParaRPr lang="en-US"/>
          </a:p>
        </p:txBody>
      </p:sp>
      <p:graphicFrame>
        <p:nvGraphicFramePr>
          <p:cNvPr id="4" name="Table 3">
            <a:extLst>
              <a:ext uri="{FF2B5EF4-FFF2-40B4-BE49-F238E27FC236}">
                <a16:creationId xmlns:a16="http://schemas.microsoft.com/office/drawing/2014/main" id="{BC1E5978-42D9-4B1C-BAAE-03796EAD5D3C}"/>
              </a:ext>
            </a:extLst>
          </p:cNvPr>
          <p:cNvGraphicFramePr>
            <a:graphicFrameLocks noGrp="1"/>
          </p:cNvGraphicFramePr>
          <p:nvPr>
            <p:extLst>
              <p:ext uri="{D42A27DB-BD31-4B8C-83A1-F6EECF244321}">
                <p14:modId xmlns:p14="http://schemas.microsoft.com/office/powerpoint/2010/main" val="3201825118"/>
              </p:ext>
            </p:extLst>
          </p:nvPr>
        </p:nvGraphicFramePr>
        <p:xfrm>
          <a:off x="890957" y="1195758"/>
          <a:ext cx="9437074" cy="5122982"/>
        </p:xfrm>
        <a:graphic>
          <a:graphicData uri="http://schemas.openxmlformats.org/drawingml/2006/table">
            <a:tbl>
              <a:tblPr firstRow="1" firstCol="1" bandRow="1">
                <a:tableStyleId>{7DF18680-E054-41AD-8BC1-D1AEF772440D}</a:tableStyleId>
              </a:tblPr>
              <a:tblGrid>
                <a:gridCol w="1547445">
                  <a:extLst>
                    <a:ext uri="{9D8B030D-6E8A-4147-A177-3AD203B41FA5}">
                      <a16:colId xmlns:a16="http://schemas.microsoft.com/office/drawing/2014/main" val="2343270031"/>
                    </a:ext>
                  </a:extLst>
                </a:gridCol>
                <a:gridCol w="3305906">
                  <a:extLst>
                    <a:ext uri="{9D8B030D-6E8A-4147-A177-3AD203B41FA5}">
                      <a16:colId xmlns:a16="http://schemas.microsoft.com/office/drawing/2014/main" val="2379049746"/>
                    </a:ext>
                  </a:extLst>
                </a:gridCol>
                <a:gridCol w="4583723">
                  <a:extLst>
                    <a:ext uri="{9D8B030D-6E8A-4147-A177-3AD203B41FA5}">
                      <a16:colId xmlns:a16="http://schemas.microsoft.com/office/drawing/2014/main" val="694415944"/>
                    </a:ext>
                  </a:extLst>
                </a:gridCol>
              </a:tblGrid>
              <a:tr h="313658">
                <a:tc>
                  <a:txBody>
                    <a:bodyPr/>
                    <a:lstStyle/>
                    <a:p>
                      <a:pPr marL="0" marR="0">
                        <a:lnSpc>
                          <a:spcPct val="107000"/>
                        </a:lnSpc>
                        <a:spcBef>
                          <a:spcPts val="600"/>
                        </a:spcBef>
                        <a:spcAft>
                          <a:spcPts val="600"/>
                        </a:spcAft>
                      </a:pPr>
                      <a:r>
                        <a:rPr lang="en-US" sz="1400">
                          <a:effectLst/>
                        </a:rPr>
                        <a:t>Device Type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1111" marR="61111" marT="0" marB="0" anchor="ctr"/>
                </a:tc>
                <a:tc>
                  <a:txBody>
                    <a:bodyPr/>
                    <a:lstStyle/>
                    <a:p>
                      <a:pPr marL="0" marR="0">
                        <a:lnSpc>
                          <a:spcPct val="107000"/>
                        </a:lnSpc>
                        <a:spcBef>
                          <a:spcPts val="600"/>
                        </a:spcBef>
                        <a:spcAft>
                          <a:spcPts val="600"/>
                        </a:spcAft>
                      </a:pPr>
                      <a:r>
                        <a:rPr lang="en-US" sz="1400">
                          <a:effectLst/>
                        </a:rPr>
                        <a:t>Device Examples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1111" marR="61111" marT="0" marB="0" anchor="ctr"/>
                </a:tc>
                <a:tc>
                  <a:txBody>
                    <a:bodyPr/>
                    <a:lstStyle/>
                    <a:p>
                      <a:pPr marL="0" marR="0">
                        <a:lnSpc>
                          <a:spcPct val="107000"/>
                        </a:lnSpc>
                        <a:spcBef>
                          <a:spcPts val="600"/>
                        </a:spcBef>
                        <a:spcAft>
                          <a:spcPts val="600"/>
                        </a:spcAft>
                      </a:pPr>
                      <a:r>
                        <a:rPr lang="en-US" sz="1400" dirty="0">
                          <a:effectLst/>
                        </a:rPr>
                        <a:t>Notes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111" marR="61111" marT="0" marB="0" anchor="ctr"/>
                </a:tc>
                <a:extLst>
                  <a:ext uri="{0D108BD9-81ED-4DB2-BD59-A6C34878D82A}">
                    <a16:rowId xmlns:a16="http://schemas.microsoft.com/office/drawing/2014/main" val="1042310596"/>
                  </a:ext>
                </a:extLst>
              </a:tr>
              <a:tr h="1890277">
                <a:tc>
                  <a:txBody>
                    <a:bodyPr/>
                    <a:lstStyle/>
                    <a:p>
                      <a:pPr marL="0" marR="0" algn="r">
                        <a:lnSpc>
                          <a:spcPct val="107000"/>
                        </a:lnSpc>
                        <a:spcBef>
                          <a:spcPts val="600"/>
                        </a:spcBef>
                        <a:spcAft>
                          <a:spcPts val="600"/>
                        </a:spcAft>
                      </a:pPr>
                      <a:r>
                        <a:rPr lang="en-US" sz="1600" dirty="0">
                          <a:effectLst/>
                        </a:rPr>
                        <a:t>Mobile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111" marT="0" marB="0" anchor="ctr"/>
                </a:tc>
                <a:tc>
                  <a:txBody>
                    <a:bodyPr/>
                    <a:lstStyle/>
                    <a:p>
                      <a:pPr marL="0" marR="0">
                        <a:lnSpc>
                          <a:spcPct val="107000"/>
                        </a:lnSpc>
                        <a:spcBef>
                          <a:spcPts val="300"/>
                        </a:spcBef>
                        <a:spcAft>
                          <a:spcPts val="300"/>
                        </a:spcAft>
                      </a:pPr>
                      <a:r>
                        <a:rPr lang="en-US" sz="1400" dirty="0">
                          <a:solidFill>
                            <a:schemeClr val="tx2"/>
                          </a:solidFill>
                          <a:effectLst/>
                        </a:rPr>
                        <a:t>Smart Phone</a:t>
                      </a:r>
                    </a:p>
                    <a:p>
                      <a:pPr marL="0" marR="0">
                        <a:lnSpc>
                          <a:spcPct val="107000"/>
                        </a:lnSpc>
                        <a:spcBef>
                          <a:spcPts val="300"/>
                        </a:spcBef>
                        <a:spcAft>
                          <a:spcPts val="300"/>
                        </a:spcAft>
                      </a:pPr>
                      <a:r>
                        <a:rPr lang="en-US" sz="1400" dirty="0">
                          <a:solidFill>
                            <a:schemeClr val="tx2"/>
                          </a:solidFill>
                          <a:effectLst/>
                        </a:rPr>
                        <a:t>iPad</a:t>
                      </a:r>
                    </a:p>
                    <a:p>
                      <a:pPr marL="0" marR="0">
                        <a:lnSpc>
                          <a:spcPct val="107000"/>
                        </a:lnSpc>
                        <a:spcBef>
                          <a:spcPts val="300"/>
                        </a:spcBef>
                        <a:spcAft>
                          <a:spcPts val="300"/>
                        </a:spcAft>
                      </a:pPr>
                      <a:r>
                        <a:rPr lang="en-US" sz="1400" dirty="0">
                          <a:solidFill>
                            <a:schemeClr val="tx2"/>
                          </a:solidFill>
                          <a:effectLst/>
                        </a:rPr>
                        <a:t>Tablet</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11" marR="61111" marT="0" marB="0" anchor="ctr"/>
                </a:tc>
                <a:tc>
                  <a:txBody>
                    <a:bodyPr/>
                    <a:lstStyle/>
                    <a:p>
                      <a:pPr marL="342900" marR="0" lvl="0" indent="-342900">
                        <a:lnSpc>
                          <a:spcPct val="107000"/>
                        </a:lnSpc>
                        <a:spcBef>
                          <a:spcPts val="300"/>
                        </a:spcBef>
                        <a:spcAft>
                          <a:spcPts val="300"/>
                        </a:spcAft>
                        <a:buFont typeface="Wingdings" panose="05000000000000000000" pitchFamily="2" charset="2"/>
                        <a:buChar char=""/>
                      </a:pPr>
                      <a:r>
                        <a:rPr lang="en-US" sz="1400" dirty="0">
                          <a:solidFill>
                            <a:schemeClr val="tx2"/>
                          </a:solidFill>
                          <a:effectLst/>
                        </a:rPr>
                        <a:t>These devices use a mobile operating system. </a:t>
                      </a:r>
                    </a:p>
                    <a:p>
                      <a:pPr marL="342900" marR="0" lvl="0" indent="-342900">
                        <a:lnSpc>
                          <a:spcPct val="107000"/>
                        </a:lnSpc>
                        <a:spcBef>
                          <a:spcPts val="300"/>
                        </a:spcBef>
                        <a:spcAft>
                          <a:spcPts val="300"/>
                        </a:spcAft>
                        <a:buFont typeface="Wingdings" panose="05000000000000000000" pitchFamily="2" charset="2"/>
                        <a:buChar char=""/>
                      </a:pPr>
                      <a:r>
                        <a:rPr lang="en-US" sz="1400" dirty="0">
                          <a:solidFill>
                            <a:schemeClr val="tx2"/>
                          </a:solidFill>
                          <a:effectLst/>
                        </a:rPr>
                        <a:t>Only mobile operating systems support the full range of touch screen gestures.</a:t>
                      </a:r>
                    </a:p>
                    <a:p>
                      <a:pPr marL="342900" marR="0" lvl="0" indent="-342900">
                        <a:lnSpc>
                          <a:spcPct val="107000"/>
                        </a:lnSpc>
                        <a:spcBef>
                          <a:spcPts val="300"/>
                        </a:spcBef>
                        <a:spcAft>
                          <a:spcPts val="300"/>
                        </a:spcAft>
                        <a:buFont typeface="Wingdings" panose="05000000000000000000" pitchFamily="2" charset="2"/>
                        <a:buChar char=""/>
                      </a:pPr>
                      <a:r>
                        <a:rPr lang="en-US" sz="1400" dirty="0">
                          <a:solidFill>
                            <a:schemeClr val="tx2"/>
                          </a:solidFill>
                          <a:effectLst/>
                        </a:rPr>
                        <a:t>A tablet is defined as “a mobile device, typically with a mobile operating system and touchscreen display processing circuitry.”</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11" marR="61111" marT="0" marB="0" anchor="ctr"/>
                </a:tc>
                <a:extLst>
                  <a:ext uri="{0D108BD9-81ED-4DB2-BD59-A6C34878D82A}">
                    <a16:rowId xmlns:a16="http://schemas.microsoft.com/office/drawing/2014/main" val="3526494188"/>
                  </a:ext>
                </a:extLst>
              </a:tr>
              <a:tr h="1477108">
                <a:tc>
                  <a:txBody>
                    <a:bodyPr/>
                    <a:lstStyle/>
                    <a:p>
                      <a:pPr marL="0" marR="0" algn="r">
                        <a:lnSpc>
                          <a:spcPct val="107000"/>
                        </a:lnSpc>
                        <a:spcBef>
                          <a:spcPts val="600"/>
                        </a:spcBef>
                        <a:spcAft>
                          <a:spcPts val="600"/>
                        </a:spcAft>
                      </a:pPr>
                      <a:r>
                        <a:rPr lang="en-US" sz="1600" dirty="0">
                          <a:effectLst/>
                        </a:rPr>
                        <a:t>“Convertible” Devices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111" marT="0" marB="0" anchor="ctr"/>
                </a:tc>
                <a:tc>
                  <a:txBody>
                    <a:bodyPr/>
                    <a:lstStyle/>
                    <a:p>
                      <a:pPr marL="0" marR="0">
                        <a:lnSpc>
                          <a:spcPct val="107000"/>
                        </a:lnSpc>
                        <a:spcBef>
                          <a:spcPts val="300"/>
                        </a:spcBef>
                        <a:spcAft>
                          <a:spcPts val="300"/>
                        </a:spcAft>
                      </a:pPr>
                      <a:r>
                        <a:rPr lang="en-US" sz="1400" dirty="0">
                          <a:solidFill>
                            <a:schemeClr val="tx2"/>
                          </a:solidFill>
                          <a:effectLst/>
                        </a:rPr>
                        <a:t>Laptop-like devices that fold to enable a tablet-like experience Examples:</a:t>
                      </a:r>
                    </a:p>
                    <a:p>
                      <a:pPr marL="176213" marR="0" indent="-176213">
                        <a:lnSpc>
                          <a:spcPct val="107000"/>
                        </a:lnSpc>
                        <a:spcBef>
                          <a:spcPts val="300"/>
                        </a:spcBef>
                        <a:spcAft>
                          <a:spcPts val="300"/>
                        </a:spcAft>
                        <a:buFont typeface="Arial" panose="020B0604020202020204" pitchFamily="34" charset="0"/>
                        <a:buChar char="•"/>
                      </a:pPr>
                      <a:r>
                        <a:rPr lang="en-US" sz="1400" dirty="0">
                          <a:solidFill>
                            <a:schemeClr val="tx2"/>
                          </a:solidFill>
                          <a:effectLst/>
                        </a:rPr>
                        <a:t>Lenovo Yoga</a:t>
                      </a:r>
                    </a:p>
                    <a:p>
                      <a:pPr marL="176213" marR="0" indent="-176213">
                        <a:lnSpc>
                          <a:spcPct val="107000"/>
                        </a:lnSpc>
                        <a:spcBef>
                          <a:spcPts val="300"/>
                        </a:spcBef>
                        <a:spcAft>
                          <a:spcPts val="300"/>
                        </a:spcAft>
                        <a:buFont typeface="Arial" panose="020B0604020202020204" pitchFamily="34" charset="0"/>
                        <a:buChar char="•"/>
                      </a:pPr>
                      <a:r>
                        <a:rPr lang="en-US" sz="1400" dirty="0">
                          <a:solidFill>
                            <a:schemeClr val="tx2"/>
                          </a:solidFill>
                          <a:effectLst/>
                        </a:rPr>
                        <a:t>Dell XPS</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11" marR="61111" marT="0" marB="0" anchor="ctr"/>
                </a:tc>
                <a:tc>
                  <a:txBody>
                    <a:bodyPr/>
                    <a:lstStyle/>
                    <a:p>
                      <a:pPr marL="342900" marR="0" lvl="0" indent="-342900">
                        <a:lnSpc>
                          <a:spcPct val="107000"/>
                        </a:lnSpc>
                        <a:spcBef>
                          <a:spcPts val="300"/>
                        </a:spcBef>
                        <a:spcAft>
                          <a:spcPts val="300"/>
                        </a:spcAft>
                        <a:buFont typeface="Wingdings" panose="05000000000000000000" pitchFamily="2" charset="2"/>
                        <a:buChar char=""/>
                      </a:pPr>
                      <a:r>
                        <a:rPr lang="en-US" sz="1400" dirty="0">
                          <a:solidFill>
                            <a:schemeClr val="tx2"/>
                          </a:solidFill>
                          <a:effectLst/>
                        </a:rPr>
                        <a:t>These devices use a desktop PC operating system that typically does not have the full circuitry for processing all touch screen gestures.</a:t>
                      </a:r>
                    </a:p>
                    <a:p>
                      <a:pPr marL="342900" marR="0" lvl="0" indent="-342900">
                        <a:lnSpc>
                          <a:spcPct val="107000"/>
                        </a:lnSpc>
                        <a:spcBef>
                          <a:spcPts val="300"/>
                        </a:spcBef>
                        <a:spcAft>
                          <a:spcPts val="300"/>
                        </a:spcAft>
                        <a:buFont typeface="Wingdings" panose="05000000000000000000" pitchFamily="2" charset="2"/>
                        <a:buChar char=""/>
                      </a:pPr>
                      <a:r>
                        <a:rPr lang="en-US" sz="1400" dirty="0">
                          <a:solidFill>
                            <a:schemeClr val="tx2"/>
                          </a:solidFill>
                          <a:effectLst/>
                          <a:highlight>
                            <a:srgbClr val="FFFF00"/>
                          </a:highlight>
                        </a:rPr>
                        <a:t>Most convertible devices include minimal touch screen gestures such as tapping or zooming in/out.</a:t>
                      </a:r>
                      <a:endParaRPr lang="en-US" sz="1400" dirty="0">
                        <a:solidFill>
                          <a:schemeClr val="tx2"/>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1111" marR="61111" marT="0" marB="0" anchor="ctr"/>
                </a:tc>
                <a:extLst>
                  <a:ext uri="{0D108BD9-81ED-4DB2-BD59-A6C34878D82A}">
                    <a16:rowId xmlns:a16="http://schemas.microsoft.com/office/drawing/2014/main" val="780386764"/>
                  </a:ext>
                </a:extLst>
              </a:tr>
              <a:tr h="1441939">
                <a:tc>
                  <a:txBody>
                    <a:bodyPr/>
                    <a:lstStyle/>
                    <a:p>
                      <a:pPr marL="0" marR="0" algn="r">
                        <a:lnSpc>
                          <a:spcPct val="107000"/>
                        </a:lnSpc>
                        <a:spcBef>
                          <a:spcPts val="600"/>
                        </a:spcBef>
                        <a:spcAft>
                          <a:spcPts val="600"/>
                        </a:spcAft>
                      </a:pPr>
                      <a:r>
                        <a:rPr lang="en-US" sz="1600" dirty="0">
                          <a:effectLst/>
                        </a:rPr>
                        <a:t>Desktop/</a:t>
                      </a:r>
                      <a:br>
                        <a:rPr lang="en-US" sz="1600" dirty="0">
                          <a:effectLst/>
                        </a:rPr>
                      </a:br>
                      <a:r>
                        <a:rPr lang="en-US" sz="1600" dirty="0">
                          <a:effectLst/>
                        </a:rPr>
                        <a:t>Laptop PC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111" marT="0" marB="0" anchor="ctr"/>
                </a:tc>
                <a:tc>
                  <a:txBody>
                    <a:bodyPr/>
                    <a:lstStyle/>
                    <a:p>
                      <a:pPr marL="0" marR="0">
                        <a:lnSpc>
                          <a:spcPct val="107000"/>
                        </a:lnSpc>
                        <a:spcBef>
                          <a:spcPts val="300"/>
                        </a:spcBef>
                        <a:spcAft>
                          <a:spcPts val="300"/>
                        </a:spcAft>
                      </a:pPr>
                      <a:r>
                        <a:rPr lang="en-US" sz="1400" dirty="0">
                          <a:solidFill>
                            <a:schemeClr val="tx2"/>
                          </a:solidFill>
                          <a:effectLst/>
                        </a:rPr>
                        <a:t>Desktop unit with keyboard, monitor, and mouse attached</a:t>
                      </a:r>
                    </a:p>
                    <a:p>
                      <a:pPr marL="0" marR="0">
                        <a:lnSpc>
                          <a:spcPct val="107000"/>
                        </a:lnSpc>
                        <a:spcBef>
                          <a:spcPts val="300"/>
                        </a:spcBef>
                        <a:spcAft>
                          <a:spcPts val="300"/>
                        </a:spcAft>
                      </a:pPr>
                      <a:r>
                        <a:rPr lang="en-US" sz="1400" dirty="0">
                          <a:solidFill>
                            <a:schemeClr val="tx2"/>
                          </a:solidFill>
                          <a:effectLst/>
                        </a:rPr>
                        <a:t>Laptop with built-in full function keyboard and touch pad for navigating the screen.</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11" marR="61111" marT="0" marB="0" anchor="ctr"/>
                </a:tc>
                <a:tc>
                  <a:txBody>
                    <a:bodyPr/>
                    <a:lstStyle/>
                    <a:p>
                      <a:pPr marL="342900" marR="0" lvl="0" indent="-342900">
                        <a:lnSpc>
                          <a:spcPct val="107000"/>
                        </a:lnSpc>
                        <a:spcBef>
                          <a:spcPts val="300"/>
                        </a:spcBef>
                        <a:spcAft>
                          <a:spcPts val="300"/>
                        </a:spcAft>
                        <a:buFont typeface="Wingdings" panose="05000000000000000000" pitchFamily="2" charset="2"/>
                        <a:buChar char=""/>
                      </a:pPr>
                      <a:r>
                        <a:rPr lang="en-US" sz="1400" dirty="0">
                          <a:solidFill>
                            <a:schemeClr val="tx2"/>
                          </a:solidFill>
                          <a:effectLst/>
                        </a:rPr>
                        <a:t>Uses a desktop operating system. </a:t>
                      </a:r>
                    </a:p>
                    <a:p>
                      <a:pPr marL="342900" marR="0" lvl="0" indent="-342900">
                        <a:lnSpc>
                          <a:spcPct val="107000"/>
                        </a:lnSpc>
                        <a:spcBef>
                          <a:spcPts val="300"/>
                        </a:spcBef>
                        <a:spcAft>
                          <a:spcPts val="300"/>
                        </a:spcAft>
                        <a:buFont typeface="Wingdings" panose="05000000000000000000" pitchFamily="2" charset="2"/>
                        <a:buChar char=""/>
                      </a:pPr>
                      <a:r>
                        <a:rPr lang="en-US" sz="1400" dirty="0">
                          <a:solidFill>
                            <a:schemeClr val="tx2"/>
                          </a:solidFill>
                          <a:effectLst/>
                        </a:rPr>
                        <a:t>Touch screen capability is typically not a part of desktop and laptop PC function.</a:t>
                      </a:r>
                    </a:p>
                    <a:p>
                      <a:pPr marL="342900" marR="0" lvl="0" indent="-342900">
                        <a:lnSpc>
                          <a:spcPct val="107000"/>
                        </a:lnSpc>
                        <a:spcBef>
                          <a:spcPts val="300"/>
                        </a:spcBef>
                        <a:spcAft>
                          <a:spcPts val="300"/>
                        </a:spcAft>
                        <a:buFont typeface="Wingdings" panose="05000000000000000000" pitchFamily="2" charset="2"/>
                        <a:buChar char=""/>
                      </a:pPr>
                      <a:r>
                        <a:rPr lang="en-US" sz="1400" dirty="0">
                          <a:solidFill>
                            <a:schemeClr val="tx2"/>
                          </a:solidFill>
                          <a:effectLst/>
                        </a:rPr>
                        <a:t>Laptop devices typically include USB ports to attach an external mouse.</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11" marR="61111" marT="0" marB="0" anchor="ctr"/>
                </a:tc>
                <a:extLst>
                  <a:ext uri="{0D108BD9-81ED-4DB2-BD59-A6C34878D82A}">
                    <a16:rowId xmlns:a16="http://schemas.microsoft.com/office/drawing/2014/main" val="2192067477"/>
                  </a:ext>
                </a:extLst>
              </a:tr>
            </a:tbl>
          </a:graphicData>
        </a:graphic>
      </p:graphicFrame>
      <p:sp>
        <p:nvSpPr>
          <p:cNvPr id="5" name="Date Placeholder 4"/>
          <p:cNvSpPr>
            <a:spLocks noGrp="1"/>
          </p:cNvSpPr>
          <p:nvPr>
            <p:ph type="dt" sz="half"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62558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5290"/>
          </a:xfrm>
        </p:spPr>
        <p:txBody>
          <a:bodyPr/>
          <a:lstStyle/>
          <a:p>
            <a:r>
              <a:rPr lang="en-US" dirty="0" smtClean="0"/>
              <a:t>E-Learning and Supported Browsers</a:t>
            </a:r>
            <a:endParaRPr lang="en-US" dirty="0"/>
          </a:p>
        </p:txBody>
      </p:sp>
      <p:sp>
        <p:nvSpPr>
          <p:cNvPr id="3" name="Slide Number Placeholder 2"/>
          <p:cNvSpPr>
            <a:spLocks noGrp="1"/>
          </p:cNvSpPr>
          <p:nvPr>
            <p:ph type="sldNum" sz="quarter" idx="12"/>
          </p:nvPr>
        </p:nvSpPr>
        <p:spPr/>
        <p:txBody>
          <a:bodyPr/>
          <a:lstStyle/>
          <a:p>
            <a:fld id="{DC34D593-1652-4EF8-A601-D46850590469}" type="slidenum">
              <a:rPr lang="en-US" smtClean="0"/>
              <a:t>5</a:t>
            </a:fld>
            <a:endParaRPr lang="en-US"/>
          </a:p>
        </p:txBody>
      </p:sp>
      <p:pic>
        <p:nvPicPr>
          <p:cNvPr id="4" name="Picture 3"/>
          <p:cNvPicPr>
            <a:picLocks noChangeAspect="1"/>
          </p:cNvPicPr>
          <p:nvPr/>
        </p:nvPicPr>
        <p:blipFill>
          <a:blip r:embed="rId3"/>
          <a:stretch>
            <a:fillRect/>
          </a:stretch>
        </p:blipFill>
        <p:spPr>
          <a:xfrm>
            <a:off x="838200" y="1413748"/>
            <a:ext cx="9762641" cy="4757220"/>
          </a:xfrm>
          <a:prstGeom prst="rect">
            <a:avLst/>
          </a:prstGeom>
        </p:spPr>
      </p:pic>
      <p:sp>
        <p:nvSpPr>
          <p:cNvPr id="5" name="Date Placeholder 4"/>
          <p:cNvSpPr>
            <a:spLocks noGrp="1"/>
          </p:cNvSpPr>
          <p:nvPr>
            <p:ph type="dt" sz="half"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2572746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802A4-1279-4E41-90C6-ED5817C927A1}"/>
              </a:ext>
            </a:extLst>
          </p:cNvPr>
          <p:cNvSpPr>
            <a:spLocks noGrp="1"/>
          </p:cNvSpPr>
          <p:nvPr>
            <p:ph type="title"/>
          </p:nvPr>
        </p:nvSpPr>
        <p:spPr>
          <a:xfrm>
            <a:off x="444523" y="170407"/>
            <a:ext cx="11149599" cy="925290"/>
          </a:xfrm>
        </p:spPr>
        <p:txBody>
          <a:bodyPr>
            <a:noAutofit/>
          </a:bodyPr>
          <a:lstStyle/>
          <a:p>
            <a:r>
              <a:rPr lang="en-US" sz="3200" dirty="0"/>
              <a:t>Are you ready for </a:t>
            </a:r>
            <a:r>
              <a:rPr lang="en-US" sz="3200" dirty="0" smtClean="0">
                <a:solidFill>
                  <a:schemeClr val="accent4"/>
                </a:solidFill>
              </a:rPr>
              <a:t>virtual sessions</a:t>
            </a:r>
            <a:r>
              <a:rPr lang="en-US" sz="3200" dirty="0" smtClean="0"/>
              <a:t>?</a:t>
            </a:r>
            <a:endParaRPr lang="en-US" sz="3200" dirty="0"/>
          </a:p>
        </p:txBody>
      </p:sp>
      <p:sp>
        <p:nvSpPr>
          <p:cNvPr id="3" name="Slide Number Placeholder 2">
            <a:extLst>
              <a:ext uri="{FF2B5EF4-FFF2-40B4-BE49-F238E27FC236}">
                <a16:creationId xmlns:a16="http://schemas.microsoft.com/office/drawing/2014/main" id="{A2BC0B58-3197-4132-8619-3558F00FAB02}"/>
              </a:ext>
            </a:extLst>
          </p:cNvPr>
          <p:cNvSpPr>
            <a:spLocks noGrp="1"/>
          </p:cNvSpPr>
          <p:nvPr>
            <p:ph type="sldNum" sz="quarter" idx="12"/>
          </p:nvPr>
        </p:nvSpPr>
        <p:spPr>
          <a:xfrm>
            <a:off x="8610600" y="6356350"/>
            <a:ext cx="2743200" cy="365125"/>
          </a:xfrm>
        </p:spPr>
        <p:txBody>
          <a:bodyPr/>
          <a:lstStyle/>
          <a:p>
            <a:fld id="{DC34D593-1652-4EF8-A601-D46850590469}" type="slidenum">
              <a:rPr lang="en-US" smtClean="0"/>
              <a:t>6</a:t>
            </a:fld>
            <a:endParaRPr lang="en-US"/>
          </a:p>
        </p:txBody>
      </p:sp>
      <p:pic>
        <p:nvPicPr>
          <p:cNvPr id="5" name="Graphic 4" descr="Wi Fi">
            <a:extLst>
              <a:ext uri="{FF2B5EF4-FFF2-40B4-BE49-F238E27FC236}">
                <a16:creationId xmlns:a16="http://schemas.microsoft.com/office/drawing/2014/main" id="{F3D52E9F-4179-4046-9F72-36BB787AB9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55857" y="1426817"/>
            <a:ext cx="1678858" cy="1678858"/>
          </a:xfrm>
          <a:prstGeom prst="rect">
            <a:avLst/>
          </a:prstGeom>
        </p:spPr>
      </p:pic>
      <p:pic>
        <p:nvPicPr>
          <p:cNvPr id="7" name="Graphic 6" descr="No sign">
            <a:extLst>
              <a:ext uri="{FF2B5EF4-FFF2-40B4-BE49-F238E27FC236}">
                <a16:creationId xmlns:a16="http://schemas.microsoft.com/office/drawing/2014/main" id="{032C5476-72C4-4861-A9DF-7DCB3E49AE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67059" y="1338019"/>
            <a:ext cx="1856454" cy="1856454"/>
          </a:xfrm>
          <a:prstGeom prst="rect">
            <a:avLst/>
          </a:prstGeom>
        </p:spPr>
      </p:pic>
      <p:sp>
        <p:nvSpPr>
          <p:cNvPr id="10" name="TextBox 9">
            <a:extLst>
              <a:ext uri="{FF2B5EF4-FFF2-40B4-BE49-F238E27FC236}">
                <a16:creationId xmlns:a16="http://schemas.microsoft.com/office/drawing/2014/main" id="{F58AD587-7D36-43E1-9786-B19DCA7CB7A8}"/>
              </a:ext>
            </a:extLst>
          </p:cNvPr>
          <p:cNvSpPr txBox="1"/>
          <p:nvPr/>
        </p:nvSpPr>
        <p:spPr>
          <a:xfrm>
            <a:off x="1323005" y="3105675"/>
            <a:ext cx="1344562" cy="646331"/>
          </a:xfrm>
          <a:prstGeom prst="rect">
            <a:avLst/>
          </a:prstGeom>
          <a:noFill/>
        </p:spPr>
        <p:txBody>
          <a:bodyPr wrap="square" rtlCol="0">
            <a:spAutoFit/>
          </a:bodyPr>
          <a:lstStyle/>
          <a:p>
            <a:r>
              <a:rPr lang="en-US" b="1"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AVOID</a:t>
            </a:r>
            <a:r>
              <a:rPr lang="en-US"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dirty="0" err="1">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WiFi</a:t>
            </a:r>
            <a:r>
              <a:rPr lang="en-US"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 connections</a:t>
            </a:r>
          </a:p>
        </p:txBody>
      </p:sp>
      <p:sp>
        <p:nvSpPr>
          <p:cNvPr id="13" name="TextBox 12">
            <a:extLst>
              <a:ext uri="{FF2B5EF4-FFF2-40B4-BE49-F238E27FC236}">
                <a16:creationId xmlns:a16="http://schemas.microsoft.com/office/drawing/2014/main" id="{5D488146-E34E-452F-8CA0-60A3D6F2C7D1}"/>
              </a:ext>
            </a:extLst>
          </p:cNvPr>
          <p:cNvSpPr txBox="1"/>
          <p:nvPr/>
        </p:nvSpPr>
        <p:spPr>
          <a:xfrm>
            <a:off x="3960378" y="3058783"/>
            <a:ext cx="2719695" cy="646331"/>
          </a:xfrm>
          <a:prstGeom prst="rect">
            <a:avLst/>
          </a:prstGeom>
          <a:noFill/>
        </p:spPr>
        <p:txBody>
          <a:bodyPr wrap="square" rtlCol="0">
            <a:spAutoFit/>
          </a:bodyPr>
          <a:lstStyle/>
          <a:p>
            <a:r>
              <a:rPr lang="en-US"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Use a hard-wired Internet connection if possible*</a:t>
            </a:r>
          </a:p>
        </p:txBody>
      </p:sp>
      <p:pic>
        <p:nvPicPr>
          <p:cNvPr id="2052" name="Picture 4" descr="Speed up your Broadband: Extension Cables &amp;amp; Ethernet - SSE">
            <a:extLst>
              <a:ext uri="{FF2B5EF4-FFF2-40B4-BE49-F238E27FC236}">
                <a16:creationId xmlns:a16="http://schemas.microsoft.com/office/drawing/2014/main" id="{7141CE36-DCA1-469D-B2F8-E8B58E55CD0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895165" y="1168018"/>
            <a:ext cx="2250973" cy="18907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D9E193E-8B65-41AE-9066-D743DCFF31B0}"/>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rcRect b="25153"/>
          <a:stretch/>
        </p:blipFill>
        <p:spPr>
          <a:xfrm>
            <a:off x="7344317" y="3945838"/>
            <a:ext cx="2857500" cy="1482874"/>
          </a:xfrm>
          <a:prstGeom prst="rect">
            <a:avLst/>
          </a:prstGeom>
          <a:ln>
            <a:solidFill>
              <a:schemeClr val="bg2"/>
            </a:solidFill>
          </a:ln>
        </p:spPr>
      </p:pic>
      <p:sp>
        <p:nvSpPr>
          <p:cNvPr id="23" name="TextBox 22">
            <a:extLst>
              <a:ext uri="{FF2B5EF4-FFF2-40B4-BE49-F238E27FC236}">
                <a16:creationId xmlns:a16="http://schemas.microsoft.com/office/drawing/2014/main" id="{9D41B7FF-0CA8-4F26-BAA0-1C1F1BB96426}"/>
              </a:ext>
            </a:extLst>
          </p:cNvPr>
          <p:cNvSpPr txBox="1"/>
          <p:nvPr/>
        </p:nvSpPr>
        <p:spPr>
          <a:xfrm>
            <a:off x="7279486" y="5569835"/>
            <a:ext cx="2831685" cy="584775"/>
          </a:xfrm>
          <a:prstGeom prst="rect">
            <a:avLst/>
          </a:prstGeom>
          <a:noFill/>
        </p:spPr>
        <p:txBody>
          <a:bodyPr wrap="square" rtlCol="0">
            <a:spAutoFit/>
          </a:bodyPr>
          <a:lstStyle/>
          <a:p>
            <a:r>
              <a:rPr lang="en-US" sz="1600" b="1" dirty="0">
                <a:solidFill>
                  <a:schemeClr val="accent3">
                    <a:lumMod val="20000"/>
                    <a:lumOff val="80000"/>
                  </a:schemeClr>
                </a:solidFill>
                <a:latin typeface="Roboto Condensed" panose="02000000000000000000" pitchFamily="2" charset="0"/>
                <a:ea typeface="Roboto Condensed" panose="02000000000000000000" pitchFamily="2" charset="0"/>
                <a:cs typeface="Roboto Condensed" panose="02000000000000000000" pitchFamily="2" charset="0"/>
              </a:rPr>
              <a:t>Find a quiet area. </a:t>
            </a:r>
            <a:r>
              <a:rPr lang="en-US" sz="1600" dirty="0">
                <a:solidFill>
                  <a:schemeClr val="accent3">
                    <a:lumMod val="20000"/>
                    <a:lumOff val="80000"/>
                  </a:schemeClr>
                </a:solidFill>
                <a:latin typeface="Roboto Condensed" panose="02000000000000000000" pitchFamily="2" charset="0"/>
                <a:ea typeface="Roboto Condensed" panose="02000000000000000000" pitchFamily="2" charset="0"/>
                <a:cs typeface="Roboto Condensed" panose="02000000000000000000" pitchFamily="2" charset="0"/>
              </a:rPr>
              <a:t>Alert others that you will be live online.</a:t>
            </a:r>
          </a:p>
        </p:txBody>
      </p:sp>
      <p:sp>
        <p:nvSpPr>
          <p:cNvPr id="21" name="TextBox 20">
            <a:extLst>
              <a:ext uri="{FF2B5EF4-FFF2-40B4-BE49-F238E27FC236}">
                <a16:creationId xmlns:a16="http://schemas.microsoft.com/office/drawing/2014/main" id="{8D9AB1DF-BB0D-4397-95C3-67302200398E}"/>
              </a:ext>
            </a:extLst>
          </p:cNvPr>
          <p:cNvSpPr txBox="1"/>
          <p:nvPr/>
        </p:nvSpPr>
        <p:spPr>
          <a:xfrm>
            <a:off x="3770645" y="6415801"/>
            <a:ext cx="5818855" cy="246221"/>
          </a:xfrm>
          <a:prstGeom prst="rect">
            <a:avLst/>
          </a:prstGeom>
          <a:noFill/>
        </p:spPr>
        <p:txBody>
          <a:bodyPr wrap="square" rtlCol="0">
            <a:spAutoFit/>
          </a:bodyPr>
          <a:lstStyle/>
          <a:p>
            <a:r>
              <a:rPr lang="en-US" sz="1000" dirty="0">
                <a:solidFill>
                  <a:schemeClr val="bg2">
                    <a:lumMod val="75000"/>
                  </a:schemeClr>
                </a:solidFill>
              </a:rPr>
              <a:t>*Image: sse.co.uk/help/phone-and-broadband/internet-speed-extension-cables-ethernet</a:t>
            </a:r>
          </a:p>
        </p:txBody>
      </p:sp>
      <p:pic>
        <p:nvPicPr>
          <p:cNvPr id="24" name="Picture 23">
            <a:extLst>
              <a:ext uri="{FF2B5EF4-FFF2-40B4-BE49-F238E27FC236}">
                <a16:creationId xmlns:a16="http://schemas.microsoft.com/office/drawing/2014/main" id="{AF446B46-5C41-4B2C-8D8E-C7042D342B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13932" y="3971458"/>
            <a:ext cx="2163531" cy="1890765"/>
          </a:xfrm>
          <a:prstGeom prst="rect">
            <a:avLst/>
          </a:prstGeom>
        </p:spPr>
      </p:pic>
      <p:sp>
        <p:nvSpPr>
          <p:cNvPr id="27" name="TextBox 26">
            <a:extLst>
              <a:ext uri="{FF2B5EF4-FFF2-40B4-BE49-F238E27FC236}">
                <a16:creationId xmlns:a16="http://schemas.microsoft.com/office/drawing/2014/main" id="{45C019A8-449C-4BDF-A7D9-11065BD66557}"/>
              </a:ext>
            </a:extLst>
          </p:cNvPr>
          <p:cNvSpPr txBox="1"/>
          <p:nvPr/>
        </p:nvSpPr>
        <p:spPr>
          <a:xfrm>
            <a:off x="3760460" y="5883168"/>
            <a:ext cx="2719695" cy="369332"/>
          </a:xfrm>
          <a:prstGeom prst="rect">
            <a:avLst/>
          </a:prstGeom>
          <a:noFill/>
        </p:spPr>
        <p:txBody>
          <a:bodyPr wrap="square" rtlCol="0">
            <a:spAutoFit/>
          </a:bodyPr>
          <a:lstStyle/>
          <a:p>
            <a:r>
              <a:rPr lang="en-US" b="1"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CLEAR</a:t>
            </a:r>
            <a:r>
              <a:rPr lang="en-US"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 away distractions</a:t>
            </a:r>
          </a:p>
        </p:txBody>
      </p:sp>
      <p:pic>
        <p:nvPicPr>
          <p:cNvPr id="26" name="Graphic 25" descr="Lightbulb">
            <a:extLst>
              <a:ext uri="{FF2B5EF4-FFF2-40B4-BE49-F238E27FC236}">
                <a16:creationId xmlns:a16="http://schemas.microsoft.com/office/drawing/2014/main" id="{F8BF3204-BE43-4840-9792-59542F0F4CB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176443" y="4023613"/>
            <a:ext cx="1523124" cy="1523124"/>
          </a:xfrm>
          <a:prstGeom prst="rect">
            <a:avLst/>
          </a:prstGeom>
        </p:spPr>
      </p:pic>
      <p:sp>
        <p:nvSpPr>
          <p:cNvPr id="30" name="TextBox 29">
            <a:extLst>
              <a:ext uri="{FF2B5EF4-FFF2-40B4-BE49-F238E27FC236}">
                <a16:creationId xmlns:a16="http://schemas.microsoft.com/office/drawing/2014/main" id="{916F8EC5-A72A-4B4C-B182-392C920B6A9F}"/>
              </a:ext>
            </a:extLst>
          </p:cNvPr>
          <p:cNvSpPr txBox="1"/>
          <p:nvPr/>
        </p:nvSpPr>
        <p:spPr>
          <a:xfrm>
            <a:off x="1138218" y="5566291"/>
            <a:ext cx="1856454" cy="646331"/>
          </a:xfrm>
          <a:prstGeom prst="rect">
            <a:avLst/>
          </a:prstGeom>
          <a:noFill/>
        </p:spPr>
        <p:txBody>
          <a:bodyPr wrap="square" rtlCol="0">
            <a:spAutoFit/>
          </a:bodyPr>
          <a:lstStyle/>
          <a:p>
            <a:r>
              <a:rPr lang="en-US" b="1"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Light yourself</a:t>
            </a:r>
            <a:r>
              <a:rPr lang="en-US"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 so you can be seen</a:t>
            </a:r>
          </a:p>
        </p:txBody>
      </p:sp>
      <p:grpSp>
        <p:nvGrpSpPr>
          <p:cNvPr id="11" name="Group 10">
            <a:extLst>
              <a:ext uri="{FF2B5EF4-FFF2-40B4-BE49-F238E27FC236}">
                <a16:creationId xmlns:a16="http://schemas.microsoft.com/office/drawing/2014/main" id="{3D6A261A-0BEA-4FB3-86C5-083D45A5DB8E}"/>
              </a:ext>
            </a:extLst>
          </p:cNvPr>
          <p:cNvGrpSpPr/>
          <p:nvPr/>
        </p:nvGrpSpPr>
        <p:grpSpPr>
          <a:xfrm>
            <a:off x="7293608" y="1537503"/>
            <a:ext cx="3503347" cy="2042696"/>
            <a:chOff x="7094315" y="1607841"/>
            <a:chExt cx="3503347" cy="2042696"/>
          </a:xfrm>
        </p:grpSpPr>
        <p:grpSp>
          <p:nvGrpSpPr>
            <p:cNvPr id="9" name="Group 8">
              <a:extLst>
                <a:ext uri="{FF2B5EF4-FFF2-40B4-BE49-F238E27FC236}">
                  <a16:creationId xmlns:a16="http://schemas.microsoft.com/office/drawing/2014/main" id="{C23D4E69-A706-48BB-9880-E1BBF795B1A3}"/>
                </a:ext>
              </a:extLst>
            </p:cNvPr>
            <p:cNvGrpSpPr/>
            <p:nvPr/>
          </p:nvGrpSpPr>
          <p:grpSpPr>
            <a:xfrm>
              <a:off x="7094315" y="1607841"/>
              <a:ext cx="3503347" cy="2042696"/>
              <a:chOff x="3046449" y="1516964"/>
              <a:chExt cx="3503347" cy="2042696"/>
            </a:xfrm>
          </p:grpSpPr>
          <p:sp>
            <p:nvSpPr>
              <p:cNvPr id="8" name="Rectangle 7">
                <a:extLst>
                  <a:ext uri="{FF2B5EF4-FFF2-40B4-BE49-F238E27FC236}">
                    <a16:creationId xmlns:a16="http://schemas.microsoft.com/office/drawing/2014/main" id="{948A8AD5-4498-4D35-A14C-FF414FD7D2B6}"/>
                  </a:ext>
                </a:extLst>
              </p:cNvPr>
              <p:cNvSpPr/>
              <p:nvPr/>
            </p:nvSpPr>
            <p:spPr>
              <a:xfrm>
                <a:off x="3097158" y="1532492"/>
                <a:ext cx="3452638" cy="2027168"/>
              </a:xfrm>
              <a:prstGeom prst="rect">
                <a:avLst/>
              </a:prstGeom>
              <a:solidFill>
                <a:srgbClr val="BDE9FB"/>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050" name="Picture 2" descr="C920s HD PRO WEBCAM">
                <a:extLst>
                  <a:ext uri="{FF2B5EF4-FFF2-40B4-BE49-F238E27FC236}">
                    <a16:creationId xmlns:a16="http://schemas.microsoft.com/office/drawing/2014/main" id="{67AC0AA2-7002-4C03-9D54-C8CCBE8671C3}"/>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8250"/>
              <a:stretch/>
            </p:blipFill>
            <p:spPr bwMode="auto">
              <a:xfrm>
                <a:off x="3046449" y="1516964"/>
                <a:ext cx="1614487" cy="201121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4AA9727D-09D1-4E01-84AF-C233F81929F6}"/>
                </a:ext>
              </a:extLst>
            </p:cNvPr>
            <p:cNvSpPr txBox="1"/>
            <p:nvPr/>
          </p:nvSpPr>
          <p:spPr>
            <a:xfrm>
              <a:off x="8207298" y="3218194"/>
              <a:ext cx="1328089" cy="369332"/>
            </a:xfrm>
            <a:prstGeom prst="rect">
              <a:avLst/>
            </a:prstGeom>
            <a:noFill/>
          </p:spPr>
          <p:txBody>
            <a:bodyPr wrap="square" rtlCol="0">
              <a:spAutoFit/>
            </a:bodyPr>
            <a:lstStyle/>
            <a:p>
              <a:pPr algn="ctr"/>
              <a:r>
                <a:rPr lang="en-US" dirty="0">
                  <a:solidFill>
                    <a:schemeClr val="bg2">
                      <a:lumMod val="25000"/>
                    </a:schemeClr>
                  </a:solidFill>
                  <a:latin typeface="Roboto Condensed" panose="02000000000000000000" pitchFamily="2" charset="0"/>
                  <a:ea typeface="Roboto Condensed" panose="02000000000000000000" pitchFamily="2" charset="0"/>
                  <a:cs typeface="Roboto Condensed" panose="02000000000000000000" pitchFamily="2" charset="0"/>
                </a:rPr>
                <a:t>Webcam</a:t>
              </a:r>
            </a:p>
          </p:txBody>
        </p:sp>
        <p:pic>
          <p:nvPicPr>
            <p:cNvPr id="6" name="Picture 5">
              <a:extLst>
                <a:ext uri="{FF2B5EF4-FFF2-40B4-BE49-F238E27FC236}">
                  <a16:creationId xmlns:a16="http://schemas.microsoft.com/office/drawing/2014/main" id="{530B144B-4EF6-4233-93CA-9343D8D306F6}"/>
                </a:ext>
              </a:extLst>
            </p:cNvPr>
            <p:cNvPicPr>
              <a:picLocks noChangeAspect="1"/>
            </p:cNvPicPr>
            <p:nvPr/>
          </p:nvPicPr>
          <p:blipFill>
            <a:blip r:embed="rId14"/>
            <a:stretch>
              <a:fillRect/>
            </a:stretch>
          </p:blipFill>
          <p:spPr>
            <a:xfrm>
              <a:off x="8978631" y="1926279"/>
              <a:ext cx="1328089" cy="1319891"/>
            </a:xfrm>
            <a:prstGeom prst="rect">
              <a:avLst/>
            </a:prstGeom>
            <a:ln>
              <a:noFill/>
            </a:ln>
            <a:effectLst>
              <a:outerShdw blurRad="50800" dist="38100" dir="5400000" algn="t" rotWithShape="0">
                <a:prstClr val="black">
                  <a:alpha val="40000"/>
                </a:prstClr>
              </a:outerShdw>
            </a:effectLst>
          </p:spPr>
        </p:pic>
      </p:grpSp>
      <p:sp>
        <p:nvSpPr>
          <p:cNvPr id="4" name="Date Placeholder 3"/>
          <p:cNvSpPr>
            <a:spLocks noGrp="1"/>
          </p:cNvSpPr>
          <p:nvPr>
            <p:ph type="dt" sz="half" idx="10"/>
          </p:nvPr>
        </p:nvSpPr>
        <p:spPr/>
        <p:txBody>
          <a:bodyPr/>
          <a:lstStyle/>
          <a:p>
            <a:r>
              <a:rPr lang="en-US" smtClean="0"/>
              <a:t>Kick-Off Session (20220715)</a:t>
            </a:r>
            <a:endParaRPr lang="en-US" dirty="0"/>
          </a:p>
        </p:txBody>
      </p:sp>
    </p:spTree>
    <p:extLst>
      <p:ext uri="{BB962C8B-B14F-4D97-AF65-F5344CB8AC3E}">
        <p14:creationId xmlns:p14="http://schemas.microsoft.com/office/powerpoint/2010/main" val="185864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25344" y="1555386"/>
            <a:ext cx="3200591" cy="4110232"/>
          </a:xfrm>
          <a:prstGeom prst="rect">
            <a:avLst/>
          </a:prstGeom>
          <a:ln>
            <a:solidFill>
              <a:schemeClr val="bg2"/>
            </a:solidFill>
          </a:ln>
        </p:spPr>
      </p:pic>
      <p:sp>
        <p:nvSpPr>
          <p:cNvPr id="20" name="Oval 19">
            <a:extLst>
              <a:ext uri="{FF2B5EF4-FFF2-40B4-BE49-F238E27FC236}">
                <a16:creationId xmlns:a16="http://schemas.microsoft.com/office/drawing/2014/main" id="{2C8DD5FA-1428-492D-ADDE-6731C440423A}"/>
              </a:ext>
            </a:extLst>
          </p:cNvPr>
          <p:cNvSpPr/>
          <p:nvPr/>
        </p:nvSpPr>
        <p:spPr>
          <a:xfrm>
            <a:off x="836022" y="1557305"/>
            <a:ext cx="550607" cy="550607"/>
          </a:xfrm>
          <a:prstGeom prst="ellipse">
            <a:avLst/>
          </a:prstGeom>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1</a:t>
            </a:r>
          </a:p>
        </p:txBody>
      </p:sp>
      <p:sp>
        <p:nvSpPr>
          <p:cNvPr id="4" name="Title 3">
            <a:extLst>
              <a:ext uri="{FF2B5EF4-FFF2-40B4-BE49-F238E27FC236}">
                <a16:creationId xmlns:a16="http://schemas.microsoft.com/office/drawing/2014/main" id="{0221C119-0C31-4C8E-8AB6-50D59EB530FE}"/>
              </a:ext>
            </a:extLst>
          </p:cNvPr>
          <p:cNvSpPr>
            <a:spLocks noGrp="1"/>
          </p:cNvSpPr>
          <p:nvPr>
            <p:ph type="title"/>
          </p:nvPr>
        </p:nvSpPr>
        <p:spPr>
          <a:xfrm>
            <a:off x="838199" y="365126"/>
            <a:ext cx="10458693" cy="824578"/>
          </a:xfrm>
        </p:spPr>
        <p:txBody>
          <a:bodyPr>
            <a:normAutofit/>
          </a:bodyPr>
          <a:lstStyle/>
          <a:p>
            <a:r>
              <a:rPr lang="en-US" dirty="0" smtClean="0"/>
              <a:t>Materials and Resources</a:t>
            </a:r>
            <a:endParaRPr lang="en-US" dirty="0"/>
          </a:p>
        </p:txBody>
      </p:sp>
      <p:pic>
        <p:nvPicPr>
          <p:cNvPr id="12" name="Picture 11">
            <a:extLst>
              <a:ext uri="{FF2B5EF4-FFF2-40B4-BE49-F238E27FC236}">
                <a16:creationId xmlns:a16="http://schemas.microsoft.com/office/drawing/2014/main" id="{E19BC4F8-6EC7-4EE1-B55D-16787BCCCA68}"/>
              </a:ext>
            </a:extLst>
          </p:cNvPr>
          <p:cNvPicPr>
            <a:picLocks noChangeAspect="1"/>
          </p:cNvPicPr>
          <p:nvPr/>
        </p:nvPicPr>
        <p:blipFill>
          <a:blip r:embed="rId4"/>
          <a:stretch>
            <a:fillRect/>
          </a:stretch>
        </p:blipFill>
        <p:spPr>
          <a:xfrm>
            <a:off x="9593291" y="1555386"/>
            <a:ext cx="1600200" cy="1441174"/>
          </a:xfrm>
          <a:prstGeom prst="rect">
            <a:avLst/>
          </a:prstGeom>
        </p:spPr>
      </p:pic>
      <p:sp>
        <p:nvSpPr>
          <p:cNvPr id="13" name="TextBox 12">
            <a:extLst>
              <a:ext uri="{FF2B5EF4-FFF2-40B4-BE49-F238E27FC236}">
                <a16:creationId xmlns:a16="http://schemas.microsoft.com/office/drawing/2014/main" id="{34182A0D-6129-44B3-AB07-B43D13061953}"/>
              </a:ext>
            </a:extLst>
          </p:cNvPr>
          <p:cNvSpPr txBox="1"/>
          <p:nvPr/>
        </p:nvSpPr>
        <p:spPr>
          <a:xfrm>
            <a:off x="5325472" y="5734349"/>
            <a:ext cx="3167297" cy="338554"/>
          </a:xfrm>
          <a:prstGeom prst="rect">
            <a:avLst/>
          </a:prstGeom>
          <a:noFill/>
        </p:spPr>
        <p:txBody>
          <a:bodyPr wrap="square" rtlCol="0">
            <a:spAutoFit/>
          </a:bodyPr>
          <a:lstStyle/>
          <a:p>
            <a:r>
              <a:rPr lang="en-US" sz="1600" b="1"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CPST Technician Guide (TG)</a:t>
            </a:r>
            <a:endParaRPr lang="en-US" sz="1600"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5" name="TextBox 14">
            <a:extLst>
              <a:ext uri="{FF2B5EF4-FFF2-40B4-BE49-F238E27FC236}">
                <a16:creationId xmlns:a16="http://schemas.microsoft.com/office/drawing/2014/main" id="{DE7B3BDC-75C5-4E8B-B048-8F4D784CC013}"/>
              </a:ext>
            </a:extLst>
          </p:cNvPr>
          <p:cNvSpPr txBox="1"/>
          <p:nvPr/>
        </p:nvSpPr>
        <p:spPr>
          <a:xfrm>
            <a:off x="9541590" y="3029779"/>
            <a:ext cx="1933648" cy="584775"/>
          </a:xfrm>
          <a:prstGeom prst="rect">
            <a:avLst/>
          </a:prstGeom>
          <a:noFill/>
        </p:spPr>
        <p:txBody>
          <a:bodyPr wrap="square" rtlCol="0">
            <a:spAutoFit/>
          </a:bodyPr>
          <a:lstStyle/>
          <a:p>
            <a:r>
              <a:rPr lang="en-US" sz="1600" b="1"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LMS </a:t>
            </a:r>
            <a:r>
              <a:rPr lang="en-US" sz="1600" b="1" dirty="0" smtClean="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Access</a:t>
            </a:r>
          </a:p>
          <a:p>
            <a:r>
              <a:rPr lang="en-US" sz="1600" b="1"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c</a:t>
            </a:r>
            <a:r>
              <a:rPr lang="en-US" sz="1600" b="1" dirty="0" smtClean="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arseateducation.org</a:t>
            </a:r>
            <a:endParaRPr lang="en-US" sz="1600"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1026" name="Picture 2" descr="Say hello, new logo | Slack">
            <a:extLst>
              <a:ext uri="{FF2B5EF4-FFF2-40B4-BE49-F238E27FC236}">
                <a16:creationId xmlns:a16="http://schemas.microsoft.com/office/drawing/2014/main" id="{80E63D76-19EF-4FE9-8655-5E1EFFCB1637}"/>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t="11109" b="7031"/>
          <a:stretch/>
        </p:blipFill>
        <p:spPr bwMode="auto">
          <a:xfrm>
            <a:off x="9593291" y="4021566"/>
            <a:ext cx="1703602" cy="1394580"/>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3EF32C7-839D-49FE-8935-7D0B99E1F7E5}"/>
              </a:ext>
            </a:extLst>
          </p:cNvPr>
          <p:cNvSpPr txBox="1"/>
          <p:nvPr/>
        </p:nvSpPr>
        <p:spPr>
          <a:xfrm>
            <a:off x="9563795" y="5477937"/>
            <a:ext cx="1911443" cy="338554"/>
          </a:xfrm>
          <a:prstGeom prst="rect">
            <a:avLst/>
          </a:prstGeom>
          <a:noFill/>
        </p:spPr>
        <p:txBody>
          <a:bodyPr wrap="square" rtlCol="0">
            <a:spAutoFit/>
          </a:bodyPr>
          <a:lstStyle/>
          <a:p>
            <a:r>
              <a:rPr lang="en-US" sz="1600" b="1"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Slack Access</a:t>
            </a:r>
            <a:endParaRPr lang="en-US" sz="1600"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9" name="Slide Number Placeholder 18">
            <a:extLst>
              <a:ext uri="{FF2B5EF4-FFF2-40B4-BE49-F238E27FC236}">
                <a16:creationId xmlns:a16="http://schemas.microsoft.com/office/drawing/2014/main" id="{7E216F0E-7563-44C9-B1E6-A13508671A93}"/>
              </a:ext>
            </a:extLst>
          </p:cNvPr>
          <p:cNvSpPr>
            <a:spLocks noGrp="1"/>
          </p:cNvSpPr>
          <p:nvPr>
            <p:ph type="sldNum" sz="quarter" idx="12"/>
          </p:nvPr>
        </p:nvSpPr>
        <p:spPr/>
        <p:txBody>
          <a:bodyPr/>
          <a:lstStyle/>
          <a:p>
            <a:fld id="{DC34D593-1652-4EF8-A601-D46850590469}" type="slidenum">
              <a:rPr lang="en-US" smtClean="0"/>
              <a:t>7</a:t>
            </a:fld>
            <a:endParaRPr lang="en-US"/>
          </a:p>
        </p:txBody>
      </p:sp>
      <p:sp>
        <p:nvSpPr>
          <p:cNvPr id="26" name="Oval 25">
            <a:extLst>
              <a:ext uri="{FF2B5EF4-FFF2-40B4-BE49-F238E27FC236}">
                <a16:creationId xmlns:a16="http://schemas.microsoft.com/office/drawing/2014/main" id="{45A3A3BF-D7E9-4EA0-A4AB-17EAD9466728}"/>
              </a:ext>
            </a:extLst>
          </p:cNvPr>
          <p:cNvSpPr/>
          <p:nvPr/>
        </p:nvSpPr>
        <p:spPr>
          <a:xfrm>
            <a:off x="9097685" y="1557305"/>
            <a:ext cx="550607" cy="550607"/>
          </a:xfrm>
          <a:prstGeom prst="ellipse">
            <a:avLst/>
          </a:prstGeom>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3</a:t>
            </a:r>
          </a:p>
        </p:txBody>
      </p:sp>
      <p:sp>
        <p:nvSpPr>
          <p:cNvPr id="22" name="Oval 21">
            <a:extLst>
              <a:ext uri="{FF2B5EF4-FFF2-40B4-BE49-F238E27FC236}">
                <a16:creationId xmlns:a16="http://schemas.microsoft.com/office/drawing/2014/main" id="{1EB4242F-B820-420C-A756-76AC438BD1B9}"/>
              </a:ext>
            </a:extLst>
          </p:cNvPr>
          <p:cNvSpPr/>
          <p:nvPr/>
        </p:nvSpPr>
        <p:spPr>
          <a:xfrm>
            <a:off x="9096690" y="4014896"/>
            <a:ext cx="550607" cy="550607"/>
          </a:xfrm>
          <a:prstGeom prst="ellipse">
            <a:avLst/>
          </a:prstGeom>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4</a:t>
            </a:r>
          </a:p>
        </p:txBody>
      </p:sp>
      <p:sp>
        <p:nvSpPr>
          <p:cNvPr id="16" name="TextBox 15">
            <a:extLst>
              <a:ext uri="{FF2B5EF4-FFF2-40B4-BE49-F238E27FC236}">
                <a16:creationId xmlns:a16="http://schemas.microsoft.com/office/drawing/2014/main" id="{D1E58773-30E3-4B7C-9E64-5239C607C353}"/>
              </a:ext>
            </a:extLst>
          </p:cNvPr>
          <p:cNvSpPr txBox="1"/>
          <p:nvPr/>
        </p:nvSpPr>
        <p:spPr>
          <a:xfrm>
            <a:off x="1225345" y="5771469"/>
            <a:ext cx="3200400" cy="338554"/>
          </a:xfrm>
          <a:prstGeom prst="rect">
            <a:avLst/>
          </a:prstGeom>
          <a:noFill/>
        </p:spPr>
        <p:txBody>
          <a:bodyPr wrap="square" rtlCol="0">
            <a:spAutoFit/>
          </a:bodyPr>
          <a:lstStyle/>
          <a:p>
            <a:r>
              <a:rPr lang="en-US" sz="1600" b="1"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Job Aid</a:t>
            </a:r>
            <a:endParaRPr lang="en-US" sz="1600"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 name="Date Placeholder 1"/>
          <p:cNvSpPr>
            <a:spLocks noGrp="1"/>
          </p:cNvSpPr>
          <p:nvPr>
            <p:ph type="dt" sz="half" idx="10"/>
          </p:nvPr>
        </p:nvSpPr>
        <p:spPr/>
        <p:txBody>
          <a:bodyPr/>
          <a:lstStyle/>
          <a:p>
            <a:r>
              <a:rPr lang="en-US" smtClean="0"/>
              <a:t>Kick-Off Session (20220715)</a:t>
            </a:r>
            <a:endParaRPr lang="en-US"/>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5473" y="1555386"/>
            <a:ext cx="3167296" cy="4110232"/>
          </a:xfrm>
          <a:prstGeom prst="rect">
            <a:avLst/>
          </a:prstGeom>
        </p:spPr>
      </p:pic>
      <p:sp>
        <p:nvSpPr>
          <p:cNvPr id="25" name="Oval 24">
            <a:extLst>
              <a:ext uri="{FF2B5EF4-FFF2-40B4-BE49-F238E27FC236}">
                <a16:creationId xmlns:a16="http://schemas.microsoft.com/office/drawing/2014/main" id="{3CF5B0E5-396D-4785-B579-9EE5A9BBDB21}"/>
              </a:ext>
            </a:extLst>
          </p:cNvPr>
          <p:cNvSpPr/>
          <p:nvPr/>
        </p:nvSpPr>
        <p:spPr>
          <a:xfrm>
            <a:off x="4975850" y="1557305"/>
            <a:ext cx="550607" cy="550607"/>
          </a:xfrm>
          <a:prstGeom prst="ellipse">
            <a:avLst/>
          </a:prstGeom>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2</a:t>
            </a:r>
          </a:p>
        </p:txBody>
      </p:sp>
    </p:spTree>
    <p:extLst>
      <p:ext uri="{BB962C8B-B14F-4D97-AF65-F5344CB8AC3E}">
        <p14:creationId xmlns:p14="http://schemas.microsoft.com/office/powerpoint/2010/main" val="177587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65374-186F-4CA2-BC33-FDF6E89263F3}"/>
              </a:ext>
            </a:extLst>
          </p:cNvPr>
          <p:cNvSpPr>
            <a:spLocks noGrp="1"/>
          </p:cNvSpPr>
          <p:nvPr>
            <p:ph type="title"/>
          </p:nvPr>
        </p:nvSpPr>
        <p:spPr>
          <a:xfrm>
            <a:off x="838200" y="365126"/>
            <a:ext cx="10515600" cy="925290"/>
          </a:xfrm>
        </p:spPr>
        <p:txBody>
          <a:bodyPr/>
          <a:lstStyle/>
          <a:p>
            <a:r>
              <a:rPr lang="en-US" dirty="0"/>
              <a:t>Using Slack</a:t>
            </a:r>
          </a:p>
        </p:txBody>
      </p:sp>
      <p:sp>
        <p:nvSpPr>
          <p:cNvPr id="3" name="Slide Number Placeholder 2">
            <a:extLst>
              <a:ext uri="{FF2B5EF4-FFF2-40B4-BE49-F238E27FC236}">
                <a16:creationId xmlns:a16="http://schemas.microsoft.com/office/drawing/2014/main" id="{DBBA8EFF-4DC1-4EAA-8C91-5C8E07ABDC4F}"/>
              </a:ext>
            </a:extLst>
          </p:cNvPr>
          <p:cNvSpPr>
            <a:spLocks noGrp="1"/>
          </p:cNvSpPr>
          <p:nvPr>
            <p:ph type="sldNum" sz="quarter" idx="12"/>
          </p:nvPr>
        </p:nvSpPr>
        <p:spPr/>
        <p:txBody>
          <a:bodyPr/>
          <a:lstStyle/>
          <a:p>
            <a:fld id="{DC34D593-1652-4EF8-A601-D46850590469}" type="slidenum">
              <a:rPr lang="en-US" smtClean="0"/>
              <a:t>8</a:t>
            </a:fld>
            <a:endParaRPr lang="en-US" dirty="0"/>
          </a:p>
        </p:txBody>
      </p:sp>
      <p:pic>
        <p:nvPicPr>
          <p:cNvPr id="6" name="Picture 5">
            <a:extLst>
              <a:ext uri="{FF2B5EF4-FFF2-40B4-BE49-F238E27FC236}">
                <a16:creationId xmlns:a16="http://schemas.microsoft.com/office/drawing/2014/main" id="{C18D0394-C35D-4646-8497-7F524E064B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2755" y="1629161"/>
            <a:ext cx="2704762" cy="3780952"/>
          </a:xfrm>
          <a:prstGeom prst="rect">
            <a:avLst/>
          </a:prstGeom>
          <a:effectLst>
            <a:outerShdw blurRad="50800" dist="38100" dir="5400000" algn="t" rotWithShape="0">
              <a:prstClr val="black">
                <a:alpha val="40000"/>
              </a:prstClr>
            </a:outerShdw>
          </a:effectLst>
        </p:spPr>
      </p:pic>
      <p:pic>
        <p:nvPicPr>
          <p:cNvPr id="10" name="Picture 9">
            <a:extLst>
              <a:ext uri="{FF2B5EF4-FFF2-40B4-BE49-F238E27FC236}">
                <a16:creationId xmlns:a16="http://schemas.microsoft.com/office/drawing/2014/main" id="{823C69A6-8BDF-4304-9C52-550B9E153B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402" y="3285098"/>
            <a:ext cx="4532835" cy="2941598"/>
          </a:xfrm>
          <a:prstGeom prst="rect">
            <a:avLst/>
          </a:prstGeom>
          <a:effectLst>
            <a:outerShdw blurRad="50800" dist="38100" dir="5400000" algn="t" rotWithShape="0">
              <a:prstClr val="black">
                <a:alpha val="40000"/>
              </a:prstClr>
            </a:outerShdw>
          </a:effectLst>
        </p:spPr>
      </p:pic>
      <p:sp>
        <p:nvSpPr>
          <p:cNvPr id="11" name="Arrow: Pentagon 10">
            <a:extLst>
              <a:ext uri="{FF2B5EF4-FFF2-40B4-BE49-F238E27FC236}">
                <a16:creationId xmlns:a16="http://schemas.microsoft.com/office/drawing/2014/main" id="{58FB6E84-423D-4B27-8A09-B013410F9998}"/>
              </a:ext>
            </a:extLst>
          </p:cNvPr>
          <p:cNvSpPr/>
          <p:nvPr/>
        </p:nvSpPr>
        <p:spPr>
          <a:xfrm>
            <a:off x="160959" y="4176520"/>
            <a:ext cx="1405837" cy="26080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Roboto Condensed" panose="02000000000000000000" pitchFamily="2" charset="0"/>
                <a:ea typeface="Roboto Condensed" panose="02000000000000000000" pitchFamily="2" charset="0"/>
                <a:cs typeface="Roboto Condensed" panose="02000000000000000000" pitchFamily="2" charset="0"/>
              </a:rPr>
              <a:t>PRIVATE CHANNEL</a:t>
            </a:r>
          </a:p>
        </p:txBody>
      </p:sp>
      <p:sp>
        <p:nvSpPr>
          <p:cNvPr id="12" name="Arrow: Pentagon 11">
            <a:extLst>
              <a:ext uri="{FF2B5EF4-FFF2-40B4-BE49-F238E27FC236}">
                <a16:creationId xmlns:a16="http://schemas.microsoft.com/office/drawing/2014/main" id="{966DC3F3-01E4-4B7A-B4B1-B0A7EB69F92D}"/>
              </a:ext>
            </a:extLst>
          </p:cNvPr>
          <p:cNvSpPr/>
          <p:nvPr/>
        </p:nvSpPr>
        <p:spPr>
          <a:xfrm>
            <a:off x="160957" y="4545661"/>
            <a:ext cx="1405837" cy="26080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anose="02000000000000000000" pitchFamily="2" charset="0"/>
                <a:ea typeface="Roboto Condensed" panose="02000000000000000000" pitchFamily="2" charset="0"/>
                <a:cs typeface="Roboto Condensed" panose="02000000000000000000" pitchFamily="2" charset="0"/>
              </a:rPr>
              <a:t>OPEN CHANNEL</a:t>
            </a:r>
          </a:p>
        </p:txBody>
      </p:sp>
      <p:pic>
        <p:nvPicPr>
          <p:cNvPr id="13" name="Graphic 12" descr="Back RTL">
            <a:extLst>
              <a:ext uri="{FF2B5EF4-FFF2-40B4-BE49-F238E27FC236}">
                <a16:creationId xmlns:a16="http://schemas.microsoft.com/office/drawing/2014/main" id="{B87F1DB7-046E-4C76-8589-E55D540ACA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flipV="1">
            <a:off x="2504575" y="4437321"/>
            <a:ext cx="1405837" cy="1405837"/>
          </a:xfrm>
          <a:prstGeom prst="rect">
            <a:avLst/>
          </a:prstGeom>
        </p:spPr>
      </p:pic>
      <p:pic>
        <p:nvPicPr>
          <p:cNvPr id="8" name="Picture 7">
            <a:extLst>
              <a:ext uri="{FF2B5EF4-FFF2-40B4-BE49-F238E27FC236}">
                <a16:creationId xmlns:a16="http://schemas.microsoft.com/office/drawing/2014/main" id="{3DDDA4A7-844E-4C29-BD3A-6A54D7D977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5969" y="990384"/>
            <a:ext cx="2619048" cy="4085714"/>
          </a:xfrm>
          <a:prstGeom prst="rect">
            <a:avLst/>
          </a:prstGeom>
          <a:effectLst>
            <a:outerShdw blurRad="50800" dist="38100" dir="5400000" algn="t" rotWithShape="0">
              <a:prstClr val="black">
                <a:alpha val="40000"/>
              </a:prstClr>
            </a:outerShdw>
          </a:effectLst>
        </p:spPr>
      </p:pic>
      <p:sp>
        <p:nvSpPr>
          <p:cNvPr id="14" name="TextBox 13">
            <a:extLst>
              <a:ext uri="{FF2B5EF4-FFF2-40B4-BE49-F238E27FC236}">
                <a16:creationId xmlns:a16="http://schemas.microsoft.com/office/drawing/2014/main" id="{CFA282E8-5F56-4917-B8DB-1FEEC0FDD6C0}"/>
              </a:ext>
            </a:extLst>
          </p:cNvPr>
          <p:cNvSpPr txBox="1"/>
          <p:nvPr/>
        </p:nvSpPr>
        <p:spPr>
          <a:xfrm>
            <a:off x="4188245" y="2841580"/>
            <a:ext cx="2122136" cy="383323"/>
          </a:xfrm>
          <a:prstGeom prst="rect">
            <a:avLst/>
          </a:prstGeom>
          <a:noFill/>
        </p:spPr>
        <p:txBody>
          <a:bodyPr wrap="square" rtlCol="0">
            <a:spAutoFit/>
          </a:bodyPr>
          <a:lstStyle/>
          <a:p>
            <a:r>
              <a:rPr lang="en-US" dirty="0">
                <a:solidFill>
                  <a:schemeClr val="accent3"/>
                </a:solidFill>
              </a:rPr>
              <a:t>Slack Tutorials</a:t>
            </a:r>
          </a:p>
        </p:txBody>
      </p:sp>
      <p:sp>
        <p:nvSpPr>
          <p:cNvPr id="15" name="TextBox 14">
            <a:extLst>
              <a:ext uri="{FF2B5EF4-FFF2-40B4-BE49-F238E27FC236}">
                <a16:creationId xmlns:a16="http://schemas.microsoft.com/office/drawing/2014/main" id="{7A32225C-32B8-4D81-8628-1951E9338C5A}"/>
              </a:ext>
            </a:extLst>
          </p:cNvPr>
          <p:cNvSpPr txBox="1"/>
          <p:nvPr/>
        </p:nvSpPr>
        <p:spPr>
          <a:xfrm>
            <a:off x="6539613" y="590955"/>
            <a:ext cx="3305248" cy="369332"/>
          </a:xfrm>
          <a:prstGeom prst="rect">
            <a:avLst/>
          </a:prstGeom>
          <a:noFill/>
        </p:spPr>
        <p:txBody>
          <a:bodyPr wrap="square" rtlCol="0">
            <a:spAutoFit/>
          </a:bodyPr>
          <a:lstStyle/>
          <a:p>
            <a:r>
              <a:rPr lang="en-US" dirty="0">
                <a:solidFill>
                  <a:schemeClr val="accent3"/>
                </a:solidFill>
              </a:rPr>
              <a:t>Direct Messages (Private)</a:t>
            </a:r>
          </a:p>
        </p:txBody>
      </p:sp>
      <p:sp>
        <p:nvSpPr>
          <p:cNvPr id="18" name="TextBox 17">
            <a:extLst>
              <a:ext uri="{FF2B5EF4-FFF2-40B4-BE49-F238E27FC236}">
                <a16:creationId xmlns:a16="http://schemas.microsoft.com/office/drawing/2014/main" id="{03DF9B1A-B637-4ECE-BCCD-98585890339C}"/>
              </a:ext>
            </a:extLst>
          </p:cNvPr>
          <p:cNvSpPr txBox="1"/>
          <p:nvPr/>
        </p:nvSpPr>
        <p:spPr>
          <a:xfrm>
            <a:off x="9215017" y="3807188"/>
            <a:ext cx="2685187" cy="369332"/>
          </a:xfrm>
          <a:prstGeom prst="rect">
            <a:avLst/>
          </a:prstGeom>
          <a:noFill/>
        </p:spPr>
        <p:txBody>
          <a:bodyPr wrap="square" rtlCol="0">
            <a:spAutoFit/>
          </a:bodyPr>
          <a:lstStyle/>
          <a:p>
            <a:r>
              <a:rPr lang="en-US" dirty="0">
                <a:solidFill>
                  <a:schemeClr val="accent3"/>
                </a:solidFill>
              </a:rPr>
              <a:t>Create Direct Message</a:t>
            </a:r>
          </a:p>
        </p:txBody>
      </p:sp>
      <p:pic>
        <p:nvPicPr>
          <p:cNvPr id="20" name="Picture 19">
            <a:extLst>
              <a:ext uri="{FF2B5EF4-FFF2-40B4-BE49-F238E27FC236}">
                <a16:creationId xmlns:a16="http://schemas.microsoft.com/office/drawing/2014/main" id="{DC829438-246C-4BDC-B216-71766DCA535B}"/>
              </a:ext>
            </a:extLst>
          </p:cNvPr>
          <p:cNvPicPr>
            <a:picLocks noChangeAspect="1"/>
          </p:cNvPicPr>
          <p:nvPr/>
        </p:nvPicPr>
        <p:blipFill>
          <a:blip r:embed="rId8"/>
          <a:stretch>
            <a:fillRect/>
          </a:stretch>
        </p:blipFill>
        <p:spPr>
          <a:xfrm>
            <a:off x="8769625" y="4235693"/>
            <a:ext cx="3334215" cy="1991003"/>
          </a:xfrm>
          <a:prstGeom prst="rect">
            <a:avLst/>
          </a:prstGeom>
        </p:spPr>
      </p:pic>
      <p:pic>
        <p:nvPicPr>
          <p:cNvPr id="2050" name="Picture 2" descr="Slack - Free social media icons">
            <a:extLst>
              <a:ext uri="{FF2B5EF4-FFF2-40B4-BE49-F238E27FC236}">
                <a16:creationId xmlns:a16="http://schemas.microsoft.com/office/drawing/2014/main" id="{D13F2B7A-6C56-4E3E-BD83-024D0C65CE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39369" y="913048"/>
            <a:ext cx="1714100" cy="17141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271056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E8DEB0-3CF7-4F00-8FC3-51C6149F87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5999" y="1367335"/>
            <a:ext cx="3661318" cy="4916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838200" y="365126"/>
            <a:ext cx="10515600" cy="925290"/>
          </a:xfrm>
        </p:spPr>
        <p:txBody>
          <a:bodyPr/>
          <a:lstStyle/>
          <a:p>
            <a:r>
              <a:rPr lang="en-US" dirty="0" smtClean="0"/>
              <a:t>Equipment You Will Need</a:t>
            </a:r>
            <a:endParaRPr lang="en-US" dirty="0"/>
          </a:p>
        </p:txBody>
      </p:sp>
      <p:sp>
        <p:nvSpPr>
          <p:cNvPr id="3" name="Date Placeholder 2"/>
          <p:cNvSpPr>
            <a:spLocks noGrp="1"/>
          </p:cNvSpPr>
          <p:nvPr>
            <p:ph type="dt" sz="half" idx="10"/>
          </p:nvPr>
        </p:nvSpPr>
        <p:spPr/>
        <p:txBody>
          <a:bodyPr/>
          <a:lstStyle/>
          <a:p>
            <a:r>
              <a:rPr lang="en-US" smtClean="0"/>
              <a:t>Kick-Off Session (20220715)</a:t>
            </a:r>
            <a:endParaRPr lang="en-US"/>
          </a:p>
        </p:txBody>
      </p:sp>
      <p:sp>
        <p:nvSpPr>
          <p:cNvPr id="4" name="Slide Number Placeholder 3"/>
          <p:cNvSpPr>
            <a:spLocks noGrp="1"/>
          </p:cNvSpPr>
          <p:nvPr>
            <p:ph type="sldNum" sz="quarter" idx="12"/>
          </p:nvPr>
        </p:nvSpPr>
        <p:spPr/>
        <p:txBody>
          <a:bodyPr/>
          <a:lstStyle/>
          <a:p>
            <a:fld id="{DC34D593-1652-4EF8-A601-D46850590469}" type="slidenum">
              <a:rPr lang="en-US" smtClean="0"/>
              <a:t>9</a:t>
            </a:fld>
            <a:endParaRPr lang="en-US"/>
          </a:p>
        </p:txBody>
      </p:sp>
      <p:sp>
        <p:nvSpPr>
          <p:cNvPr id="6" name="Oval 5">
            <a:extLst>
              <a:ext uri="{FF2B5EF4-FFF2-40B4-BE49-F238E27FC236}">
                <a16:creationId xmlns:a16="http://schemas.microsoft.com/office/drawing/2014/main" id="{3CF5B0E5-396D-4785-B579-9EE5A9BBDB21}"/>
              </a:ext>
            </a:extLst>
          </p:cNvPr>
          <p:cNvSpPr/>
          <p:nvPr/>
        </p:nvSpPr>
        <p:spPr>
          <a:xfrm>
            <a:off x="5820696" y="1282000"/>
            <a:ext cx="550607" cy="550607"/>
          </a:xfrm>
          <a:prstGeom prst="ellipse">
            <a:avLst/>
          </a:prstGeom>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2</a:t>
            </a:r>
          </a:p>
        </p:txBody>
      </p:sp>
      <p:pic>
        <p:nvPicPr>
          <p:cNvPr id="8" name="Picture 7"/>
          <p:cNvPicPr>
            <a:picLocks noChangeAspect="1"/>
          </p:cNvPicPr>
          <p:nvPr/>
        </p:nvPicPr>
        <p:blipFill rotWithShape="1">
          <a:blip r:embed="rId4" cstate="hqprint">
            <a:extLst>
              <a:ext uri="{28A0092B-C50C-407E-A947-70E740481C1C}">
                <a14:useLocalDpi xmlns:a14="http://schemas.microsoft.com/office/drawing/2010/main" val="0"/>
              </a:ext>
            </a:extLst>
          </a:blip>
          <a:srcRect t="9755" b="5692"/>
          <a:stretch/>
        </p:blipFill>
        <p:spPr>
          <a:xfrm>
            <a:off x="1493663" y="1412256"/>
            <a:ext cx="3803166" cy="4825499"/>
          </a:xfrm>
          <a:prstGeom prst="rect">
            <a:avLst/>
          </a:prstGeom>
          <a:ln w="88900" cap="sq">
            <a:solidFill>
              <a:srgbClr val="FFFFFF"/>
            </a:solidFill>
            <a:miter lim="800000"/>
          </a:ln>
        </p:spPr>
      </p:pic>
      <p:sp>
        <p:nvSpPr>
          <p:cNvPr id="5" name="Oval 4">
            <a:extLst>
              <a:ext uri="{FF2B5EF4-FFF2-40B4-BE49-F238E27FC236}">
                <a16:creationId xmlns:a16="http://schemas.microsoft.com/office/drawing/2014/main" id="{2C8DD5FA-1428-492D-ADDE-6731C440423A}"/>
              </a:ext>
            </a:extLst>
          </p:cNvPr>
          <p:cNvSpPr/>
          <p:nvPr/>
        </p:nvSpPr>
        <p:spPr>
          <a:xfrm>
            <a:off x="1218361" y="1282001"/>
            <a:ext cx="550607" cy="550607"/>
          </a:xfrm>
          <a:prstGeom prst="ellipse">
            <a:avLst/>
          </a:prstGeom>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1</a:t>
            </a:r>
          </a:p>
        </p:txBody>
      </p:sp>
    </p:spTree>
    <p:extLst>
      <p:ext uri="{BB962C8B-B14F-4D97-AF65-F5344CB8AC3E}">
        <p14:creationId xmlns:p14="http://schemas.microsoft.com/office/powerpoint/2010/main" val="334117786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0">
      <a:dk1>
        <a:srgbClr val="A0A09F"/>
      </a:dk1>
      <a:lt1>
        <a:sysClr val="window" lastClr="FFFFFF"/>
      </a:lt1>
      <a:dk2>
        <a:srgbClr val="003A5C"/>
      </a:dk2>
      <a:lt2>
        <a:srgbClr val="EDEFEC"/>
      </a:lt2>
      <a:accent1>
        <a:srgbClr val="72BF44"/>
      </a:accent1>
      <a:accent2>
        <a:srgbClr val="F9A52B"/>
      </a:accent2>
      <a:accent3>
        <a:srgbClr val="6DCFF6"/>
      </a:accent3>
      <a:accent4>
        <a:srgbClr val="D7DF23"/>
      </a:accent4>
      <a:accent5>
        <a:srgbClr val="177DBB"/>
      </a:accent5>
      <a:accent6>
        <a:srgbClr val="046938"/>
      </a:accent6>
      <a:hlink>
        <a:srgbClr val="D7DF23"/>
      </a:hlink>
      <a:folHlink>
        <a:srgbClr val="72BF44"/>
      </a:folHlink>
    </a:clrScheme>
    <a:fontScheme name="NSC NHTSA">
      <a:majorFont>
        <a:latin typeface="Roboto Slab ExtraBol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2203</TotalTime>
  <Words>3683</Words>
  <Application>Microsoft Office PowerPoint</Application>
  <PresentationFormat>Widescreen</PresentationFormat>
  <Paragraphs>408</Paragraphs>
  <Slides>20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Roboto</vt:lpstr>
      <vt:lpstr>Roboto Condensed</vt:lpstr>
      <vt:lpstr>Roboto Slab ExtraBold</vt:lpstr>
      <vt:lpstr>Times New Roman</vt:lpstr>
      <vt:lpstr>Wingdings</vt:lpstr>
      <vt:lpstr>Office Theme</vt:lpstr>
      <vt:lpstr>Kick-off Session</vt:lpstr>
      <vt:lpstr>Getting to know you (and you, us)!</vt:lpstr>
      <vt:lpstr>Hybrid Course Components</vt:lpstr>
      <vt:lpstr>E-learning and Device Types</vt:lpstr>
      <vt:lpstr>E-Learning and Supported Browsers</vt:lpstr>
      <vt:lpstr>Are you ready for virtual sessions?</vt:lpstr>
      <vt:lpstr>Materials and Resources</vt:lpstr>
      <vt:lpstr>Using Slack</vt:lpstr>
      <vt:lpstr>Equipment You Will Need</vt:lpstr>
      <vt:lpstr>Are you ready to record simple videos?</vt:lpstr>
      <vt:lpstr>Hybrid Course Structure</vt:lpstr>
      <vt:lpstr>Completion Requirements</vt:lpstr>
      <vt:lpstr>Student Checklists</vt:lpstr>
      <vt:lpstr>Tips!</vt:lpstr>
      <vt:lpstr>PowerPoint Presentation</vt:lpstr>
      <vt:lpstr>PowerPoint Presentation</vt:lpstr>
      <vt:lpstr>Hands-on Activity: Install a Car Seat</vt:lpstr>
      <vt:lpstr>Seat Belt Parts</vt:lpstr>
      <vt:lpstr>Questions?</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Adler</dc:creator>
  <cp:lastModifiedBy>Tamara Franks</cp:lastModifiedBy>
  <cp:revision>308</cp:revision>
  <dcterms:created xsi:type="dcterms:W3CDTF">2021-11-16T15:49:55Z</dcterms:created>
  <dcterms:modified xsi:type="dcterms:W3CDTF">2022-07-17T20:54:57Z</dcterms:modified>
</cp:coreProperties>
</file>