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68" r:id="rId3"/>
    <p:sldId id="279" r:id="rId4"/>
    <p:sldId id="328" r:id="rId5"/>
    <p:sldId id="329" r:id="rId6"/>
    <p:sldId id="330" r:id="rId7"/>
    <p:sldId id="336" r:id="rId8"/>
    <p:sldId id="337" r:id="rId9"/>
    <p:sldId id="335" r:id="rId10"/>
    <p:sldId id="323" r:id="rId11"/>
    <p:sldId id="340" r:id="rId12"/>
    <p:sldId id="338" r:id="rId13"/>
    <p:sldId id="341" r:id="rId14"/>
    <p:sldId id="324" r:id="rId15"/>
    <p:sldId id="342" r:id="rId16"/>
    <p:sldId id="332" r:id="rId17"/>
    <p:sldId id="339" r:id="rId18"/>
    <p:sldId id="267" r:id="rId19"/>
    <p:sldId id="276"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Adler" initials="RA" lastIdx="2" clrIdx="0">
    <p:extLst>
      <p:ext uri="{19B8F6BF-5375-455C-9EA6-DF929625EA0E}">
        <p15:presenceInfo xmlns:p15="http://schemas.microsoft.com/office/powerpoint/2012/main" userId="ac937e6bdf1ad730" providerId="Windows Live"/>
      </p:ext>
    </p:extLst>
  </p:cmAuthor>
  <p:cmAuthor id="2" name="Tamara Franks" initials="TF" lastIdx="6" clrIdx="1">
    <p:extLst>
      <p:ext uri="{19B8F6BF-5375-455C-9EA6-DF929625EA0E}">
        <p15:presenceInfo xmlns:p15="http://schemas.microsoft.com/office/powerpoint/2012/main" userId="S-1-5-21-842925246-2139871995-1801674531-40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DBB"/>
    <a:srgbClr val="D7DF23"/>
    <a:srgbClr val="6DCFF6"/>
    <a:srgbClr val="E6E6E6"/>
    <a:srgbClr val="BDE9FB"/>
    <a:srgbClr val="F9A52B"/>
    <a:srgbClr val="232323"/>
    <a:srgbClr val="C7E0EF"/>
    <a:srgbClr val="FFD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029" autoAdjust="0"/>
    <p:restoredTop sz="73115" autoAdjust="0"/>
  </p:normalViewPr>
  <p:slideViewPr>
    <p:cSldViewPr snapToGrid="0">
      <p:cViewPr varScale="1">
        <p:scale>
          <a:sx n="119" d="100"/>
          <a:sy n="119" d="100"/>
        </p:scale>
        <p:origin x="1596" y="138"/>
      </p:cViewPr>
      <p:guideLst>
        <p:guide orient="horz" pos="2160"/>
        <p:guide pos="3840"/>
      </p:guideLst>
    </p:cSldViewPr>
  </p:slideViewPr>
  <p:outlineViewPr>
    <p:cViewPr>
      <p:scale>
        <a:sx n="33" d="100"/>
        <a:sy n="33" d="100"/>
      </p:scale>
      <p:origin x="0" y="-180"/>
    </p:cViewPr>
  </p:outlineViewPr>
  <p:notesTextViewPr>
    <p:cViewPr>
      <p:scale>
        <a:sx n="1" d="1"/>
        <a:sy n="1" d="1"/>
      </p:scale>
      <p:origin x="0" y="0"/>
    </p:cViewPr>
  </p:notesTextViewPr>
  <p:sorterViewPr>
    <p:cViewPr>
      <p:scale>
        <a:sx n="100" d="100"/>
        <a:sy n="100" d="100"/>
      </p:scale>
      <p:origin x="0" y="-582"/>
    </p:cViewPr>
  </p:sorterViewPr>
  <p:notesViewPr>
    <p:cSldViewPr snapToGrid="0">
      <p:cViewPr varScale="1">
        <p:scale>
          <a:sx n="124" d="100"/>
          <a:sy n="124" d="100"/>
        </p:scale>
        <p:origin x="49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30D6A3-C1F6-4121-9549-DB6C930B7C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CPST Hybrid Course, Checkpoint 3</a:t>
            </a:r>
          </a:p>
        </p:txBody>
      </p:sp>
      <p:sp>
        <p:nvSpPr>
          <p:cNvPr id="3" name="Date Placeholder 2">
            <a:extLst>
              <a:ext uri="{FF2B5EF4-FFF2-40B4-BE49-F238E27FC236}">
                <a16:creationId xmlns:a16="http://schemas.microsoft.com/office/drawing/2014/main" id="{8F5053A6-6666-4B45-AAA5-0B787E303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EF4CFD-F423-43F7-95AB-3C1941AD34D7}" type="datetimeFigureOut">
              <a:rPr lang="en-US" smtClean="0"/>
              <a:t>5/19/2023</a:t>
            </a:fld>
            <a:endParaRPr lang="en-US"/>
          </a:p>
        </p:txBody>
      </p:sp>
      <p:sp>
        <p:nvSpPr>
          <p:cNvPr id="4" name="Footer Placeholder 3">
            <a:extLst>
              <a:ext uri="{FF2B5EF4-FFF2-40B4-BE49-F238E27FC236}">
                <a16:creationId xmlns:a16="http://schemas.microsoft.com/office/drawing/2014/main" id="{293F00DF-B24C-4115-9D03-75519C51B1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Checkpoint 3 (20230519)</a:t>
            </a:r>
            <a:endParaRPr lang="en-US"/>
          </a:p>
        </p:txBody>
      </p:sp>
      <p:sp>
        <p:nvSpPr>
          <p:cNvPr id="5" name="Slide Number Placeholder 4">
            <a:extLst>
              <a:ext uri="{FF2B5EF4-FFF2-40B4-BE49-F238E27FC236}">
                <a16:creationId xmlns:a16="http://schemas.microsoft.com/office/drawing/2014/main" id="{5FD3AC65-E7EE-4969-BED2-EF07CF0679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6C9D1D-CE38-493C-8A71-71E14F320DD0}" type="slidenum">
              <a:rPr lang="en-US" smtClean="0"/>
              <a:t>‹#›</a:t>
            </a:fld>
            <a:endParaRPr lang="en-US"/>
          </a:p>
        </p:txBody>
      </p:sp>
    </p:spTree>
    <p:extLst>
      <p:ext uri="{BB962C8B-B14F-4D97-AF65-F5344CB8AC3E}">
        <p14:creationId xmlns:p14="http://schemas.microsoft.com/office/powerpoint/2010/main" val="16444009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CPST Hybrid Course, Checkpoint 3</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33CBC-78CF-4547-A161-04BF781C6D9D}" type="datetimeFigureOut">
              <a:rPr lang="en-US" smtClean="0"/>
              <a:t>5/19/2023</a:t>
            </a:fld>
            <a:endParaRPr lang="en-US"/>
          </a:p>
        </p:txBody>
      </p:sp>
      <p:sp>
        <p:nvSpPr>
          <p:cNvPr id="4" name="Slide Image Placeholder 3"/>
          <p:cNvSpPr>
            <a:spLocks noGrp="1" noRot="1" noChangeAspect="1"/>
          </p:cNvSpPr>
          <p:nvPr>
            <p:ph type="sldImg" idx="2"/>
          </p:nvPr>
        </p:nvSpPr>
        <p:spPr>
          <a:xfrm>
            <a:off x="889000" y="587216"/>
            <a:ext cx="5080000" cy="2857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600450"/>
            <a:ext cx="5486400" cy="483489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85800" y="8462376"/>
            <a:ext cx="2971800" cy="458787"/>
          </a:xfrm>
          <a:prstGeom prst="rect">
            <a:avLst/>
          </a:prstGeom>
        </p:spPr>
        <p:txBody>
          <a:bodyPr vert="horz" lIns="91440" tIns="45720" rIns="91440" bIns="45720" rtlCol="0" anchor="b"/>
          <a:lstStyle>
            <a:lvl1pPr algn="l">
              <a:defRPr sz="1000">
                <a:latin typeface="Roboto Condensed" panose="02000000000000000000" pitchFamily="2" charset="0"/>
                <a:ea typeface="Roboto Condensed" panose="02000000000000000000" pitchFamily="2" charset="0"/>
              </a:defRPr>
            </a:lvl1pPr>
          </a:lstStyle>
          <a:p>
            <a:r>
              <a:rPr lang="en-US" smtClean="0"/>
              <a:t>Checkpoint 3 (20230519)</a:t>
            </a:r>
            <a:endParaRPr lang="en-US" dirty="0"/>
          </a:p>
        </p:txBody>
      </p:sp>
      <p:sp>
        <p:nvSpPr>
          <p:cNvPr id="7" name="Slide Number Placeholder 6"/>
          <p:cNvSpPr>
            <a:spLocks noGrp="1"/>
          </p:cNvSpPr>
          <p:nvPr>
            <p:ph type="sldNum" sz="quarter" idx="5"/>
          </p:nvPr>
        </p:nvSpPr>
        <p:spPr>
          <a:xfrm>
            <a:off x="3200400" y="8462376"/>
            <a:ext cx="2971800" cy="458787"/>
          </a:xfrm>
          <a:prstGeom prst="rect">
            <a:avLst/>
          </a:prstGeom>
        </p:spPr>
        <p:txBody>
          <a:bodyPr vert="horz" lIns="91440" tIns="45720" rIns="91440" bIns="45720" rtlCol="0" anchor="b"/>
          <a:lstStyle>
            <a:lvl1pPr algn="r">
              <a:defRPr sz="1000">
                <a:latin typeface="Roboto Condensed" panose="02000000000000000000" pitchFamily="2" charset="0"/>
                <a:ea typeface="Roboto Condensed" panose="02000000000000000000" pitchFamily="2" charset="0"/>
              </a:defRPr>
            </a:lvl1pPr>
          </a:lstStyle>
          <a:p>
            <a:fld id="{7892AAB4-A6B5-42B8-AF9E-8E4F8B9F0431}" type="slidenum">
              <a:rPr lang="en-US" smtClean="0"/>
              <a:pPr/>
              <a:t>‹#›</a:t>
            </a:fld>
            <a:endParaRPr lang="en-US" dirty="0"/>
          </a:p>
        </p:txBody>
      </p:sp>
    </p:spTree>
    <p:extLst>
      <p:ext uri="{BB962C8B-B14F-4D97-AF65-F5344CB8AC3E}">
        <p14:creationId xmlns:p14="http://schemas.microsoft.com/office/powerpoint/2010/main" val="154711058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600"/>
      </a:spcBef>
      <a:defRPr sz="1200" b="1" kern="1200" cap="all"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spcBef>
        <a:spcPts val="600"/>
      </a:spcBef>
      <a:defRPr sz="12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 indent="-114300" algn="l" defTabSz="914400" rtl="0" eaLnBrk="1" latinLnBrk="0" hangingPunct="1">
      <a:spcBef>
        <a:spcPts val="600"/>
      </a:spcBef>
      <a:buFont typeface="Wingdings" panose="05000000000000000000" pitchFamily="2" charset="2"/>
      <a:buChar char="§"/>
      <a:defRPr sz="12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285750" indent="-171450" algn="l" defTabSz="914400" rtl="0" eaLnBrk="1" latinLnBrk="0" hangingPunct="1">
      <a:spcBef>
        <a:spcPts val="600"/>
      </a:spcBef>
      <a:buFont typeface="Arial" panose="020B0604020202020204" pitchFamily="34" charset="0"/>
      <a:buChar char="•"/>
      <a:defRPr sz="12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0" indent="0" algn="l" defTabSz="914400" rtl="0" eaLnBrk="1" latinLnBrk="0" hangingPunct="1">
      <a:spcBef>
        <a:spcPts val="600"/>
      </a:spcBef>
      <a:defRPr sz="1200" b="1" i="1"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psboard.org/instructor-resources/private-materia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This PowerPoint presentation</a:t>
            </a:r>
            <a:r>
              <a:rPr lang="en-US" baseline="0" dirty="0" smtClean="0"/>
              <a:t> supports </a:t>
            </a:r>
            <a:r>
              <a:rPr lang="en-US" dirty="0" smtClean="0"/>
              <a:t>CHECKPOINT </a:t>
            </a:r>
            <a:r>
              <a:rPr lang="en-US" dirty="0"/>
              <a:t>3 for </a:t>
            </a:r>
            <a:r>
              <a:rPr lang="en-US" dirty="0" smtClean="0"/>
              <a:t>the National </a:t>
            </a:r>
            <a:r>
              <a:rPr lang="en-US" dirty="0" err="1" smtClean="0"/>
              <a:t>cpst</a:t>
            </a:r>
            <a:r>
              <a:rPr lang="en-US" dirty="0" smtClean="0"/>
              <a:t> Certification hybrid Training.</a:t>
            </a:r>
          </a:p>
          <a:p>
            <a:endParaRPr lang="en-US"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cap="none" baseline="0" dirty="0" smtClean="0"/>
              <a:t>INSTRUCTOR NOTE: T</a:t>
            </a:r>
            <a:r>
              <a:rPr lang="en-US" cap="none" dirty="0" smtClean="0"/>
              <a:t>he </a:t>
            </a:r>
            <a:r>
              <a:rPr lang="en-US" i="1" cap="none" dirty="0" smtClean="0"/>
              <a:t>National CPST Certification HYBRID Training </a:t>
            </a:r>
            <a:r>
              <a:rPr lang="en-US" cap="none" dirty="0" smtClean="0"/>
              <a:t>is a nationally standardized curriculum delivered in a cumulative manner with each successive module building on the preceding modules. The content must be delivered in its entirety, in modular order, and may not be altered in any way, including addition or deletion of content.</a:t>
            </a:r>
            <a:r>
              <a:rPr lang="en-US" cap="none" baseline="0" dirty="0" smtClean="0"/>
              <a:t> </a:t>
            </a:r>
            <a:endParaRPr lang="en-US" cap="none" dirty="0" smtClean="0"/>
          </a:p>
          <a:p>
            <a:endParaRPr lang="en-US" dirty="0"/>
          </a:p>
          <a:p>
            <a:pPr lvl="2"/>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t>1</a:t>
            </a:fld>
            <a:endParaRPr lang="en-US"/>
          </a:p>
        </p:txBody>
      </p:sp>
      <p:sp>
        <p:nvSpPr>
          <p:cNvPr id="6" name="Footer Placeholder 5"/>
          <p:cNvSpPr>
            <a:spLocks noGrp="1"/>
          </p:cNvSpPr>
          <p:nvPr>
            <p:ph type="ftr" sz="quarter" idx="10"/>
          </p:nvPr>
        </p:nvSpPr>
        <p:spPr/>
        <p:txBody>
          <a:bodyPr/>
          <a:lstStyle/>
          <a:p>
            <a:r>
              <a:rPr lang="en-US" dirty="0" smtClean="0"/>
              <a:t>Checkpoint 3 (20230519)</a:t>
            </a:r>
            <a:endParaRPr lang="en-US" dirty="0"/>
          </a:p>
        </p:txBody>
      </p:sp>
    </p:spTree>
    <p:extLst>
      <p:ext uri="{BB962C8B-B14F-4D97-AF65-F5344CB8AC3E}">
        <p14:creationId xmlns:p14="http://schemas.microsoft.com/office/powerpoint/2010/main" val="324360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Document</a:t>
            </a:r>
            <a:r>
              <a:rPr lang="en-US" baseline="0" dirty="0" smtClean="0"/>
              <a:t> actions</a:t>
            </a:r>
          </a:p>
          <a:p>
            <a:endParaRPr lang="en-US" dirty="0"/>
          </a:p>
          <a:p>
            <a:pPr lvl="4"/>
            <a:r>
              <a:rPr lang="en-US" dirty="0"/>
              <a:t>Discuss the importance of documenting actions in cases where the caregiver does not make a safe choice. </a:t>
            </a:r>
            <a:endParaRPr lang="en-US" dirty="0" smtClean="0"/>
          </a:p>
          <a:p>
            <a:pPr marL="171450" lvl="4" indent="-171450">
              <a:buFont typeface="Wingdings" panose="05000000000000000000" pitchFamily="2" charset="2"/>
              <a:buChar char="§"/>
            </a:pPr>
            <a:r>
              <a:rPr lang="en-US" b="0" i="0" dirty="0" smtClean="0"/>
              <a:t>Share </a:t>
            </a:r>
            <a:r>
              <a:rPr lang="en-US" b="0" i="0" dirty="0"/>
              <a:t>a few examples.</a:t>
            </a:r>
          </a:p>
        </p:txBody>
      </p:sp>
      <p:sp>
        <p:nvSpPr>
          <p:cNvPr id="5" name="Slide Number Placeholder 4"/>
          <p:cNvSpPr>
            <a:spLocks noGrp="1"/>
          </p:cNvSpPr>
          <p:nvPr>
            <p:ph type="sldNum" sz="quarter" idx="5"/>
          </p:nvPr>
        </p:nvSpPr>
        <p:spPr/>
        <p:txBody>
          <a:bodyPr/>
          <a:lstStyle/>
          <a:p>
            <a:fld id="{7892AAB4-A6B5-42B8-AF9E-8E4F8B9F0431}" type="slidenum">
              <a:rPr lang="en-US" smtClean="0"/>
              <a:t>10</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223103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Recertification</a:t>
            </a:r>
            <a:r>
              <a:rPr lang="en-US" baseline="0" dirty="0" smtClean="0"/>
              <a:t> Process </a:t>
            </a:r>
          </a:p>
          <a:p>
            <a:endParaRPr lang="en-US" dirty="0"/>
          </a:p>
          <a:p>
            <a:pPr lvl="4"/>
            <a:r>
              <a:rPr lang="en-US" dirty="0"/>
              <a:t>Briefly review the re-certification process. </a:t>
            </a:r>
          </a:p>
          <a:p>
            <a:pPr marL="171450" lvl="4" indent="-171450">
              <a:buFont typeface="Wingdings" panose="05000000000000000000" pitchFamily="2" charset="2"/>
              <a:buChar char="§"/>
            </a:pPr>
            <a:r>
              <a:rPr lang="en-US" b="0" i="0" dirty="0" smtClean="0"/>
              <a:t>Remind</a:t>
            </a:r>
            <a:r>
              <a:rPr lang="en-US" b="0" i="0" baseline="0" dirty="0" smtClean="0"/>
              <a:t> students more information is available at </a:t>
            </a:r>
            <a:r>
              <a:rPr lang="en-US" u="sng" dirty="0" smtClean="0">
                <a:solidFill>
                  <a:srgbClr val="177DBB"/>
                </a:solidFill>
              </a:rPr>
              <a:t>https</a:t>
            </a:r>
            <a:r>
              <a:rPr lang="en-US" u="sng" dirty="0">
                <a:solidFill>
                  <a:srgbClr val="177DBB"/>
                </a:solidFill>
              </a:rPr>
              <a:t>://</a:t>
            </a:r>
            <a:r>
              <a:rPr lang="en-US" u="sng" dirty="0" smtClean="0">
                <a:solidFill>
                  <a:srgbClr val="177DBB"/>
                </a:solidFill>
              </a:rPr>
              <a:t>cert.safekids.org/i-am-a-tech/recertification</a:t>
            </a:r>
            <a:r>
              <a:rPr lang="en-US" b="0" dirty="0" smtClean="0"/>
              <a:t>. </a:t>
            </a:r>
            <a:endParaRPr lang="en-US" b="0" dirty="0"/>
          </a:p>
          <a:p>
            <a:pPr lvl="4"/>
            <a:endParaRPr lang="en-US" b="0" dirty="0" smtClean="0"/>
          </a:p>
          <a:p>
            <a:pPr lvl="4"/>
            <a:r>
              <a:rPr lang="en-US" b="1" i="0" dirty="0" smtClean="0"/>
              <a:t>INSTRUCTOR NOTE: Slides 11-13 of Checkpoint</a:t>
            </a:r>
            <a:r>
              <a:rPr lang="en-US" b="1" i="0" baseline="0" dirty="0" smtClean="0"/>
              <a:t> 3 may be covered during the </a:t>
            </a:r>
            <a:r>
              <a:rPr lang="en-US" b="1" i="0" dirty="0" smtClean="0"/>
              <a:t>in-person sessions if a filler is needed while the Instructor Team sets up an activity. </a:t>
            </a:r>
          </a:p>
          <a:p>
            <a:pPr lvl="4"/>
            <a:endParaRPr lang="en-US" dirty="0" smtClean="0"/>
          </a:p>
          <a:p>
            <a:pPr lvl="4"/>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t>11</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1420680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Educational</a:t>
            </a:r>
            <a:r>
              <a:rPr lang="en-US" baseline="0" dirty="0" smtClean="0"/>
              <a:t> opportunities for CPSTs</a:t>
            </a:r>
          </a:p>
          <a:p>
            <a:endParaRPr lang="en-US" dirty="0"/>
          </a:p>
          <a:p>
            <a:pPr lvl="4"/>
            <a:r>
              <a:rPr lang="en-US" dirty="0"/>
              <a:t>Discuss different development and educational opportunities for </a:t>
            </a:r>
            <a:r>
              <a:rPr lang="en-US" dirty="0" smtClean="0"/>
              <a:t>CPSTs, based on current offerings. </a:t>
            </a:r>
            <a:endParaRPr lang="en-US" dirty="0"/>
          </a:p>
          <a:p>
            <a:pPr lvl="4"/>
            <a:endParaRPr lang="en-US" dirty="0"/>
          </a:p>
          <a:p>
            <a:pPr lvl="4"/>
            <a:r>
              <a:rPr lang="en-US" b="1" i="0" dirty="0" smtClean="0"/>
              <a:t>INSTRUCTOR NOTE</a:t>
            </a:r>
            <a:r>
              <a:rPr lang="en-US" b="1" i="0" dirty="0"/>
              <a:t>: </a:t>
            </a:r>
            <a:r>
              <a:rPr lang="en-US" b="1" i="0" dirty="0" smtClean="0"/>
              <a:t>Slides 11-13 of Checkpoint</a:t>
            </a:r>
            <a:r>
              <a:rPr lang="en-US" b="1" i="0" baseline="0" dirty="0" smtClean="0"/>
              <a:t> 3 may be covered during the </a:t>
            </a:r>
            <a:r>
              <a:rPr lang="en-US" b="1" i="0" dirty="0" smtClean="0"/>
              <a:t>in-person sessions </a:t>
            </a:r>
            <a:r>
              <a:rPr lang="en-US" b="1" i="0" dirty="0"/>
              <a:t>if a filler is needed while the Instructor Team sets up </a:t>
            </a:r>
            <a:r>
              <a:rPr lang="en-US" b="1" i="0" dirty="0" smtClean="0"/>
              <a:t>an activity. </a:t>
            </a:r>
            <a:endParaRPr lang="en-US" b="1" i="0" dirty="0"/>
          </a:p>
          <a:p>
            <a:pPr lvl="4"/>
            <a:endParaRPr lang="en-US" dirty="0" smtClean="0"/>
          </a:p>
          <a:p>
            <a:pPr lvl="4"/>
            <a:endParaRPr lang="en-US" dirty="0" smtClean="0"/>
          </a:p>
          <a:p>
            <a:pPr marL="0" marR="0" lvl="4" indent="0" algn="l" defTabSz="914400" rtl="0" eaLnBrk="1" fontAlgn="auto" latinLnBrk="0" hangingPunct="1">
              <a:lnSpc>
                <a:spcPct val="100000"/>
              </a:lnSpc>
              <a:spcBef>
                <a:spcPts val="600"/>
              </a:spcBef>
              <a:spcAft>
                <a:spcPts val="0"/>
              </a:spcAft>
              <a:buClrTx/>
              <a:buSzTx/>
              <a:buFontTx/>
              <a:buNone/>
              <a:tabLst/>
              <a:defRPr/>
            </a:pPr>
            <a:r>
              <a:rPr lang="en-US" b="1" i="1" baseline="0" dirty="0" smtClean="0"/>
              <a:t>Revision Note: Slide updated 20230519 – Changed cpsboard.org/recertification to carseateducation.org</a:t>
            </a:r>
          </a:p>
          <a:p>
            <a:pPr lvl="4"/>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t>12</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2745330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ACTION PLAN 9TG 13-5/IG 13-15)</a:t>
            </a:r>
          </a:p>
          <a:p>
            <a:endParaRPr lang="en-US" dirty="0"/>
          </a:p>
          <a:p>
            <a:pPr lvl="4"/>
            <a:r>
              <a:rPr lang="en-US" dirty="0" smtClean="0"/>
              <a:t>Briefly </a:t>
            </a:r>
            <a:r>
              <a:rPr lang="en-US" dirty="0"/>
              <a:t>discuss the Action Plan, and ask if anyone </a:t>
            </a:r>
            <a:r>
              <a:rPr lang="en-US" dirty="0" smtClean="0"/>
              <a:t>has questions </a:t>
            </a:r>
            <a:r>
              <a:rPr lang="en-US" dirty="0"/>
              <a:t>about it</a:t>
            </a:r>
            <a:r>
              <a:rPr lang="en-US" dirty="0" smtClean="0"/>
              <a:t>.</a:t>
            </a:r>
          </a:p>
          <a:p>
            <a:pPr marL="171450" lvl="4" indent="-171450">
              <a:buFont typeface="Wingdings" panose="05000000000000000000" pitchFamily="2" charset="2"/>
              <a:buChar char="§"/>
            </a:pPr>
            <a:r>
              <a:rPr lang="en-US" b="0" i="0" dirty="0" smtClean="0"/>
              <a:t>Confirm</a:t>
            </a:r>
            <a:r>
              <a:rPr lang="en-US" b="0" i="0" baseline="0" dirty="0" smtClean="0"/>
              <a:t> that the students were able to identify their state CPS Coordinator. </a:t>
            </a:r>
          </a:p>
          <a:p>
            <a:pPr marL="171450" lvl="4" indent="-171450">
              <a:buFont typeface="Wingdings" panose="05000000000000000000" pitchFamily="2" charset="2"/>
              <a:buChar char="§"/>
            </a:pPr>
            <a:r>
              <a:rPr lang="en-US" b="0" i="0" baseline="0" dirty="0" smtClean="0"/>
              <a:t>Help connect students to the organizer of local inspection stations or checkup events. </a:t>
            </a:r>
          </a:p>
          <a:p>
            <a:pPr marL="171450" lvl="4" indent="-171450">
              <a:buFont typeface="Wingdings" panose="05000000000000000000" pitchFamily="2" charset="2"/>
              <a:buChar char="§"/>
            </a:pPr>
            <a:r>
              <a:rPr lang="en-US" b="0" i="0" baseline="0" dirty="0" smtClean="0"/>
              <a:t>If applicable, share the local Safe Kids Coalition Coordinator with students. </a:t>
            </a:r>
            <a:endParaRPr lang="en-US" b="0" i="0" dirty="0" smtClean="0"/>
          </a:p>
          <a:p>
            <a:pPr lvl="4"/>
            <a:endParaRPr lang="en-US" dirty="0" smtClean="0"/>
          </a:p>
          <a:p>
            <a:pPr lvl="4"/>
            <a:r>
              <a:rPr lang="en-US" b="1" i="0" dirty="0" smtClean="0"/>
              <a:t>INSTRUCTOR NOTE: Slides 11-13 of Checkpoint</a:t>
            </a:r>
            <a:r>
              <a:rPr lang="en-US" b="1" i="0" baseline="0" dirty="0" smtClean="0"/>
              <a:t> 3 may be covered during the </a:t>
            </a:r>
            <a:r>
              <a:rPr lang="en-US" b="1" i="0" dirty="0" smtClean="0"/>
              <a:t>in-person sessions if a filler is needed while the Instructor Team sets up an activity. </a:t>
            </a:r>
          </a:p>
          <a:p>
            <a:pPr lvl="4"/>
            <a:endParaRPr lang="en-US" dirty="0" smtClean="0"/>
          </a:p>
          <a:p>
            <a:pPr lvl="4"/>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t>13</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1058674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QUIZ review </a:t>
            </a:r>
          </a:p>
          <a:p>
            <a:endParaRPr lang="en-US" dirty="0" smtClean="0"/>
          </a:p>
          <a:p>
            <a:pPr marL="0" marR="0" lvl="4">
              <a:lnSpc>
                <a:spcPct val="107000"/>
              </a:lnSpc>
              <a:spcBef>
                <a:spcPts val="600"/>
              </a:spcBef>
              <a:spcAft>
                <a:spcPts val="600"/>
              </a:spcAft>
            </a:pPr>
            <a:r>
              <a:rPr lang="en-US" dirty="0" smtClean="0">
                <a:effectLst/>
                <a:cs typeface="Times New Roman" panose="02020603050405020304" pitchFamily="18" charset="0"/>
              </a:rPr>
              <a:t>Conduct a review for Quiz 3  using suggested review questions found in the </a:t>
            </a:r>
            <a:r>
              <a:rPr lang="en-US" b="1" dirty="0" smtClean="0">
                <a:effectLst/>
                <a:cs typeface="Times New Roman" panose="02020603050405020304" pitchFamily="18" charset="0"/>
              </a:rPr>
              <a:t>Protected Instructor Materials </a:t>
            </a:r>
            <a:r>
              <a:rPr lang="en-US" dirty="0" smtClean="0">
                <a:effectLst/>
                <a:cs typeface="Times New Roman" panose="02020603050405020304" pitchFamily="18" charset="0"/>
              </a:rPr>
              <a:t>on </a:t>
            </a:r>
            <a:r>
              <a:rPr lang="en-US" u="sng" dirty="0" smtClean="0">
                <a:solidFill>
                  <a:srgbClr val="177DBB"/>
                </a:solidFill>
                <a:effectLst/>
                <a:cs typeface="Times New Roman" panose="02020603050405020304" pitchFamily="18" charset="0"/>
                <a:hlinkClick r:id="rId3"/>
              </a:rPr>
              <a:t>cpsboard.org</a:t>
            </a:r>
            <a:r>
              <a:rPr lang="en-US" dirty="0" smtClean="0">
                <a:effectLst/>
                <a:cs typeface="Times New Roman" panose="02020603050405020304" pitchFamily="18" charset="0"/>
              </a:rPr>
              <a:t>.</a:t>
            </a:r>
          </a:p>
          <a:p>
            <a:pPr marL="0" marR="0" lvl="4">
              <a:lnSpc>
                <a:spcPct val="107000"/>
              </a:lnSpc>
              <a:spcBef>
                <a:spcPts val="600"/>
              </a:spcBef>
              <a:spcAft>
                <a:spcPts val="600"/>
              </a:spcAft>
            </a:pPr>
            <a:endParaRPr lang="en-US" dirty="0" smtClean="0">
              <a:effectLst/>
              <a:cs typeface="Times New Roman" panose="02020603050405020304" pitchFamily="18" charset="0"/>
            </a:endParaRPr>
          </a:p>
          <a:p>
            <a:pPr marL="0" marR="0" lvl="4">
              <a:lnSpc>
                <a:spcPct val="107000"/>
              </a:lnSpc>
              <a:spcBef>
                <a:spcPts val="600"/>
              </a:spcBef>
              <a:spcAft>
                <a:spcPts val="600"/>
              </a:spcAft>
            </a:pPr>
            <a:r>
              <a:rPr lang="en-US" dirty="0" smtClean="0">
                <a:effectLst/>
                <a:cs typeface="Times New Roman" panose="02020603050405020304" pitchFamily="18" charset="0"/>
              </a:rPr>
              <a:t>Share</a:t>
            </a:r>
            <a:r>
              <a:rPr lang="en-US" baseline="0" dirty="0" smtClean="0">
                <a:effectLst/>
                <a:cs typeface="Times New Roman" panose="02020603050405020304" pitchFamily="18" charset="0"/>
              </a:rPr>
              <a:t> the following quiz reminders with the students. </a:t>
            </a:r>
            <a:endParaRPr lang="en-US" dirty="0" smtClean="0"/>
          </a:p>
          <a:p>
            <a:pPr marL="114300" marR="0" lvl="2">
              <a:lnSpc>
                <a:spcPct val="107000"/>
              </a:lnSpc>
              <a:spcBef>
                <a:spcPts val="600"/>
              </a:spcBef>
              <a:spcAft>
                <a:spcPts val="600"/>
              </a:spcAft>
            </a:pPr>
            <a:r>
              <a:rPr lang="en-US" dirty="0" smtClean="0">
                <a:effectLst/>
                <a:cs typeface="Times New Roman" panose="02020603050405020304" pitchFamily="18" charset="0"/>
              </a:rPr>
              <a:t>The quiz is timed at 45 minutes. </a:t>
            </a:r>
          </a:p>
          <a:p>
            <a:pPr marL="114300" marR="0" lvl="2">
              <a:lnSpc>
                <a:spcPct val="107000"/>
              </a:lnSpc>
              <a:spcBef>
                <a:spcPts val="600"/>
              </a:spcBef>
              <a:spcAft>
                <a:spcPts val="600"/>
              </a:spcAft>
            </a:pPr>
            <a:r>
              <a:rPr lang="en-US" dirty="0" smtClean="0">
                <a:effectLst/>
                <a:cs typeface="Times New Roman" panose="02020603050405020304" pitchFamily="18" charset="0"/>
              </a:rPr>
              <a:t>Students</a:t>
            </a:r>
            <a:r>
              <a:rPr lang="en-US" baseline="0" dirty="0" smtClean="0">
                <a:effectLst/>
                <a:cs typeface="Times New Roman" panose="02020603050405020304" pitchFamily="18" charset="0"/>
              </a:rPr>
              <a:t> are able to exit and resume taking the quiz at a later point in time. </a:t>
            </a:r>
            <a:r>
              <a:rPr lang="en-US" dirty="0" smtClean="0">
                <a:effectLst/>
                <a:cs typeface="Times New Roman" panose="02020603050405020304" pitchFamily="18" charset="0"/>
              </a:rPr>
              <a:t>The</a:t>
            </a:r>
            <a:r>
              <a:rPr lang="en-US" baseline="0" dirty="0" smtClean="0">
                <a:effectLst/>
                <a:cs typeface="Times New Roman" panose="02020603050405020304" pitchFamily="18" charset="0"/>
              </a:rPr>
              <a:t> student’s </a:t>
            </a:r>
            <a:r>
              <a:rPr lang="en-US" dirty="0" smtClean="0">
                <a:effectLst/>
                <a:cs typeface="Times New Roman" panose="02020603050405020304" pitchFamily="18" charset="0"/>
              </a:rPr>
              <a:t>progress and time remaining</a:t>
            </a:r>
            <a:r>
              <a:rPr lang="en-US" baseline="0" dirty="0" smtClean="0">
                <a:effectLst/>
                <a:cs typeface="Times New Roman" panose="02020603050405020304" pitchFamily="18" charset="0"/>
              </a:rPr>
              <a:t> to complete the quiz will be saved. </a:t>
            </a:r>
            <a:endParaRPr lang="en-US" dirty="0" smtClean="0">
              <a:effectLst/>
              <a:cs typeface="Times New Roman" panose="02020603050405020304" pitchFamily="18" charset="0"/>
            </a:endParaRPr>
          </a:p>
          <a:p>
            <a:pPr marL="114300" marR="0" lvl="2">
              <a:lnSpc>
                <a:spcPct val="107000"/>
              </a:lnSpc>
              <a:spcBef>
                <a:spcPts val="600"/>
              </a:spcBef>
              <a:spcAft>
                <a:spcPts val="600"/>
              </a:spcAft>
            </a:pPr>
            <a:r>
              <a:rPr lang="en-US" dirty="0" smtClean="0">
                <a:effectLst/>
                <a:cs typeface="Times New Roman" panose="02020603050405020304" pitchFamily="18" charset="0"/>
              </a:rPr>
              <a:t>An audio option is available at the top of each question if the student prefers having the quiz questions and answers read to</a:t>
            </a:r>
            <a:r>
              <a:rPr lang="en-US" baseline="0" dirty="0" smtClean="0">
                <a:effectLst/>
                <a:cs typeface="Times New Roman" panose="02020603050405020304" pitchFamily="18" charset="0"/>
              </a:rPr>
              <a:t> them</a:t>
            </a:r>
            <a:r>
              <a:rPr lang="en-US" dirty="0" smtClean="0">
                <a:effectLst/>
                <a:cs typeface="Times New Roman" panose="02020603050405020304" pitchFamily="18" charset="0"/>
              </a:rPr>
              <a:t>. </a:t>
            </a:r>
          </a:p>
          <a:p>
            <a:pPr marL="114300" marR="0" lvl="2">
              <a:lnSpc>
                <a:spcPct val="107000"/>
              </a:lnSpc>
              <a:spcBef>
                <a:spcPts val="600"/>
              </a:spcBef>
              <a:spcAft>
                <a:spcPts val="600"/>
              </a:spcAft>
            </a:pPr>
            <a:r>
              <a:rPr lang="en-US" dirty="0" smtClean="0">
                <a:effectLst/>
                <a:cs typeface="Times New Roman" panose="02020603050405020304" pitchFamily="18" charset="0"/>
              </a:rPr>
              <a:t>Any</a:t>
            </a:r>
            <a:r>
              <a:rPr lang="en-US" baseline="0" dirty="0" smtClean="0">
                <a:effectLst/>
                <a:cs typeface="Times New Roman" panose="02020603050405020304" pitchFamily="18" charset="0"/>
              </a:rPr>
              <a:t> questions not completed at the end of the 45-minute time period are marked incorrect. </a:t>
            </a:r>
          </a:p>
          <a:p>
            <a:pPr marL="114300" marR="0" lvl="2">
              <a:lnSpc>
                <a:spcPct val="107000"/>
              </a:lnSpc>
              <a:spcBef>
                <a:spcPts val="600"/>
              </a:spcBef>
              <a:spcAft>
                <a:spcPts val="600"/>
              </a:spcAft>
            </a:pPr>
            <a:r>
              <a:rPr lang="en-US" baseline="0" dirty="0" smtClean="0">
                <a:effectLst/>
                <a:cs typeface="Times New Roman" panose="02020603050405020304" pitchFamily="18" charset="0"/>
              </a:rPr>
              <a:t>The quiz will be graded once the student clicks the “Submit Quiz” button and the results will be shared with the student. </a:t>
            </a:r>
          </a:p>
          <a:p>
            <a:pPr lvl="4"/>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pPr/>
              <a:t>14</a:t>
            </a:fld>
            <a:endParaRPr lang="en-US"/>
          </a:p>
        </p:txBody>
      </p:sp>
      <p:sp>
        <p:nvSpPr>
          <p:cNvPr id="9" name="Slide Image Placeholder 8">
            <a:extLst>
              <a:ext uri="{FF2B5EF4-FFF2-40B4-BE49-F238E27FC236}">
                <a16:creationId xmlns:a16="http://schemas.microsoft.com/office/drawing/2014/main" id="{22F58D9A-403A-47A7-803F-47EE5E7C34BF}"/>
              </a:ext>
            </a:extLst>
          </p:cNvPr>
          <p:cNvSpPr>
            <a:spLocks noGrp="1" noRot="1" noChangeAspect="1"/>
          </p:cNvSpPr>
          <p:nvPr>
            <p:ph type="sldImg"/>
          </p:nvPr>
        </p:nvSpPr>
        <p:spPr>
          <a:xfrm>
            <a:off x="889000" y="587375"/>
            <a:ext cx="5080000" cy="2857500"/>
          </a:xfrm>
        </p:spPr>
      </p:sp>
      <p:sp>
        <p:nvSpPr>
          <p:cNvPr id="2" name="Footer Placeholder 1"/>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96198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LEARNING BLOCK 4</a:t>
            </a:r>
          </a:p>
          <a:p>
            <a:endParaRPr lang="en-US"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i="1" cap="none" dirty="0" smtClean="0"/>
              <a:t>Preview</a:t>
            </a:r>
            <a:r>
              <a:rPr lang="en-US" i="1" cap="none" baseline="0" dirty="0" smtClean="0"/>
              <a:t> Learning Block 4 content. </a:t>
            </a:r>
          </a:p>
          <a:p>
            <a:endParaRPr lang="en-US" dirty="0" smtClean="0"/>
          </a:p>
          <a:p>
            <a:pPr lvl="4"/>
            <a:r>
              <a:rPr lang="en-US" dirty="0" smtClean="0"/>
              <a:t>Review specific details for the in-person sessions (e.g., times, location, parking, etc.) so that everyone is clear about the experience and expectations.</a:t>
            </a:r>
          </a:p>
          <a:p>
            <a:pPr lvl="4"/>
            <a:endParaRPr lang="en-US" dirty="0" smtClean="0"/>
          </a:p>
          <a:p>
            <a:pPr marL="0" marR="0" lvl="4" indent="0" algn="l" defTabSz="914400" rtl="0" eaLnBrk="1" fontAlgn="auto" latinLnBrk="0" hangingPunct="1">
              <a:lnSpc>
                <a:spcPct val="100000"/>
              </a:lnSpc>
              <a:spcBef>
                <a:spcPts val="600"/>
              </a:spcBef>
              <a:spcAft>
                <a:spcPts val="0"/>
              </a:spcAft>
              <a:buClrTx/>
              <a:buSzTx/>
              <a:buFontTx/>
              <a:buNone/>
              <a:tabLst/>
              <a:defRPr/>
            </a:pPr>
            <a:r>
              <a:rPr lang="en-US" b="1" i="1" dirty="0" smtClean="0"/>
              <a:t>PREVIEW CONTINUED ON NEXT SLIDE.</a:t>
            </a:r>
          </a:p>
          <a:p>
            <a:pPr lvl="4"/>
            <a:endParaRPr lang="en-US" dirty="0"/>
          </a:p>
        </p:txBody>
      </p:sp>
      <p:sp>
        <p:nvSpPr>
          <p:cNvPr id="5" name="Slide Number Placeholder 4"/>
          <p:cNvSpPr>
            <a:spLocks noGrp="1"/>
          </p:cNvSpPr>
          <p:nvPr>
            <p:ph type="sldNum" sz="quarter" idx="11"/>
          </p:nvPr>
        </p:nvSpPr>
        <p:spPr/>
        <p:txBody>
          <a:bodyPr/>
          <a:lstStyle/>
          <a:p>
            <a:fld id="{7892AAB4-A6B5-42B8-AF9E-8E4F8B9F0431}" type="slidenum">
              <a:rPr lang="en-US" smtClean="0"/>
              <a:t>15</a:t>
            </a:fld>
            <a:endParaRPr lang="en-US"/>
          </a:p>
        </p:txBody>
      </p:sp>
      <p:sp>
        <p:nvSpPr>
          <p:cNvPr id="6" name="Footer Placeholder 5"/>
          <p:cNvSpPr>
            <a:spLocks noGrp="1"/>
          </p:cNvSpPr>
          <p:nvPr>
            <p:ph type="ftr" sz="quarter" idx="12"/>
          </p:nvPr>
        </p:nvSpPr>
        <p:spPr/>
        <p:txBody>
          <a:bodyPr/>
          <a:lstStyle/>
          <a:p>
            <a:r>
              <a:rPr lang="en-US" smtClean="0"/>
              <a:t>Checkpoint 3 (20230519)</a:t>
            </a:r>
            <a:endParaRPr lang="en-US"/>
          </a:p>
        </p:txBody>
      </p:sp>
    </p:spTree>
    <p:extLst>
      <p:ext uri="{BB962C8B-B14F-4D97-AF65-F5344CB8AC3E}">
        <p14:creationId xmlns:p14="http://schemas.microsoft.com/office/powerpoint/2010/main" val="92974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LEARNING BLOCK 4</a:t>
            </a:r>
          </a:p>
          <a:p>
            <a:endParaRPr lang="en-US"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i="1" cap="none" dirty="0" smtClean="0"/>
              <a:t>Preview</a:t>
            </a:r>
            <a:r>
              <a:rPr lang="en-US" i="1" cap="none" baseline="0" dirty="0" smtClean="0"/>
              <a:t> Learning Block 4 content. </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b="0" i="0" cap="none" baseline="0" dirty="0" smtClean="0"/>
              <a:t>Share with students that Learning Block 4 includes hands-on activities and 3 skills evaluations. </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b="0" i="0" cap="none" baseline="0" dirty="0" smtClean="0"/>
              <a:t>Share the specifics of the checkup event with the students (e.g. date, time, location, parking, etc.)</a:t>
            </a:r>
          </a:p>
        </p:txBody>
      </p:sp>
      <p:sp>
        <p:nvSpPr>
          <p:cNvPr id="5" name="Slide Number Placeholder 4"/>
          <p:cNvSpPr>
            <a:spLocks noGrp="1"/>
          </p:cNvSpPr>
          <p:nvPr>
            <p:ph type="sldNum" sz="quarter" idx="5"/>
          </p:nvPr>
        </p:nvSpPr>
        <p:spPr/>
        <p:txBody>
          <a:bodyPr/>
          <a:lstStyle/>
          <a:p>
            <a:fld id="{7892AAB4-A6B5-42B8-AF9E-8E4F8B9F0431}" type="slidenum">
              <a:rPr lang="en-US" smtClean="0"/>
              <a:t>16</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92317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REMINDER</a:t>
            </a:r>
          </a:p>
          <a:p>
            <a:endParaRPr lang="en-US" dirty="0"/>
          </a:p>
          <a:p>
            <a:pPr lvl="4"/>
            <a:r>
              <a:rPr lang="en-US" dirty="0"/>
              <a:t>Remind students to bring </a:t>
            </a:r>
            <a:r>
              <a:rPr lang="en-US" dirty="0" smtClean="0"/>
              <a:t>their </a:t>
            </a:r>
            <a:r>
              <a:rPr lang="en-US" dirty="0"/>
              <a:t>print copy of the </a:t>
            </a:r>
            <a:r>
              <a:rPr lang="en-US" dirty="0" smtClean="0"/>
              <a:t>Technician</a:t>
            </a:r>
            <a:r>
              <a:rPr lang="en-US" baseline="0" dirty="0" smtClean="0"/>
              <a:t> Guide </a:t>
            </a:r>
            <a:r>
              <a:rPr lang="en-US" dirty="0" smtClean="0"/>
              <a:t>to </a:t>
            </a:r>
            <a:r>
              <a:rPr lang="en-US" dirty="0"/>
              <a:t>the in-person sessions.</a:t>
            </a:r>
          </a:p>
        </p:txBody>
      </p:sp>
      <p:sp>
        <p:nvSpPr>
          <p:cNvPr id="5" name="Slide Number Placeholder 4"/>
          <p:cNvSpPr>
            <a:spLocks noGrp="1"/>
          </p:cNvSpPr>
          <p:nvPr>
            <p:ph type="sldNum" sz="quarter" idx="5"/>
          </p:nvPr>
        </p:nvSpPr>
        <p:spPr/>
        <p:txBody>
          <a:bodyPr/>
          <a:lstStyle/>
          <a:p>
            <a:fld id="{7892AAB4-A6B5-42B8-AF9E-8E4F8B9F0431}" type="slidenum">
              <a:rPr lang="en-US" smtClean="0"/>
              <a:pPr/>
              <a:t>17</a:t>
            </a:fld>
            <a:endParaRPr lang="en-US"/>
          </a:p>
        </p:txBody>
      </p:sp>
      <p:sp>
        <p:nvSpPr>
          <p:cNvPr id="9" name="Slide Image Placeholder 8">
            <a:extLst>
              <a:ext uri="{FF2B5EF4-FFF2-40B4-BE49-F238E27FC236}">
                <a16:creationId xmlns:a16="http://schemas.microsoft.com/office/drawing/2014/main" id="{22F58D9A-403A-47A7-803F-47EE5E7C34BF}"/>
              </a:ext>
            </a:extLst>
          </p:cNvPr>
          <p:cNvSpPr>
            <a:spLocks noGrp="1" noRot="1" noChangeAspect="1"/>
          </p:cNvSpPr>
          <p:nvPr>
            <p:ph type="sldImg"/>
          </p:nvPr>
        </p:nvSpPr>
        <p:spPr>
          <a:xfrm>
            <a:off x="889000" y="587375"/>
            <a:ext cx="5080000" cy="2857500"/>
          </a:xfrm>
        </p:spPr>
      </p:sp>
      <p:sp>
        <p:nvSpPr>
          <p:cNvPr id="2" name="Footer Placeholder 1"/>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93428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Q&amp;A</a:t>
            </a:r>
          </a:p>
          <a:p>
            <a:endParaRPr lang="en-US"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b="1" i="1" cap="none" dirty="0" smtClean="0"/>
              <a:t>Answer</a:t>
            </a:r>
            <a:r>
              <a:rPr lang="en-US" b="1" i="1" cap="none" baseline="0" dirty="0" smtClean="0"/>
              <a:t> any questions that students may have.</a:t>
            </a:r>
          </a:p>
          <a:p>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t>18</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3507727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NEXT STEPS</a:t>
            </a:r>
          </a:p>
          <a:p>
            <a:pPr lvl="4"/>
            <a:endParaRPr lang="en-US" dirty="0" smtClean="0"/>
          </a:p>
          <a:p>
            <a:pPr lvl="4"/>
            <a:r>
              <a:rPr lang="en-US" dirty="0" smtClean="0"/>
              <a:t>Review the next steps for the students</a:t>
            </a:r>
            <a:r>
              <a:rPr lang="en-US" baseline="0" dirty="0" smtClean="0"/>
              <a:t> as listed on the slide</a:t>
            </a:r>
            <a:r>
              <a:rPr lang="en-US" dirty="0" smtClean="0"/>
              <a:t>.</a:t>
            </a:r>
          </a:p>
          <a:p>
            <a:pPr marL="171450" lvl="4" indent="-171450">
              <a:buFont typeface="Wingdings" panose="05000000000000000000" pitchFamily="2" charset="2"/>
              <a:buChar char="§"/>
            </a:pPr>
            <a:r>
              <a:rPr lang="en-US" b="0" i="0" dirty="0" smtClean="0"/>
              <a:t>Stress that the</a:t>
            </a:r>
            <a:r>
              <a:rPr lang="en-US" b="0" i="0" baseline="0" dirty="0" smtClean="0"/>
              <a:t> e-learning content must be completed to 100% before the start of the first in-person session.</a:t>
            </a:r>
          </a:p>
          <a:p>
            <a:pPr marL="171450" lvl="4" indent="-171450">
              <a:buFont typeface="Wingdings" panose="05000000000000000000" pitchFamily="2" charset="2"/>
              <a:buChar char="§"/>
            </a:pPr>
            <a:r>
              <a:rPr lang="en-US" b="0" i="0" baseline="0" dirty="0" smtClean="0"/>
              <a:t>Stress that all Learn Practice Explain videos must be submitted to the Coaches before the start of the first in-person session. </a:t>
            </a:r>
          </a:p>
        </p:txBody>
      </p:sp>
      <p:sp>
        <p:nvSpPr>
          <p:cNvPr id="5" name="Slide Number Placeholder 4"/>
          <p:cNvSpPr>
            <a:spLocks noGrp="1"/>
          </p:cNvSpPr>
          <p:nvPr>
            <p:ph type="sldNum" sz="quarter" idx="5"/>
          </p:nvPr>
        </p:nvSpPr>
        <p:spPr/>
        <p:txBody>
          <a:bodyPr/>
          <a:lstStyle/>
          <a:p>
            <a:fld id="{7892AAB4-A6B5-42B8-AF9E-8E4F8B9F0431}" type="slidenum">
              <a:rPr lang="en-US" smtClean="0"/>
              <a:t>19</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100024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INSTALLING A FORWARD-FACING CAR </a:t>
            </a:r>
            <a:r>
              <a:rPr lang="en-US" dirty="0" smtClean="0"/>
              <a:t>SEAT</a:t>
            </a:r>
          </a:p>
          <a:p>
            <a:endParaRPr lang="en-US" dirty="0"/>
          </a:p>
          <a:p>
            <a:pPr lvl="4"/>
            <a:r>
              <a:rPr lang="en-US" dirty="0" smtClean="0"/>
              <a:t>Lead a discussion on students’ experiences installing a car seat rear-facing. </a:t>
            </a:r>
          </a:p>
          <a:p>
            <a:pPr marL="171450" lvl="4" indent="-171450">
              <a:buFont typeface="Wingdings" panose="05000000000000000000" pitchFamily="2" charset="2"/>
              <a:buChar char="§"/>
            </a:pPr>
            <a:r>
              <a:rPr lang="en-US" b="0" i="0" dirty="0" smtClean="0"/>
              <a:t>What was difficult? </a:t>
            </a:r>
          </a:p>
          <a:p>
            <a:pPr marL="171450" lvl="4" indent="-171450">
              <a:buFont typeface="Wingdings" panose="05000000000000000000" pitchFamily="2" charset="2"/>
              <a:buChar char="§"/>
            </a:pPr>
            <a:r>
              <a:rPr lang="en-US" b="0" i="0" dirty="0" smtClean="0"/>
              <a:t>Easy? </a:t>
            </a:r>
          </a:p>
          <a:p>
            <a:pPr marL="171450" lvl="4" indent="-171450">
              <a:buFont typeface="Wingdings" panose="05000000000000000000" pitchFamily="2" charset="2"/>
              <a:buChar char="§"/>
            </a:pPr>
            <a:r>
              <a:rPr lang="en-US" b="0" i="0" dirty="0" smtClean="0"/>
              <a:t>Surprising? </a:t>
            </a:r>
          </a:p>
          <a:p>
            <a:pPr lvl="4"/>
            <a:endParaRPr lang="en-US" dirty="0" smtClean="0"/>
          </a:p>
          <a:p>
            <a:pPr marL="0" marR="0" lvl="4" indent="0" algn="l" defTabSz="914400" rtl="0" eaLnBrk="1" fontAlgn="auto" latinLnBrk="0" hangingPunct="1">
              <a:lnSpc>
                <a:spcPct val="100000"/>
              </a:lnSpc>
              <a:spcBef>
                <a:spcPts val="600"/>
              </a:spcBef>
              <a:spcAft>
                <a:spcPts val="0"/>
              </a:spcAft>
              <a:buClrTx/>
              <a:buSzTx/>
              <a:buFontTx/>
              <a:buNone/>
              <a:tabLst/>
              <a:defRPr/>
            </a:pPr>
            <a:r>
              <a:rPr lang="en-US" dirty="0" smtClean="0"/>
              <a:t>Address any questions. </a:t>
            </a:r>
          </a:p>
          <a:p>
            <a:pPr lvl="4"/>
            <a:endParaRPr lang="en-US" b="1" i="0" dirty="0" smtClean="0"/>
          </a:p>
          <a:p>
            <a:pPr lvl="4"/>
            <a:r>
              <a:rPr lang="en-US" b="1" i="0" dirty="0" smtClean="0"/>
              <a:t>INSTRUCTOR</a:t>
            </a:r>
            <a:r>
              <a:rPr lang="en-US" b="1" i="0" baseline="0" dirty="0" smtClean="0"/>
              <a:t> NOTE: </a:t>
            </a:r>
            <a:r>
              <a:rPr lang="en-US" b="1" i="0" dirty="0" smtClean="0"/>
              <a:t>Ideally, have one or more car seats available for demonstration if needed.</a:t>
            </a:r>
          </a:p>
          <a:p>
            <a:pPr lvl="4"/>
            <a:endParaRPr lang="en-US" dirty="0" smtClean="0"/>
          </a:p>
          <a:p>
            <a:pPr lvl="4"/>
            <a:r>
              <a:rPr lang="en-US" dirty="0" smtClean="0"/>
              <a:t>Remind </a:t>
            </a:r>
            <a:r>
              <a:rPr lang="en-US" dirty="0"/>
              <a:t>students during the in-person session, they will have an opportunity to install </a:t>
            </a:r>
            <a:r>
              <a:rPr lang="en-US" dirty="0" smtClean="0"/>
              <a:t>forward-facing </a:t>
            </a:r>
            <a:r>
              <a:rPr lang="en-US" dirty="0"/>
              <a:t>car </a:t>
            </a:r>
            <a:r>
              <a:rPr lang="en-US" dirty="0" smtClean="0"/>
              <a:t>seats </a:t>
            </a:r>
            <a:r>
              <a:rPr lang="en-US" dirty="0"/>
              <a:t>with an Instructor’s </a:t>
            </a:r>
            <a:r>
              <a:rPr lang="en-US" dirty="0" smtClean="0"/>
              <a:t>feedback.</a:t>
            </a:r>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t>2</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269839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Learn • practice • </a:t>
            </a:r>
            <a:r>
              <a:rPr lang="en-US" dirty="0" smtClean="0"/>
              <a:t>explain (TG 9-6/IG 9-21)</a:t>
            </a:r>
            <a:endParaRPr lang="en-US" dirty="0"/>
          </a:p>
          <a:p>
            <a:pPr lvl="4"/>
            <a:endParaRPr lang="en-US" dirty="0" smtClean="0"/>
          </a:p>
          <a:p>
            <a:pPr lvl="4"/>
            <a:r>
              <a:rPr lang="en-US" dirty="0" smtClean="0"/>
              <a:t>Conduct </a:t>
            </a:r>
            <a:r>
              <a:rPr lang="en-US" dirty="0"/>
              <a:t>the LPE activity, ensuring that everyone has an opportunity to contribute.</a:t>
            </a:r>
          </a:p>
        </p:txBody>
      </p:sp>
      <p:sp>
        <p:nvSpPr>
          <p:cNvPr id="5" name="Slide Number Placeholder 4"/>
          <p:cNvSpPr>
            <a:spLocks noGrp="1"/>
          </p:cNvSpPr>
          <p:nvPr>
            <p:ph type="sldNum" sz="quarter" idx="5"/>
          </p:nvPr>
        </p:nvSpPr>
        <p:spPr/>
        <p:txBody>
          <a:bodyPr/>
          <a:lstStyle/>
          <a:p>
            <a:fld id="{7892AAB4-A6B5-42B8-AF9E-8E4F8B9F0431}" type="slidenum">
              <a:rPr lang="en-US" smtClean="0"/>
              <a:t>3</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338915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Learn • practice • </a:t>
            </a:r>
            <a:r>
              <a:rPr lang="en-US" dirty="0" smtClean="0"/>
              <a:t>explain (TG 9-10/IG 9-31)</a:t>
            </a:r>
            <a:endParaRPr lang="en-US" dirty="0"/>
          </a:p>
          <a:p>
            <a:pPr lvl="4"/>
            <a:endParaRPr lang="en-US" dirty="0" smtClean="0"/>
          </a:p>
          <a:p>
            <a:pPr lvl="4"/>
            <a:r>
              <a:rPr lang="en-US" dirty="0" smtClean="0"/>
              <a:t>Conduct </a:t>
            </a:r>
            <a:r>
              <a:rPr lang="en-US" dirty="0"/>
              <a:t>the LPE activity, ensuring that everyone has an opportunity to contribute.</a:t>
            </a:r>
          </a:p>
        </p:txBody>
      </p:sp>
      <p:sp>
        <p:nvSpPr>
          <p:cNvPr id="5" name="Slide Number Placeholder 4"/>
          <p:cNvSpPr>
            <a:spLocks noGrp="1"/>
          </p:cNvSpPr>
          <p:nvPr>
            <p:ph type="sldNum" sz="quarter" idx="5"/>
          </p:nvPr>
        </p:nvSpPr>
        <p:spPr/>
        <p:txBody>
          <a:bodyPr/>
          <a:lstStyle/>
          <a:p>
            <a:fld id="{7892AAB4-A6B5-42B8-AF9E-8E4F8B9F0431}" type="slidenum">
              <a:rPr lang="en-US" smtClean="0"/>
              <a:t>4</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126685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SECURING A BOOSTER </a:t>
            </a:r>
            <a:r>
              <a:rPr lang="en-US" dirty="0" smtClean="0"/>
              <a:t>SEAT</a:t>
            </a:r>
          </a:p>
          <a:p>
            <a:endParaRPr lang="en-US" dirty="0"/>
          </a:p>
          <a:p>
            <a:pPr lvl="4"/>
            <a:r>
              <a:rPr lang="en-US" dirty="0"/>
              <a:t>Lead a discussion on students’ experiences securing a booster seat. </a:t>
            </a:r>
            <a:endParaRPr lang="en-US" dirty="0" smtClean="0"/>
          </a:p>
          <a:p>
            <a:pPr marL="171450" lvl="4" indent="-171450">
              <a:buFont typeface="Wingdings" panose="05000000000000000000" pitchFamily="2" charset="2"/>
              <a:buChar char="§"/>
            </a:pPr>
            <a:r>
              <a:rPr lang="en-US" b="0" i="0" dirty="0" smtClean="0"/>
              <a:t>Find </a:t>
            </a:r>
            <a:r>
              <a:rPr lang="en-US" b="0" i="0" dirty="0"/>
              <a:t>out who practiced with booster seats and who practiced with all-in-ones or combination car seats in booster mode. </a:t>
            </a:r>
            <a:endParaRPr lang="en-US" b="0" i="0" dirty="0" smtClean="0"/>
          </a:p>
          <a:p>
            <a:pPr marL="171450" lvl="4" indent="-171450">
              <a:buFont typeface="Wingdings" panose="05000000000000000000" pitchFamily="2" charset="2"/>
              <a:buChar char="§"/>
            </a:pPr>
            <a:r>
              <a:rPr lang="en-US" b="0" i="0" dirty="0" smtClean="0"/>
              <a:t>Compare </a:t>
            </a:r>
            <a:r>
              <a:rPr lang="en-US" b="0" i="0" dirty="0"/>
              <a:t>the different types. </a:t>
            </a:r>
            <a:endParaRPr lang="en-US" b="0" i="0" dirty="0" smtClean="0"/>
          </a:p>
          <a:p>
            <a:pPr marL="171450" lvl="4" indent="-171450">
              <a:buFont typeface="Wingdings" panose="05000000000000000000" pitchFamily="2" charset="2"/>
              <a:buChar char="§"/>
            </a:pPr>
            <a:r>
              <a:rPr lang="en-US" b="0" i="0" dirty="0" smtClean="0"/>
              <a:t>What </a:t>
            </a:r>
            <a:r>
              <a:rPr lang="en-US" b="0" i="0" dirty="0"/>
              <a:t>was difficult? </a:t>
            </a:r>
            <a:endParaRPr lang="en-US" b="0" i="0" dirty="0" smtClean="0"/>
          </a:p>
          <a:p>
            <a:pPr marL="171450" lvl="4" indent="-171450">
              <a:buFont typeface="Wingdings" panose="05000000000000000000" pitchFamily="2" charset="2"/>
              <a:buChar char="§"/>
            </a:pPr>
            <a:r>
              <a:rPr lang="en-US" b="0" i="0" dirty="0" smtClean="0"/>
              <a:t>Easy</a:t>
            </a:r>
            <a:r>
              <a:rPr lang="en-US" b="0" i="0" dirty="0"/>
              <a:t>? </a:t>
            </a:r>
            <a:endParaRPr lang="en-US" b="0" i="0" dirty="0" smtClean="0"/>
          </a:p>
          <a:p>
            <a:pPr marL="171450" lvl="4" indent="-171450">
              <a:buFont typeface="Wingdings" panose="05000000000000000000" pitchFamily="2" charset="2"/>
              <a:buChar char="§"/>
            </a:pPr>
            <a:r>
              <a:rPr lang="en-US" b="0" i="0" dirty="0" smtClean="0"/>
              <a:t>Surprising</a:t>
            </a:r>
            <a:r>
              <a:rPr lang="en-US" b="0" i="0" dirty="0"/>
              <a:t>? </a:t>
            </a:r>
            <a:endParaRPr lang="en-US" b="0" i="0" dirty="0" smtClean="0"/>
          </a:p>
          <a:p>
            <a:pPr lvl="4"/>
            <a:endParaRPr lang="en-US" dirty="0" smtClean="0"/>
          </a:p>
          <a:p>
            <a:pPr lvl="4"/>
            <a:r>
              <a:rPr lang="en-US" dirty="0" smtClean="0"/>
              <a:t>Address </a:t>
            </a:r>
            <a:r>
              <a:rPr lang="en-US" dirty="0"/>
              <a:t>any questions. </a:t>
            </a:r>
          </a:p>
          <a:p>
            <a:pPr lvl="4"/>
            <a:endParaRPr lang="en-US" dirty="0" smtClean="0"/>
          </a:p>
          <a:p>
            <a:pPr lvl="4"/>
            <a:r>
              <a:rPr lang="en-US" i="0" dirty="0" smtClean="0"/>
              <a:t>INSTRUCTOR NOTE: Ideally</a:t>
            </a:r>
            <a:r>
              <a:rPr lang="en-US" i="0" dirty="0"/>
              <a:t>, have one or more booster seats available for demonstration if needed</a:t>
            </a:r>
            <a:r>
              <a:rPr lang="en-US" i="0" dirty="0" smtClean="0"/>
              <a:t>.</a:t>
            </a:r>
          </a:p>
          <a:p>
            <a:pPr lvl="4"/>
            <a:endParaRPr lang="en-US" i="0" dirty="0"/>
          </a:p>
          <a:p>
            <a:pPr lvl="4"/>
            <a:r>
              <a:rPr lang="en-US" dirty="0"/>
              <a:t>Remind students that during the in-person session, they will have an opportunity to secure </a:t>
            </a:r>
            <a:r>
              <a:rPr lang="en-US" dirty="0" smtClean="0"/>
              <a:t>booster seats </a:t>
            </a:r>
            <a:r>
              <a:rPr lang="en-US" dirty="0"/>
              <a:t>with an Instructor’s feedback.</a:t>
            </a:r>
          </a:p>
        </p:txBody>
      </p:sp>
      <p:sp>
        <p:nvSpPr>
          <p:cNvPr id="5" name="Slide Number Placeholder 4"/>
          <p:cNvSpPr>
            <a:spLocks noGrp="1"/>
          </p:cNvSpPr>
          <p:nvPr>
            <p:ph type="sldNum" sz="quarter" idx="5"/>
          </p:nvPr>
        </p:nvSpPr>
        <p:spPr/>
        <p:txBody>
          <a:bodyPr/>
          <a:lstStyle/>
          <a:p>
            <a:fld id="{7892AAB4-A6B5-42B8-AF9E-8E4F8B9F0431}" type="slidenum">
              <a:rPr lang="en-US" smtClean="0"/>
              <a:t>5</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273586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Learn • practice • </a:t>
            </a:r>
            <a:r>
              <a:rPr lang="en-US" dirty="0" smtClean="0"/>
              <a:t>explain (TG 10-12/IG 10-37)</a:t>
            </a:r>
          </a:p>
          <a:p>
            <a:endParaRPr lang="en-US" dirty="0"/>
          </a:p>
          <a:p>
            <a:pPr lvl="4"/>
            <a:r>
              <a:rPr lang="en-US" dirty="0"/>
              <a:t>Conduct the LPE activity, ensuring that everyone has an opportunity to contribute.</a:t>
            </a:r>
          </a:p>
          <a:p>
            <a:pPr lvl="4"/>
            <a:endParaRPr lang="en-US" dirty="0"/>
          </a:p>
          <a:p>
            <a:pPr lvl="4"/>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t>6</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231308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Social</a:t>
            </a:r>
            <a:r>
              <a:rPr lang="en-US" baseline="0" dirty="0" smtClean="0"/>
              <a:t> media</a:t>
            </a:r>
            <a:endParaRPr lang="en-US" dirty="0" smtClean="0"/>
          </a:p>
          <a:p>
            <a:endParaRPr lang="en-US" dirty="0"/>
          </a:p>
          <a:p>
            <a:pPr lvl="4"/>
            <a:r>
              <a:rPr lang="en-US" dirty="0"/>
              <a:t>Discuss how social media can provide opportunities for community education, and help engage caregivers in a format that can be easily shared</a:t>
            </a:r>
            <a:r>
              <a:rPr lang="en-US" dirty="0" smtClean="0"/>
              <a:t>.</a:t>
            </a:r>
          </a:p>
          <a:p>
            <a:pPr lvl="4"/>
            <a:r>
              <a:rPr lang="en-US" dirty="0" smtClean="0"/>
              <a:t> </a:t>
            </a:r>
            <a:endParaRPr lang="en-US" dirty="0"/>
          </a:p>
          <a:p>
            <a:pPr lvl="4"/>
            <a:r>
              <a:rPr lang="en-US" dirty="0"/>
              <a:t>Emphasize the importance of vocal tone and non-verbal body language—these elements cannot be seen through social media communication.</a:t>
            </a:r>
          </a:p>
        </p:txBody>
      </p:sp>
      <p:sp>
        <p:nvSpPr>
          <p:cNvPr id="5" name="Slide Number Placeholder 4"/>
          <p:cNvSpPr>
            <a:spLocks noGrp="1"/>
          </p:cNvSpPr>
          <p:nvPr>
            <p:ph type="sldNum" sz="quarter" idx="5"/>
          </p:nvPr>
        </p:nvSpPr>
        <p:spPr/>
        <p:txBody>
          <a:bodyPr/>
          <a:lstStyle/>
          <a:p>
            <a:fld id="{7892AAB4-A6B5-42B8-AF9E-8E4F8B9F0431}" type="slidenum">
              <a:rPr lang="en-US" smtClean="0"/>
              <a:t>7</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410793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FEAR-BASED MESSAGING</a:t>
            </a:r>
          </a:p>
          <a:p>
            <a:pPr lvl="4"/>
            <a:endParaRPr lang="en-US" dirty="0" smtClean="0"/>
          </a:p>
          <a:p>
            <a:pPr lvl="4"/>
            <a:r>
              <a:rPr lang="en-US" dirty="0" smtClean="0"/>
              <a:t>Discuss </a:t>
            </a:r>
            <a:r>
              <a:rPr lang="en-US" dirty="0"/>
              <a:t>fear-based messaging, whether used in person or in a social media post. </a:t>
            </a:r>
            <a:endParaRPr lang="en-US" dirty="0" smtClean="0"/>
          </a:p>
          <a:p>
            <a:pPr lvl="4"/>
            <a:r>
              <a:rPr lang="en-US" dirty="0" smtClean="0"/>
              <a:t>Review </a:t>
            </a:r>
            <a:r>
              <a:rPr lang="en-US" dirty="0"/>
              <a:t>the examples </a:t>
            </a:r>
            <a:r>
              <a:rPr lang="en-US" dirty="0" smtClean="0"/>
              <a:t>on TG 12-6/IG 12-21 </a:t>
            </a:r>
            <a:r>
              <a:rPr lang="en-US" dirty="0"/>
              <a:t>and provide additional examples if desired. </a:t>
            </a:r>
          </a:p>
        </p:txBody>
      </p:sp>
      <p:sp>
        <p:nvSpPr>
          <p:cNvPr id="5" name="Slide Number Placeholder 4"/>
          <p:cNvSpPr>
            <a:spLocks noGrp="1"/>
          </p:cNvSpPr>
          <p:nvPr>
            <p:ph type="sldNum" sz="quarter" idx="5"/>
          </p:nvPr>
        </p:nvSpPr>
        <p:spPr/>
        <p:txBody>
          <a:bodyPr/>
          <a:lstStyle/>
          <a:p>
            <a:fld id="{7892AAB4-A6B5-42B8-AF9E-8E4F8B9F0431}" type="slidenum">
              <a:rPr lang="en-US" smtClean="0"/>
              <a:t>8</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236616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Learn • practice • </a:t>
            </a:r>
            <a:r>
              <a:rPr lang="en-US" dirty="0" smtClean="0"/>
              <a:t>explain (TG 12-6/12-19)</a:t>
            </a:r>
          </a:p>
          <a:p>
            <a:endParaRPr lang="en-US" dirty="0"/>
          </a:p>
          <a:p>
            <a:pPr lvl="4"/>
            <a:r>
              <a:rPr lang="en-US" dirty="0"/>
              <a:t>Conduct the LPE activity, ensuring that everyone has an opportunity to contribute.</a:t>
            </a:r>
          </a:p>
          <a:p>
            <a:pPr lvl="4"/>
            <a:endParaRPr lang="en-US" dirty="0"/>
          </a:p>
        </p:txBody>
      </p:sp>
      <p:sp>
        <p:nvSpPr>
          <p:cNvPr id="5" name="Slide Number Placeholder 4"/>
          <p:cNvSpPr>
            <a:spLocks noGrp="1"/>
          </p:cNvSpPr>
          <p:nvPr>
            <p:ph type="sldNum" sz="quarter" idx="5"/>
          </p:nvPr>
        </p:nvSpPr>
        <p:spPr/>
        <p:txBody>
          <a:bodyPr/>
          <a:lstStyle/>
          <a:p>
            <a:fld id="{7892AAB4-A6B5-42B8-AF9E-8E4F8B9F0431}" type="slidenum">
              <a:rPr lang="en-US" smtClean="0"/>
              <a:t>9</a:t>
            </a:fld>
            <a:endParaRPr lang="en-US"/>
          </a:p>
        </p:txBody>
      </p:sp>
      <p:sp>
        <p:nvSpPr>
          <p:cNvPr id="6" name="Footer Placeholder 5"/>
          <p:cNvSpPr>
            <a:spLocks noGrp="1"/>
          </p:cNvSpPr>
          <p:nvPr>
            <p:ph type="ftr" sz="quarter" idx="10"/>
          </p:nvPr>
        </p:nvSpPr>
        <p:spPr/>
        <p:txBody>
          <a:bodyPr/>
          <a:lstStyle/>
          <a:p>
            <a:r>
              <a:rPr lang="en-US" smtClean="0"/>
              <a:t>Checkpoint 3 (20230519)</a:t>
            </a:r>
            <a:endParaRPr lang="en-US"/>
          </a:p>
        </p:txBody>
      </p:sp>
    </p:spTree>
    <p:extLst>
      <p:ext uri="{BB962C8B-B14F-4D97-AF65-F5344CB8AC3E}">
        <p14:creationId xmlns:p14="http://schemas.microsoft.com/office/powerpoint/2010/main" val="415056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1F8B-4507-4FE6-8C85-75975E5E8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3FCE6-0A43-49B7-99FC-C7A8D6752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4B8A2-0527-4FC4-B7DD-C8D41B1D09BA}"/>
              </a:ext>
            </a:extLst>
          </p:cNvPr>
          <p:cNvSpPr>
            <a:spLocks noGrp="1"/>
          </p:cNvSpPr>
          <p:nvPr>
            <p:ph type="dt" sz="half" idx="10"/>
          </p:nvPr>
        </p:nvSpPr>
        <p:spPr/>
        <p:txBody>
          <a:bodyPr/>
          <a:lstStyle/>
          <a:p>
            <a:r>
              <a:rPr lang="en-US" smtClean="0"/>
              <a:t>Checkpoint 3 (20230519)</a:t>
            </a:r>
            <a:endParaRPr lang="en-US"/>
          </a:p>
        </p:txBody>
      </p:sp>
      <p:sp>
        <p:nvSpPr>
          <p:cNvPr id="5" name="Footer Placeholder 4">
            <a:extLst>
              <a:ext uri="{FF2B5EF4-FFF2-40B4-BE49-F238E27FC236}">
                <a16:creationId xmlns:a16="http://schemas.microsoft.com/office/drawing/2014/main" id="{01886FD9-54B9-424B-9E63-1083F35BC61B}"/>
              </a:ext>
            </a:extLst>
          </p:cNvPr>
          <p:cNvSpPr>
            <a:spLocks noGrp="1"/>
          </p:cNvSpPr>
          <p:nvPr>
            <p:ph type="ftr" sz="quarter" idx="11"/>
          </p:nvPr>
        </p:nvSpPr>
        <p:spPr/>
        <p:txBody>
          <a:bodyPr/>
          <a:lstStyle/>
          <a:p>
            <a:r>
              <a:rPr lang="en-US" smtClean="0"/>
              <a:t>Checkpoint 3</a:t>
            </a:r>
            <a:endParaRPr lang="en-US" dirty="0"/>
          </a:p>
        </p:txBody>
      </p:sp>
      <p:sp>
        <p:nvSpPr>
          <p:cNvPr id="6" name="Slide Number Placeholder 5">
            <a:extLst>
              <a:ext uri="{FF2B5EF4-FFF2-40B4-BE49-F238E27FC236}">
                <a16:creationId xmlns:a16="http://schemas.microsoft.com/office/drawing/2014/main" id="{3D2A70DD-D4E3-4986-B713-70252D49F5CC}"/>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407023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A693-74EE-4D6B-BA28-9E41B08418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13B3D4-6E7B-4B96-8BCA-AA9F67460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39C9A-C0B0-41C1-8C9B-C9667B36DF8C}"/>
              </a:ext>
            </a:extLst>
          </p:cNvPr>
          <p:cNvSpPr>
            <a:spLocks noGrp="1"/>
          </p:cNvSpPr>
          <p:nvPr>
            <p:ph type="dt" sz="half" idx="10"/>
          </p:nvPr>
        </p:nvSpPr>
        <p:spPr/>
        <p:txBody>
          <a:bodyPr/>
          <a:lstStyle/>
          <a:p>
            <a:r>
              <a:rPr lang="en-US" smtClean="0"/>
              <a:t>Checkpoint 3 (20230519)</a:t>
            </a:r>
            <a:endParaRPr lang="en-US"/>
          </a:p>
        </p:txBody>
      </p:sp>
      <p:sp>
        <p:nvSpPr>
          <p:cNvPr id="5" name="Footer Placeholder 4">
            <a:extLst>
              <a:ext uri="{FF2B5EF4-FFF2-40B4-BE49-F238E27FC236}">
                <a16:creationId xmlns:a16="http://schemas.microsoft.com/office/drawing/2014/main" id="{456CC8A3-720A-4E4E-A4AD-E735019C40D3}"/>
              </a:ext>
            </a:extLst>
          </p:cNvPr>
          <p:cNvSpPr>
            <a:spLocks noGrp="1"/>
          </p:cNvSpPr>
          <p:nvPr>
            <p:ph type="ftr" sz="quarter" idx="11"/>
          </p:nvPr>
        </p:nvSpPr>
        <p:spPr/>
        <p:txBody>
          <a:bodyPr/>
          <a:lstStyle/>
          <a:p>
            <a:r>
              <a:rPr lang="en-US" smtClean="0"/>
              <a:t>Checkpoint 3</a:t>
            </a:r>
            <a:endParaRPr lang="en-US"/>
          </a:p>
        </p:txBody>
      </p:sp>
      <p:sp>
        <p:nvSpPr>
          <p:cNvPr id="6" name="Slide Number Placeholder 5">
            <a:extLst>
              <a:ext uri="{FF2B5EF4-FFF2-40B4-BE49-F238E27FC236}">
                <a16:creationId xmlns:a16="http://schemas.microsoft.com/office/drawing/2014/main" id="{54740B00-6AF8-4E34-87A9-946356C8AE5D}"/>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168466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09AE40-D7D2-46E0-A311-4C120468D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0C4C8-19CE-4E7E-8CC4-5A37F1470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255FB-417B-4891-B882-C230643B471E}"/>
              </a:ext>
            </a:extLst>
          </p:cNvPr>
          <p:cNvSpPr>
            <a:spLocks noGrp="1"/>
          </p:cNvSpPr>
          <p:nvPr>
            <p:ph type="dt" sz="half" idx="10"/>
          </p:nvPr>
        </p:nvSpPr>
        <p:spPr/>
        <p:txBody>
          <a:bodyPr/>
          <a:lstStyle/>
          <a:p>
            <a:r>
              <a:rPr lang="en-US" smtClean="0"/>
              <a:t>Checkpoint 3 (20230519)</a:t>
            </a:r>
            <a:endParaRPr lang="en-US"/>
          </a:p>
        </p:txBody>
      </p:sp>
      <p:sp>
        <p:nvSpPr>
          <p:cNvPr id="5" name="Footer Placeholder 4">
            <a:extLst>
              <a:ext uri="{FF2B5EF4-FFF2-40B4-BE49-F238E27FC236}">
                <a16:creationId xmlns:a16="http://schemas.microsoft.com/office/drawing/2014/main" id="{585B9A7D-5BD2-4DC9-8B5B-A647C5C25D2C}"/>
              </a:ext>
            </a:extLst>
          </p:cNvPr>
          <p:cNvSpPr>
            <a:spLocks noGrp="1"/>
          </p:cNvSpPr>
          <p:nvPr>
            <p:ph type="ftr" sz="quarter" idx="11"/>
          </p:nvPr>
        </p:nvSpPr>
        <p:spPr/>
        <p:txBody>
          <a:bodyPr/>
          <a:lstStyle/>
          <a:p>
            <a:r>
              <a:rPr lang="en-US" smtClean="0"/>
              <a:t>Checkpoint 3</a:t>
            </a:r>
            <a:endParaRPr lang="en-US"/>
          </a:p>
        </p:txBody>
      </p:sp>
      <p:sp>
        <p:nvSpPr>
          <p:cNvPr id="6" name="Slide Number Placeholder 5">
            <a:extLst>
              <a:ext uri="{FF2B5EF4-FFF2-40B4-BE49-F238E27FC236}">
                <a16:creationId xmlns:a16="http://schemas.microsoft.com/office/drawing/2014/main" id="{319AF327-ADDD-4DD8-BA1D-BC540BA7AE68}"/>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264792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B76-A735-4594-90FD-B0F531169A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A3A09-7787-4E11-B634-5EDF7314C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23A37-E6C3-4A5B-813C-32CB4FA3877D}"/>
              </a:ext>
            </a:extLst>
          </p:cNvPr>
          <p:cNvSpPr>
            <a:spLocks noGrp="1"/>
          </p:cNvSpPr>
          <p:nvPr>
            <p:ph type="dt" sz="half" idx="10"/>
          </p:nvPr>
        </p:nvSpPr>
        <p:spPr/>
        <p:txBody>
          <a:bodyPr/>
          <a:lstStyle/>
          <a:p>
            <a:r>
              <a:rPr lang="en-US" smtClean="0"/>
              <a:t>Checkpoint 3 (20230519)</a:t>
            </a:r>
            <a:endParaRPr lang="en-US"/>
          </a:p>
        </p:txBody>
      </p:sp>
      <p:sp>
        <p:nvSpPr>
          <p:cNvPr id="5" name="Footer Placeholder 4">
            <a:extLst>
              <a:ext uri="{FF2B5EF4-FFF2-40B4-BE49-F238E27FC236}">
                <a16:creationId xmlns:a16="http://schemas.microsoft.com/office/drawing/2014/main" id="{8F59DFEE-985A-497F-8629-A8A0FCB3417A}"/>
              </a:ext>
            </a:extLst>
          </p:cNvPr>
          <p:cNvSpPr>
            <a:spLocks noGrp="1"/>
          </p:cNvSpPr>
          <p:nvPr>
            <p:ph type="ftr" sz="quarter" idx="11"/>
          </p:nvPr>
        </p:nvSpPr>
        <p:spPr/>
        <p:txBody>
          <a:bodyPr/>
          <a:lstStyle/>
          <a:p>
            <a:r>
              <a:rPr lang="en-US" smtClean="0"/>
              <a:t>Checkpoint 3</a:t>
            </a:r>
            <a:endParaRPr lang="en-US" dirty="0"/>
          </a:p>
        </p:txBody>
      </p:sp>
      <p:sp>
        <p:nvSpPr>
          <p:cNvPr id="6" name="Slide Number Placeholder 5">
            <a:extLst>
              <a:ext uri="{FF2B5EF4-FFF2-40B4-BE49-F238E27FC236}">
                <a16:creationId xmlns:a16="http://schemas.microsoft.com/office/drawing/2014/main" id="{82A7F6DD-3A83-4FCB-92EE-9EB184E14ACC}"/>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190676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947C-A284-4F38-BFF7-744AC9A73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C61FC7-08C6-403C-9B52-FD39B1A28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573A1-666A-4AD5-8ACA-4372C22002B6}"/>
              </a:ext>
            </a:extLst>
          </p:cNvPr>
          <p:cNvSpPr>
            <a:spLocks noGrp="1"/>
          </p:cNvSpPr>
          <p:nvPr>
            <p:ph type="dt" sz="half" idx="10"/>
          </p:nvPr>
        </p:nvSpPr>
        <p:spPr/>
        <p:txBody>
          <a:bodyPr/>
          <a:lstStyle/>
          <a:p>
            <a:r>
              <a:rPr lang="en-US" smtClean="0"/>
              <a:t>Checkpoint 3 (20230519)</a:t>
            </a:r>
            <a:endParaRPr lang="en-US"/>
          </a:p>
        </p:txBody>
      </p:sp>
      <p:sp>
        <p:nvSpPr>
          <p:cNvPr id="5" name="Footer Placeholder 4">
            <a:extLst>
              <a:ext uri="{FF2B5EF4-FFF2-40B4-BE49-F238E27FC236}">
                <a16:creationId xmlns:a16="http://schemas.microsoft.com/office/drawing/2014/main" id="{1E60410B-14E4-41DE-B783-713145B72F7E}"/>
              </a:ext>
            </a:extLst>
          </p:cNvPr>
          <p:cNvSpPr>
            <a:spLocks noGrp="1"/>
          </p:cNvSpPr>
          <p:nvPr>
            <p:ph type="ftr" sz="quarter" idx="11"/>
          </p:nvPr>
        </p:nvSpPr>
        <p:spPr/>
        <p:txBody>
          <a:bodyPr/>
          <a:lstStyle/>
          <a:p>
            <a:r>
              <a:rPr lang="en-US" smtClean="0"/>
              <a:t>Checkpoint 3</a:t>
            </a:r>
            <a:endParaRPr lang="en-US"/>
          </a:p>
        </p:txBody>
      </p:sp>
      <p:sp>
        <p:nvSpPr>
          <p:cNvPr id="6" name="Slide Number Placeholder 5">
            <a:extLst>
              <a:ext uri="{FF2B5EF4-FFF2-40B4-BE49-F238E27FC236}">
                <a16:creationId xmlns:a16="http://schemas.microsoft.com/office/drawing/2014/main" id="{D69362FA-FF8A-49B0-BE6A-A3EFC44DD4E3}"/>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385753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1589-51EA-42C4-B7E8-CC68A0230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825DD-E722-48A6-9327-7CB8F9D233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32BEA4-02FB-4721-803D-700D5D5D0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B07420-B311-473A-9808-E0BF30CCC225}"/>
              </a:ext>
            </a:extLst>
          </p:cNvPr>
          <p:cNvSpPr>
            <a:spLocks noGrp="1"/>
          </p:cNvSpPr>
          <p:nvPr>
            <p:ph type="dt" sz="half" idx="10"/>
          </p:nvPr>
        </p:nvSpPr>
        <p:spPr/>
        <p:txBody>
          <a:bodyPr/>
          <a:lstStyle/>
          <a:p>
            <a:r>
              <a:rPr lang="en-US" smtClean="0"/>
              <a:t>Checkpoint 3 (20230519)</a:t>
            </a:r>
            <a:endParaRPr lang="en-US"/>
          </a:p>
        </p:txBody>
      </p:sp>
      <p:sp>
        <p:nvSpPr>
          <p:cNvPr id="6" name="Footer Placeholder 5">
            <a:extLst>
              <a:ext uri="{FF2B5EF4-FFF2-40B4-BE49-F238E27FC236}">
                <a16:creationId xmlns:a16="http://schemas.microsoft.com/office/drawing/2014/main" id="{16E929E1-46E5-464A-AB82-A2BCB208A14B}"/>
              </a:ext>
            </a:extLst>
          </p:cNvPr>
          <p:cNvSpPr>
            <a:spLocks noGrp="1"/>
          </p:cNvSpPr>
          <p:nvPr>
            <p:ph type="ftr" sz="quarter" idx="11"/>
          </p:nvPr>
        </p:nvSpPr>
        <p:spPr/>
        <p:txBody>
          <a:bodyPr/>
          <a:lstStyle/>
          <a:p>
            <a:r>
              <a:rPr lang="en-US" smtClean="0"/>
              <a:t>Checkpoint 3</a:t>
            </a:r>
            <a:endParaRPr lang="en-US"/>
          </a:p>
        </p:txBody>
      </p:sp>
      <p:sp>
        <p:nvSpPr>
          <p:cNvPr id="7" name="Slide Number Placeholder 6">
            <a:extLst>
              <a:ext uri="{FF2B5EF4-FFF2-40B4-BE49-F238E27FC236}">
                <a16:creationId xmlns:a16="http://schemas.microsoft.com/office/drawing/2014/main" id="{C84F8EA4-CE6C-435D-8CB5-B4C0DA6A6700}"/>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394046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47A3-A6EF-4CFC-8CA7-890E2B420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C4DD85-10D9-482D-AA44-481D4BBF4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35FFB6-1201-43D4-A43C-3C2D717B5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6A4A95-875A-42D2-BA26-C5B10CC54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90ED8-1374-4896-8A76-E4A1E9456D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B040A0-8AA8-4167-AB62-8753EE33E22C}"/>
              </a:ext>
            </a:extLst>
          </p:cNvPr>
          <p:cNvSpPr>
            <a:spLocks noGrp="1"/>
          </p:cNvSpPr>
          <p:nvPr>
            <p:ph type="dt" sz="half" idx="10"/>
          </p:nvPr>
        </p:nvSpPr>
        <p:spPr/>
        <p:txBody>
          <a:bodyPr/>
          <a:lstStyle/>
          <a:p>
            <a:r>
              <a:rPr lang="en-US" smtClean="0"/>
              <a:t>Checkpoint 3 (20230519)</a:t>
            </a:r>
            <a:endParaRPr lang="en-US"/>
          </a:p>
        </p:txBody>
      </p:sp>
      <p:sp>
        <p:nvSpPr>
          <p:cNvPr id="8" name="Footer Placeholder 7">
            <a:extLst>
              <a:ext uri="{FF2B5EF4-FFF2-40B4-BE49-F238E27FC236}">
                <a16:creationId xmlns:a16="http://schemas.microsoft.com/office/drawing/2014/main" id="{4AC6935B-9058-4229-BD9E-967D2566AD45}"/>
              </a:ext>
            </a:extLst>
          </p:cNvPr>
          <p:cNvSpPr>
            <a:spLocks noGrp="1"/>
          </p:cNvSpPr>
          <p:nvPr>
            <p:ph type="ftr" sz="quarter" idx="11"/>
          </p:nvPr>
        </p:nvSpPr>
        <p:spPr/>
        <p:txBody>
          <a:bodyPr/>
          <a:lstStyle/>
          <a:p>
            <a:r>
              <a:rPr lang="en-US" smtClean="0"/>
              <a:t>Checkpoint 3</a:t>
            </a:r>
            <a:endParaRPr lang="en-US"/>
          </a:p>
        </p:txBody>
      </p:sp>
      <p:sp>
        <p:nvSpPr>
          <p:cNvPr id="9" name="Slide Number Placeholder 8">
            <a:extLst>
              <a:ext uri="{FF2B5EF4-FFF2-40B4-BE49-F238E27FC236}">
                <a16:creationId xmlns:a16="http://schemas.microsoft.com/office/drawing/2014/main" id="{7B691ADA-DD90-439F-962F-A55DE5598696}"/>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14858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2E7E-B575-4082-B27E-AA36646CEEE3}"/>
              </a:ext>
            </a:extLst>
          </p:cNvPr>
          <p:cNvSpPr>
            <a:spLocks noGrp="1"/>
          </p:cNvSpPr>
          <p:nvPr>
            <p:ph type="title"/>
          </p:nvPr>
        </p:nvSpPr>
        <p:spPr>
          <a:xfrm>
            <a:off x="838200" y="365126"/>
            <a:ext cx="10515600" cy="925290"/>
          </a:xfrm>
        </p:spPr>
        <p:txBody>
          <a:bodyPr/>
          <a:lstStyle/>
          <a:p>
            <a:r>
              <a:rPr lang="en-US"/>
              <a:t>Click to edit Master title style</a:t>
            </a:r>
          </a:p>
        </p:txBody>
      </p:sp>
      <p:sp>
        <p:nvSpPr>
          <p:cNvPr id="3" name="Date Placeholder 2">
            <a:extLst>
              <a:ext uri="{FF2B5EF4-FFF2-40B4-BE49-F238E27FC236}">
                <a16:creationId xmlns:a16="http://schemas.microsoft.com/office/drawing/2014/main" id="{17877B67-8947-4FC0-9085-52146F50CC2E}"/>
              </a:ext>
            </a:extLst>
          </p:cNvPr>
          <p:cNvSpPr>
            <a:spLocks noGrp="1"/>
          </p:cNvSpPr>
          <p:nvPr>
            <p:ph type="dt" sz="half" idx="10"/>
          </p:nvPr>
        </p:nvSpPr>
        <p:spPr/>
        <p:txBody>
          <a:bodyPr/>
          <a:lstStyle/>
          <a:p>
            <a:r>
              <a:rPr lang="en-US" smtClean="0"/>
              <a:t>Checkpoint 3 (20230519)</a:t>
            </a:r>
            <a:endParaRPr lang="en-US"/>
          </a:p>
        </p:txBody>
      </p:sp>
      <p:sp>
        <p:nvSpPr>
          <p:cNvPr id="4" name="Footer Placeholder 3">
            <a:extLst>
              <a:ext uri="{FF2B5EF4-FFF2-40B4-BE49-F238E27FC236}">
                <a16:creationId xmlns:a16="http://schemas.microsoft.com/office/drawing/2014/main" id="{A4949B3A-DF10-4D5B-8DF3-5E3B689FE3AB}"/>
              </a:ext>
            </a:extLst>
          </p:cNvPr>
          <p:cNvSpPr>
            <a:spLocks noGrp="1"/>
          </p:cNvSpPr>
          <p:nvPr>
            <p:ph type="ftr" sz="quarter" idx="11"/>
          </p:nvPr>
        </p:nvSpPr>
        <p:spPr/>
        <p:txBody>
          <a:bodyPr/>
          <a:lstStyle/>
          <a:p>
            <a:r>
              <a:rPr lang="en-US" smtClean="0"/>
              <a:t>Checkpoint 3</a:t>
            </a:r>
            <a:endParaRPr lang="en-US"/>
          </a:p>
        </p:txBody>
      </p:sp>
      <p:sp>
        <p:nvSpPr>
          <p:cNvPr id="5" name="Slide Number Placeholder 4">
            <a:extLst>
              <a:ext uri="{FF2B5EF4-FFF2-40B4-BE49-F238E27FC236}">
                <a16:creationId xmlns:a16="http://schemas.microsoft.com/office/drawing/2014/main" id="{D205E4BA-8A2A-430C-9A87-C6CA7429D268}"/>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185157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78765-E4E2-46D3-BC9F-E4D7379364CE}"/>
              </a:ext>
            </a:extLst>
          </p:cNvPr>
          <p:cNvSpPr>
            <a:spLocks noGrp="1"/>
          </p:cNvSpPr>
          <p:nvPr>
            <p:ph type="dt" sz="half" idx="10"/>
          </p:nvPr>
        </p:nvSpPr>
        <p:spPr/>
        <p:txBody>
          <a:bodyPr/>
          <a:lstStyle/>
          <a:p>
            <a:r>
              <a:rPr lang="en-US" smtClean="0"/>
              <a:t>Checkpoint 3 (20230519)</a:t>
            </a:r>
            <a:endParaRPr lang="en-US"/>
          </a:p>
        </p:txBody>
      </p:sp>
      <p:sp>
        <p:nvSpPr>
          <p:cNvPr id="3" name="Footer Placeholder 2">
            <a:extLst>
              <a:ext uri="{FF2B5EF4-FFF2-40B4-BE49-F238E27FC236}">
                <a16:creationId xmlns:a16="http://schemas.microsoft.com/office/drawing/2014/main" id="{7891B8D7-C2EE-48EF-9A51-4172FB160D91}"/>
              </a:ext>
            </a:extLst>
          </p:cNvPr>
          <p:cNvSpPr>
            <a:spLocks noGrp="1"/>
          </p:cNvSpPr>
          <p:nvPr>
            <p:ph type="ftr" sz="quarter" idx="11"/>
          </p:nvPr>
        </p:nvSpPr>
        <p:spPr/>
        <p:txBody>
          <a:bodyPr/>
          <a:lstStyle/>
          <a:p>
            <a:r>
              <a:rPr lang="en-US" smtClean="0"/>
              <a:t>Checkpoint 3</a:t>
            </a:r>
            <a:endParaRPr lang="en-US"/>
          </a:p>
        </p:txBody>
      </p:sp>
      <p:sp>
        <p:nvSpPr>
          <p:cNvPr id="4" name="Slide Number Placeholder 3">
            <a:extLst>
              <a:ext uri="{FF2B5EF4-FFF2-40B4-BE49-F238E27FC236}">
                <a16:creationId xmlns:a16="http://schemas.microsoft.com/office/drawing/2014/main" id="{E8676FB0-20F5-4CFD-A42F-484C3E38FFB1}"/>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53270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7D0E-7017-4C9D-BCE6-F9A971F76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4D0AA-88E3-461A-8BB5-CA8CE9AEC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0A552-CC84-4EFA-9B62-FC54E28C1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5876E-874C-4E79-87A5-7DDA36806B24}"/>
              </a:ext>
            </a:extLst>
          </p:cNvPr>
          <p:cNvSpPr>
            <a:spLocks noGrp="1"/>
          </p:cNvSpPr>
          <p:nvPr>
            <p:ph type="dt" sz="half" idx="10"/>
          </p:nvPr>
        </p:nvSpPr>
        <p:spPr/>
        <p:txBody>
          <a:bodyPr/>
          <a:lstStyle/>
          <a:p>
            <a:r>
              <a:rPr lang="en-US" smtClean="0"/>
              <a:t>Checkpoint 3 (20230519)</a:t>
            </a:r>
            <a:endParaRPr lang="en-US"/>
          </a:p>
        </p:txBody>
      </p:sp>
      <p:sp>
        <p:nvSpPr>
          <p:cNvPr id="6" name="Footer Placeholder 5">
            <a:extLst>
              <a:ext uri="{FF2B5EF4-FFF2-40B4-BE49-F238E27FC236}">
                <a16:creationId xmlns:a16="http://schemas.microsoft.com/office/drawing/2014/main" id="{5E9792A6-8521-4C7F-AFE1-7BE27B49FB21}"/>
              </a:ext>
            </a:extLst>
          </p:cNvPr>
          <p:cNvSpPr>
            <a:spLocks noGrp="1"/>
          </p:cNvSpPr>
          <p:nvPr>
            <p:ph type="ftr" sz="quarter" idx="11"/>
          </p:nvPr>
        </p:nvSpPr>
        <p:spPr/>
        <p:txBody>
          <a:bodyPr/>
          <a:lstStyle/>
          <a:p>
            <a:r>
              <a:rPr lang="en-US" smtClean="0"/>
              <a:t>Checkpoint 3</a:t>
            </a:r>
            <a:endParaRPr lang="en-US"/>
          </a:p>
        </p:txBody>
      </p:sp>
      <p:sp>
        <p:nvSpPr>
          <p:cNvPr id="7" name="Slide Number Placeholder 6">
            <a:extLst>
              <a:ext uri="{FF2B5EF4-FFF2-40B4-BE49-F238E27FC236}">
                <a16:creationId xmlns:a16="http://schemas.microsoft.com/office/drawing/2014/main" id="{C79E4F44-1D54-40AC-BB75-C645BF0860B5}"/>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378776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2A70-D6DA-467E-BADD-EAA032EDB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4CAFD-0318-4C04-9FC1-66B891E97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06539C-A8C5-4A43-A195-7D19A9E2F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4FF95-FAFE-4BB6-BDC5-E7012949732A}"/>
              </a:ext>
            </a:extLst>
          </p:cNvPr>
          <p:cNvSpPr>
            <a:spLocks noGrp="1"/>
          </p:cNvSpPr>
          <p:nvPr>
            <p:ph type="dt" sz="half" idx="10"/>
          </p:nvPr>
        </p:nvSpPr>
        <p:spPr/>
        <p:txBody>
          <a:bodyPr/>
          <a:lstStyle/>
          <a:p>
            <a:r>
              <a:rPr lang="en-US" smtClean="0"/>
              <a:t>Checkpoint 3 (20230519)</a:t>
            </a:r>
            <a:endParaRPr lang="en-US"/>
          </a:p>
        </p:txBody>
      </p:sp>
      <p:sp>
        <p:nvSpPr>
          <p:cNvPr id="6" name="Footer Placeholder 5">
            <a:extLst>
              <a:ext uri="{FF2B5EF4-FFF2-40B4-BE49-F238E27FC236}">
                <a16:creationId xmlns:a16="http://schemas.microsoft.com/office/drawing/2014/main" id="{79ECE10F-96EE-4F9C-B384-ACECB2EFDC07}"/>
              </a:ext>
            </a:extLst>
          </p:cNvPr>
          <p:cNvSpPr>
            <a:spLocks noGrp="1"/>
          </p:cNvSpPr>
          <p:nvPr>
            <p:ph type="ftr" sz="quarter" idx="11"/>
          </p:nvPr>
        </p:nvSpPr>
        <p:spPr/>
        <p:txBody>
          <a:bodyPr/>
          <a:lstStyle/>
          <a:p>
            <a:r>
              <a:rPr lang="en-US" smtClean="0"/>
              <a:t>Checkpoint 3</a:t>
            </a:r>
            <a:endParaRPr lang="en-US"/>
          </a:p>
        </p:txBody>
      </p:sp>
      <p:sp>
        <p:nvSpPr>
          <p:cNvPr id="7" name="Slide Number Placeholder 6">
            <a:extLst>
              <a:ext uri="{FF2B5EF4-FFF2-40B4-BE49-F238E27FC236}">
                <a16:creationId xmlns:a16="http://schemas.microsoft.com/office/drawing/2014/main" id="{B5582311-44DD-4121-A776-BA21E82451DB}"/>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39593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F0EE3-07D1-435B-8FB2-298F7F480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5733DA-F242-423B-AE3C-28FA50035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BBB4B-AE9C-4F51-9DB6-F691C0926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Checkpoint 3 (20230519)</a:t>
            </a:r>
            <a:endParaRPr lang="en-US"/>
          </a:p>
        </p:txBody>
      </p:sp>
      <p:sp>
        <p:nvSpPr>
          <p:cNvPr id="5" name="Footer Placeholder 4">
            <a:extLst>
              <a:ext uri="{FF2B5EF4-FFF2-40B4-BE49-F238E27FC236}">
                <a16:creationId xmlns:a16="http://schemas.microsoft.com/office/drawing/2014/main" id="{BC6C012D-F089-4A78-9599-68E567387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Checkpoint 3</a:t>
            </a:r>
            <a:endParaRPr lang="en-US"/>
          </a:p>
        </p:txBody>
      </p:sp>
      <p:sp>
        <p:nvSpPr>
          <p:cNvPr id="6" name="Slide Number Placeholder 5">
            <a:extLst>
              <a:ext uri="{FF2B5EF4-FFF2-40B4-BE49-F238E27FC236}">
                <a16:creationId xmlns:a16="http://schemas.microsoft.com/office/drawing/2014/main" id="{AAAEA395-98B3-41CB-91E5-8E736C634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4D593-1652-4EF8-A601-D46850590469}" type="slidenum">
              <a:rPr lang="en-US" smtClean="0"/>
              <a:t>‹#›</a:t>
            </a:fld>
            <a:endParaRPr lang="en-US"/>
          </a:p>
        </p:txBody>
      </p:sp>
    </p:spTree>
    <p:extLst>
      <p:ext uri="{BB962C8B-B14F-4D97-AF65-F5344CB8AC3E}">
        <p14:creationId xmlns:p14="http://schemas.microsoft.com/office/powerpoint/2010/main" val="107289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9.xml"/><Relationship Id="rId7" Type="http://schemas.openxmlformats.org/officeDocument/2006/relationships/image" Target="../media/image31.sv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31.png"/><Relationship Id="rId5" Type="http://schemas.openxmlformats.org/officeDocument/2006/relationships/image" Target="../media/image29.svg"/><Relationship Id="rId4" Type="http://schemas.openxmlformats.org/officeDocument/2006/relationships/image" Target="../media/image30.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C7EB8F-04FE-4EA6-B2D0-A82BE44E5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9" y="-136525"/>
            <a:ext cx="12192001" cy="6858000"/>
          </a:xfrm>
          <a:prstGeom prst="rect">
            <a:avLst/>
          </a:prstGeom>
        </p:spPr>
      </p:pic>
      <p:sp>
        <p:nvSpPr>
          <p:cNvPr id="2" name="Title 1">
            <a:extLst>
              <a:ext uri="{FF2B5EF4-FFF2-40B4-BE49-F238E27FC236}">
                <a16:creationId xmlns:a16="http://schemas.microsoft.com/office/drawing/2014/main" id="{31259649-3CD5-4A0A-BAF0-11BC72B60B2C}"/>
              </a:ext>
            </a:extLst>
          </p:cNvPr>
          <p:cNvSpPr>
            <a:spLocks noGrp="1"/>
          </p:cNvSpPr>
          <p:nvPr>
            <p:ph type="ctrTitle"/>
          </p:nvPr>
        </p:nvSpPr>
        <p:spPr>
          <a:xfrm>
            <a:off x="511276" y="661006"/>
            <a:ext cx="4808207" cy="1600413"/>
          </a:xfrm>
        </p:spPr>
        <p:txBody>
          <a:bodyPr>
            <a:noAutofit/>
          </a:bodyPr>
          <a:lstStyle/>
          <a:p>
            <a:pPr algn="l"/>
            <a:r>
              <a:rPr lang="en-US" sz="5400" dirty="0"/>
              <a:t>Checkpoint 3</a:t>
            </a:r>
          </a:p>
        </p:txBody>
      </p:sp>
      <p:sp>
        <p:nvSpPr>
          <p:cNvPr id="3" name="Subtitle 2">
            <a:extLst>
              <a:ext uri="{FF2B5EF4-FFF2-40B4-BE49-F238E27FC236}">
                <a16:creationId xmlns:a16="http://schemas.microsoft.com/office/drawing/2014/main" id="{07174F9F-385A-4E28-909E-6502D424DE4C}"/>
              </a:ext>
            </a:extLst>
          </p:cNvPr>
          <p:cNvSpPr>
            <a:spLocks noGrp="1"/>
          </p:cNvSpPr>
          <p:nvPr>
            <p:ph type="subTitle" idx="1"/>
          </p:nvPr>
        </p:nvSpPr>
        <p:spPr>
          <a:xfrm>
            <a:off x="599999" y="2361559"/>
            <a:ext cx="6426031" cy="561974"/>
          </a:xfrm>
        </p:spPr>
        <p:txBody>
          <a:bodyPr>
            <a:noAutofit/>
          </a:bodyPr>
          <a:lstStyle/>
          <a:p>
            <a:pPr algn="l"/>
            <a:r>
              <a:rPr lang="en-US" dirty="0" smtClean="0">
                <a:solidFill>
                  <a:srgbClr val="FFD86C"/>
                </a:solidFill>
              </a:rPr>
              <a:t>National CPST Certification HYBRID Training</a:t>
            </a:r>
            <a:endParaRPr lang="en-US" dirty="0">
              <a:solidFill>
                <a:srgbClr val="FFD86C"/>
              </a:solidFill>
            </a:endParaRPr>
          </a:p>
        </p:txBody>
      </p:sp>
      <p:pic>
        <p:nvPicPr>
          <p:cNvPr id="11" name="Picture 10">
            <a:extLst>
              <a:ext uri="{FF2B5EF4-FFF2-40B4-BE49-F238E27FC236}">
                <a16:creationId xmlns:a16="http://schemas.microsoft.com/office/drawing/2014/main" id="{E256BD28-4FFD-4764-863F-7203C8475A6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65090" y="3981928"/>
            <a:ext cx="1143000" cy="1294505"/>
          </a:xfrm>
          <a:prstGeom prst="rect">
            <a:avLst/>
          </a:prstGeom>
        </p:spPr>
      </p:pic>
      <p:pic>
        <p:nvPicPr>
          <p:cNvPr id="13" name="Picture 12">
            <a:extLst>
              <a:ext uri="{FF2B5EF4-FFF2-40B4-BE49-F238E27FC236}">
                <a16:creationId xmlns:a16="http://schemas.microsoft.com/office/drawing/2014/main" id="{88F7C375-B142-4503-A39C-FC989AB37F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76726" y="3981928"/>
            <a:ext cx="1143000" cy="1294505"/>
          </a:xfrm>
          <a:prstGeom prst="rect">
            <a:avLst/>
          </a:prstGeom>
        </p:spPr>
      </p:pic>
      <p:pic>
        <p:nvPicPr>
          <p:cNvPr id="18" name="Picture 17">
            <a:extLst>
              <a:ext uri="{FF2B5EF4-FFF2-40B4-BE49-F238E27FC236}">
                <a16:creationId xmlns:a16="http://schemas.microsoft.com/office/drawing/2014/main" id="{AFCE0D10-B50D-441B-9341-E9A1DD80F2F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88363" y="3981928"/>
            <a:ext cx="1143000" cy="1294505"/>
          </a:xfrm>
          <a:prstGeom prst="rect">
            <a:avLst/>
          </a:prstGeom>
        </p:spPr>
      </p:pic>
      <p:pic>
        <p:nvPicPr>
          <p:cNvPr id="19" name="Picture 18">
            <a:extLst>
              <a:ext uri="{FF2B5EF4-FFF2-40B4-BE49-F238E27FC236}">
                <a16:creationId xmlns:a16="http://schemas.microsoft.com/office/drawing/2014/main" id="{FD951692-9A58-43AB-ADA1-F61557EA9B9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0000" y="3983012"/>
            <a:ext cx="1143000" cy="1292337"/>
          </a:xfrm>
          <a:prstGeom prst="rect">
            <a:avLst/>
          </a:prstGeom>
        </p:spPr>
      </p:pic>
      <p:pic>
        <p:nvPicPr>
          <p:cNvPr id="21" name="Picture 20">
            <a:extLst>
              <a:ext uri="{FF2B5EF4-FFF2-40B4-BE49-F238E27FC236}">
                <a16:creationId xmlns:a16="http://schemas.microsoft.com/office/drawing/2014/main" id="{7307DEB9-B0BC-4819-AD81-A0443772F6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000" y="5538965"/>
            <a:ext cx="3243353" cy="853514"/>
          </a:xfrm>
          <a:prstGeom prst="rect">
            <a:avLst/>
          </a:prstGeom>
        </p:spPr>
      </p:pic>
    </p:spTree>
    <p:custDataLst>
      <p:tags r:id="rId1"/>
    </p:custDataLst>
    <p:extLst>
      <p:ext uri="{BB962C8B-B14F-4D97-AF65-F5344CB8AC3E}">
        <p14:creationId xmlns:p14="http://schemas.microsoft.com/office/powerpoint/2010/main" val="1028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D9D9DF-B424-462D-8CE0-3551B14CA93F}"/>
              </a:ext>
            </a:extLst>
          </p:cNvPr>
          <p:cNvSpPr txBox="1">
            <a:spLocks/>
          </p:cNvSpPr>
          <p:nvPr/>
        </p:nvSpPr>
        <p:spPr>
          <a:xfrm>
            <a:off x="680017" y="491947"/>
            <a:ext cx="7713706" cy="854077"/>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4000" dirty="0"/>
              <a:t>Document Actions</a:t>
            </a:r>
          </a:p>
        </p:txBody>
      </p:sp>
      <p:pic>
        <p:nvPicPr>
          <p:cNvPr id="5" name="Picture 4">
            <a:extLst>
              <a:ext uri="{FF2B5EF4-FFF2-40B4-BE49-F238E27FC236}">
                <a16:creationId xmlns:a16="http://schemas.microsoft.com/office/drawing/2014/main" id="{C04DFCC2-B46D-426A-A78F-7656DD5F9A6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38200" y="1476852"/>
            <a:ext cx="6144631" cy="4096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AB88550-B9E8-49F6-8210-56291072D09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053"/>
          <a:stretch/>
        </p:blipFill>
        <p:spPr>
          <a:xfrm rot="156273">
            <a:off x="8483737" y="1857759"/>
            <a:ext cx="2968493" cy="4029154"/>
          </a:xfrm>
          <a:prstGeom prst="rect">
            <a:avLst/>
          </a:prstGeom>
          <a:solidFill>
            <a:schemeClr val="bg1"/>
          </a:solidFill>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28DE69A7-A2E1-4025-B872-F30B5794A7FC}"/>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3176" b="-2037"/>
          <a:stretch/>
        </p:blipFill>
        <p:spPr>
          <a:xfrm rot="21367988">
            <a:off x="7452428" y="1001464"/>
            <a:ext cx="2979696" cy="4153906"/>
          </a:xfrm>
          <a:prstGeom prst="rect">
            <a:avLst/>
          </a:prstGeom>
          <a:solidFill>
            <a:schemeClr val="bg1"/>
          </a:solidFill>
          <a:effectLst>
            <a:outerShdw blurRad="50800" dist="38100" dir="5400000" algn="t" rotWithShape="0">
              <a:prstClr val="black">
                <a:alpha val="40000"/>
              </a:prstClr>
            </a:outerShdw>
          </a:effectLst>
        </p:spPr>
      </p:pic>
      <p:sp>
        <p:nvSpPr>
          <p:cNvPr id="9" name="Date Placeholder 8"/>
          <p:cNvSpPr>
            <a:spLocks noGrp="1"/>
          </p:cNvSpPr>
          <p:nvPr>
            <p:ph type="dt" sz="half" idx="10"/>
          </p:nvPr>
        </p:nvSpPr>
        <p:spPr/>
        <p:txBody>
          <a:bodyPr/>
          <a:lstStyle/>
          <a:p>
            <a:r>
              <a:rPr lang="en-US" smtClean="0"/>
              <a:t>Checkpoint 3 (20230519)</a:t>
            </a:r>
            <a:endParaRPr lang="en-US"/>
          </a:p>
        </p:txBody>
      </p:sp>
      <p:sp>
        <p:nvSpPr>
          <p:cNvPr id="11" name="Slide Number Placeholder 10"/>
          <p:cNvSpPr>
            <a:spLocks noGrp="1"/>
          </p:cNvSpPr>
          <p:nvPr>
            <p:ph type="sldNum" sz="quarter" idx="12"/>
          </p:nvPr>
        </p:nvSpPr>
        <p:spPr/>
        <p:txBody>
          <a:bodyPr/>
          <a:lstStyle/>
          <a:p>
            <a:fld id="{DC34D593-1652-4EF8-A601-D46850590469}" type="slidenum">
              <a:rPr lang="en-US" smtClean="0"/>
              <a:t>10</a:t>
            </a:fld>
            <a:endParaRPr lang="en-US"/>
          </a:p>
        </p:txBody>
      </p:sp>
    </p:spTree>
    <p:custDataLst>
      <p:tags r:id="rId1"/>
    </p:custDataLst>
    <p:extLst>
      <p:ext uri="{BB962C8B-B14F-4D97-AF65-F5344CB8AC3E}">
        <p14:creationId xmlns:p14="http://schemas.microsoft.com/office/powerpoint/2010/main" val="3217246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D9D9DF-B424-462D-8CE0-3551B14CA93F}"/>
              </a:ext>
            </a:extLst>
          </p:cNvPr>
          <p:cNvSpPr txBox="1">
            <a:spLocks/>
          </p:cNvSpPr>
          <p:nvPr/>
        </p:nvSpPr>
        <p:spPr>
          <a:xfrm>
            <a:off x="5974798" y="598884"/>
            <a:ext cx="4244909" cy="854077"/>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4000" dirty="0" smtClean="0">
                <a:solidFill>
                  <a:schemeClr val="accent3"/>
                </a:solidFill>
              </a:rPr>
              <a:t>Recertification </a:t>
            </a:r>
            <a:r>
              <a:rPr lang="en-US" sz="4000" dirty="0">
                <a:solidFill>
                  <a:schemeClr val="accent3"/>
                </a:solidFill>
              </a:rPr>
              <a:t>Process</a:t>
            </a:r>
          </a:p>
        </p:txBody>
      </p:sp>
      <p:pic>
        <p:nvPicPr>
          <p:cNvPr id="6" name="Picture 5">
            <a:extLst>
              <a:ext uri="{FF2B5EF4-FFF2-40B4-BE49-F238E27FC236}">
                <a16:creationId xmlns:a16="http://schemas.microsoft.com/office/drawing/2014/main" id="{127B66BA-D40C-4D82-A009-A35C2132C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379653"/>
            <a:ext cx="4432687" cy="5895474"/>
          </a:xfrm>
          <a:prstGeom prst="rect">
            <a:avLst/>
          </a:prstGeom>
        </p:spPr>
      </p:pic>
      <p:sp>
        <p:nvSpPr>
          <p:cNvPr id="8" name="Content Placeholder 2">
            <a:extLst>
              <a:ext uri="{FF2B5EF4-FFF2-40B4-BE49-F238E27FC236}">
                <a16:creationId xmlns:a16="http://schemas.microsoft.com/office/drawing/2014/main" id="{FA4E6C99-AB77-4F8A-9622-1FB3C95E657D}"/>
              </a:ext>
            </a:extLst>
          </p:cNvPr>
          <p:cNvSpPr txBox="1">
            <a:spLocks/>
          </p:cNvSpPr>
          <p:nvPr/>
        </p:nvSpPr>
        <p:spPr>
          <a:xfrm>
            <a:off x="5974798" y="1930477"/>
            <a:ext cx="5254676" cy="41176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CPS certification expires after </a:t>
            </a:r>
            <a:r>
              <a:rPr lang="en-US" sz="2000" b="1" dirty="0"/>
              <a:t>two years</a:t>
            </a:r>
            <a:r>
              <a:rPr lang="en-US" sz="2000" dirty="0"/>
              <a:t>. </a:t>
            </a:r>
          </a:p>
          <a:p>
            <a:pPr marL="0" indent="0">
              <a:lnSpc>
                <a:spcPct val="100000"/>
              </a:lnSpc>
              <a:buNone/>
            </a:pPr>
            <a:r>
              <a:rPr lang="en-US" sz="2000" dirty="0">
                <a:solidFill>
                  <a:srgbClr val="D7DF23"/>
                </a:solidFill>
              </a:rPr>
              <a:t>Technicians and Instructors are required to successfully complete the recertification process before current certification expires. </a:t>
            </a:r>
          </a:p>
          <a:p>
            <a:pPr marL="0" indent="0">
              <a:lnSpc>
                <a:spcPct val="100000"/>
              </a:lnSpc>
              <a:buNone/>
            </a:pPr>
            <a:r>
              <a:rPr lang="en-US" sz="2000" dirty="0"/>
              <a:t>To recertify:</a:t>
            </a:r>
          </a:p>
          <a:p>
            <a:pPr>
              <a:lnSpc>
                <a:spcPct val="100000"/>
              </a:lnSpc>
            </a:pPr>
            <a:r>
              <a:rPr lang="en-US" sz="2000" dirty="0"/>
              <a:t>Meet the requirements and record the activities in your online profile.</a:t>
            </a:r>
          </a:p>
          <a:p>
            <a:pPr>
              <a:lnSpc>
                <a:spcPct val="100000"/>
              </a:lnSpc>
            </a:pPr>
            <a:r>
              <a:rPr lang="en-US" sz="2000" dirty="0"/>
              <a:t>Pay the recertification fee.</a:t>
            </a:r>
          </a:p>
          <a:p>
            <a:pPr>
              <a:lnSpc>
                <a:spcPct val="100000"/>
              </a:lnSpc>
            </a:pPr>
            <a:r>
              <a:rPr lang="en-US" sz="2000" dirty="0">
                <a:solidFill>
                  <a:schemeClr val="accent3"/>
                </a:solidFill>
              </a:rPr>
              <a:t>https://cert.safekids.org/i-am-a-tech/recertification</a:t>
            </a:r>
          </a:p>
        </p:txBody>
      </p:sp>
      <p:sp>
        <p:nvSpPr>
          <p:cNvPr id="7" name="Date Placeholder 6"/>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11</a:t>
            </a:fld>
            <a:endParaRPr lang="en-US"/>
          </a:p>
        </p:txBody>
      </p:sp>
    </p:spTree>
    <p:custDataLst>
      <p:tags r:id="rId1"/>
    </p:custDataLst>
    <p:extLst>
      <p:ext uri="{BB962C8B-B14F-4D97-AF65-F5344CB8AC3E}">
        <p14:creationId xmlns:p14="http://schemas.microsoft.com/office/powerpoint/2010/main" val="1578288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D9D9DF-B424-462D-8CE0-3551B14CA93F}"/>
              </a:ext>
            </a:extLst>
          </p:cNvPr>
          <p:cNvSpPr txBox="1">
            <a:spLocks/>
          </p:cNvSpPr>
          <p:nvPr/>
        </p:nvSpPr>
        <p:spPr>
          <a:xfrm>
            <a:off x="838200" y="380127"/>
            <a:ext cx="10388149" cy="1208516"/>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4000" dirty="0"/>
              <a:t>Educational Opportunities for CPSTs</a:t>
            </a:r>
          </a:p>
        </p:txBody>
      </p:sp>
      <p:sp>
        <p:nvSpPr>
          <p:cNvPr id="8" name="Content Placeholder 2">
            <a:extLst>
              <a:ext uri="{FF2B5EF4-FFF2-40B4-BE49-F238E27FC236}">
                <a16:creationId xmlns:a16="http://schemas.microsoft.com/office/drawing/2014/main" id="{02AF7F3A-A70A-4CFA-9D17-51580EA56E27}"/>
              </a:ext>
            </a:extLst>
          </p:cNvPr>
          <p:cNvSpPr txBox="1">
            <a:spLocks/>
          </p:cNvSpPr>
          <p:nvPr/>
        </p:nvSpPr>
        <p:spPr>
          <a:xfrm>
            <a:off x="1225007" y="2421952"/>
            <a:ext cx="2564254" cy="3200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2400" b="1" dirty="0">
                <a:solidFill>
                  <a:schemeClr val="accent4"/>
                </a:solidFill>
              </a:rPr>
              <a:t>CPS CEU </a:t>
            </a:r>
            <a:r>
              <a:rPr lang="en-US" sz="2400" dirty="0" smtClean="0"/>
              <a:t>webinars and trainings</a:t>
            </a:r>
            <a:endParaRPr lang="en-US" sz="2400" dirty="0"/>
          </a:p>
          <a:p>
            <a:pPr marL="0" indent="0" algn="r">
              <a:lnSpc>
                <a:spcPct val="100000"/>
              </a:lnSpc>
              <a:buNone/>
            </a:pPr>
            <a:r>
              <a:rPr lang="en-US" sz="2400" b="1" dirty="0">
                <a:solidFill>
                  <a:schemeClr val="accent4"/>
                </a:solidFill>
              </a:rPr>
              <a:t>Community </a:t>
            </a:r>
            <a:r>
              <a:rPr lang="en-US" sz="2400" b="1" dirty="0" smtClean="0">
                <a:solidFill>
                  <a:schemeClr val="accent4"/>
                </a:solidFill>
              </a:rPr>
              <a:t>Education </a:t>
            </a:r>
            <a:r>
              <a:rPr lang="en-US" sz="2400" dirty="0" smtClean="0"/>
              <a:t>webinars and trainings</a:t>
            </a:r>
            <a:endParaRPr lang="en-US" sz="2400" dirty="0"/>
          </a:p>
        </p:txBody>
      </p:sp>
      <p:sp>
        <p:nvSpPr>
          <p:cNvPr id="7" name="Date Placeholder 6"/>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12</a:t>
            </a:fld>
            <a:endParaRPr lang="en-US"/>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8360" y="4204332"/>
            <a:ext cx="5304398" cy="2254996"/>
          </a:xfrm>
          <a:prstGeom prst="rect">
            <a:avLst/>
          </a:prstGeom>
        </p:spPr>
      </p:pic>
      <p:sp>
        <p:nvSpPr>
          <p:cNvPr id="2" name="TextBox 1"/>
          <p:cNvSpPr txBox="1"/>
          <p:nvPr/>
        </p:nvSpPr>
        <p:spPr>
          <a:xfrm>
            <a:off x="9204157" y="3572853"/>
            <a:ext cx="2887579" cy="369332"/>
          </a:xfrm>
          <a:prstGeom prst="rect">
            <a:avLst/>
          </a:prstGeom>
          <a:noFill/>
        </p:spPr>
        <p:txBody>
          <a:bodyPr wrap="square" rtlCol="0">
            <a:spAutoFit/>
          </a:bodyPr>
          <a:lstStyle/>
          <a:p>
            <a:r>
              <a:rPr lang="en-US" b="1" dirty="0">
                <a:solidFill>
                  <a:srgbClr val="6DCFF6"/>
                </a:solidFill>
              </a:rPr>
              <a:t>c</a:t>
            </a:r>
            <a:r>
              <a:rPr lang="en-US" b="1" dirty="0" smtClean="0">
                <a:solidFill>
                  <a:srgbClr val="6DCFF6"/>
                </a:solidFill>
              </a:rPr>
              <a:t>arseateducation.org</a:t>
            </a:r>
            <a:endParaRPr lang="en-US" b="1" dirty="0">
              <a:solidFill>
                <a:srgbClr val="6DCFF6"/>
              </a:solidFill>
            </a:endParaRPr>
          </a:p>
        </p:txBody>
      </p:sp>
      <p:sp>
        <p:nvSpPr>
          <p:cNvPr id="9" name="TextBox 8"/>
          <p:cNvSpPr txBox="1"/>
          <p:nvPr/>
        </p:nvSpPr>
        <p:spPr>
          <a:xfrm>
            <a:off x="9432758" y="5909537"/>
            <a:ext cx="2430379" cy="369332"/>
          </a:xfrm>
          <a:prstGeom prst="rect">
            <a:avLst/>
          </a:prstGeom>
          <a:noFill/>
        </p:spPr>
        <p:txBody>
          <a:bodyPr wrap="square" rtlCol="0">
            <a:spAutoFit/>
          </a:bodyPr>
          <a:lstStyle/>
          <a:p>
            <a:r>
              <a:rPr lang="en-US" b="1" dirty="0">
                <a:solidFill>
                  <a:srgbClr val="6DCFF6"/>
                </a:solidFill>
              </a:rPr>
              <a:t>t</a:t>
            </a:r>
            <a:r>
              <a:rPr lang="en-US" b="1" dirty="0" smtClean="0">
                <a:solidFill>
                  <a:srgbClr val="6DCFF6"/>
                </a:solidFill>
              </a:rPr>
              <a:t>raining.safekids.org</a:t>
            </a:r>
            <a:endParaRPr lang="en-US" b="1" dirty="0">
              <a:solidFill>
                <a:srgbClr val="6DCFF6"/>
              </a:solidFill>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8360" y="1167692"/>
            <a:ext cx="5071787" cy="2854155"/>
          </a:xfrm>
          <a:prstGeom prst="rect">
            <a:avLst/>
          </a:prstGeom>
        </p:spPr>
      </p:pic>
    </p:spTree>
    <p:custDataLst>
      <p:tags r:id="rId1"/>
    </p:custDataLst>
    <p:extLst>
      <p:ext uri="{BB962C8B-B14F-4D97-AF65-F5344CB8AC3E}">
        <p14:creationId xmlns:p14="http://schemas.microsoft.com/office/powerpoint/2010/main" val="2143518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D9D9DF-B424-462D-8CE0-3551B14CA93F}"/>
              </a:ext>
            </a:extLst>
          </p:cNvPr>
          <p:cNvSpPr txBox="1">
            <a:spLocks/>
          </p:cNvSpPr>
          <p:nvPr/>
        </p:nvSpPr>
        <p:spPr>
          <a:xfrm>
            <a:off x="680018" y="491947"/>
            <a:ext cx="3057794" cy="1208516"/>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4000" dirty="0"/>
              <a:t>Action Plan</a:t>
            </a:r>
          </a:p>
          <a:p>
            <a:pPr algn="r"/>
            <a:r>
              <a:rPr lang="en-US" sz="4800" dirty="0">
                <a:solidFill>
                  <a:schemeClr val="accent4"/>
                </a:solidFill>
              </a:rPr>
              <a:t>Q&amp;A</a:t>
            </a:r>
          </a:p>
        </p:txBody>
      </p:sp>
      <p:pic>
        <p:nvPicPr>
          <p:cNvPr id="6" name="Picture 5">
            <a:extLst>
              <a:ext uri="{FF2B5EF4-FFF2-40B4-BE49-F238E27FC236}">
                <a16:creationId xmlns:a16="http://schemas.microsoft.com/office/drawing/2014/main" id="{9218E6B5-53D7-4899-BEBB-92BC119114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79" t="-404" r="-1828" b="-683"/>
          <a:stretch/>
        </p:blipFill>
        <p:spPr>
          <a:xfrm>
            <a:off x="4478215" y="590646"/>
            <a:ext cx="4536831" cy="5921523"/>
          </a:xfrm>
          <a:prstGeom prst="rect">
            <a:avLst/>
          </a:prstGeom>
          <a:solidFill>
            <a:schemeClr val="bg1"/>
          </a:solidFill>
        </p:spPr>
      </p:pic>
      <p:sp>
        <p:nvSpPr>
          <p:cNvPr id="7" name="Date Placeholder 6"/>
          <p:cNvSpPr>
            <a:spLocks noGrp="1"/>
          </p:cNvSpPr>
          <p:nvPr>
            <p:ph type="dt" sz="half" idx="10"/>
          </p:nvPr>
        </p:nvSpPr>
        <p:spPr/>
        <p:txBody>
          <a:bodyPr/>
          <a:lstStyle/>
          <a:p>
            <a:r>
              <a:rPr lang="en-US" smtClean="0"/>
              <a:t>Checkpoint 3 (20230519)</a:t>
            </a:r>
            <a:endParaRPr lang="en-US"/>
          </a:p>
        </p:txBody>
      </p:sp>
      <p:sp>
        <p:nvSpPr>
          <p:cNvPr id="9" name="Slide Number Placeholder 8"/>
          <p:cNvSpPr>
            <a:spLocks noGrp="1"/>
          </p:cNvSpPr>
          <p:nvPr>
            <p:ph type="sldNum" sz="quarter" idx="12"/>
          </p:nvPr>
        </p:nvSpPr>
        <p:spPr/>
        <p:txBody>
          <a:bodyPr/>
          <a:lstStyle/>
          <a:p>
            <a:fld id="{DC34D593-1652-4EF8-A601-D46850590469}" type="slidenum">
              <a:rPr lang="en-US" smtClean="0"/>
              <a:t>13</a:t>
            </a:fld>
            <a:endParaRPr lang="en-US"/>
          </a:p>
        </p:txBody>
      </p:sp>
      <p:sp>
        <p:nvSpPr>
          <p:cNvPr id="10" name="TextBox 9"/>
          <p:cNvSpPr txBox="1"/>
          <p:nvPr/>
        </p:nvSpPr>
        <p:spPr>
          <a:xfrm>
            <a:off x="8610600" y="6231135"/>
            <a:ext cx="1714307" cy="307777"/>
          </a:xfrm>
          <a:prstGeom prst="rect">
            <a:avLst/>
          </a:prstGeom>
          <a:noFill/>
        </p:spPr>
        <p:txBody>
          <a:bodyPr wrap="square" rtlCol="0">
            <a:spAutoFit/>
          </a:bodyPr>
          <a:lstStyle/>
          <a:p>
            <a:pPr algn="ctr"/>
            <a:r>
              <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a:t>
            </a: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13-5</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ustDataLst>
      <p:tags r:id="rId1"/>
    </p:custDataLst>
    <p:extLst>
      <p:ext uri="{BB962C8B-B14F-4D97-AF65-F5344CB8AC3E}">
        <p14:creationId xmlns:p14="http://schemas.microsoft.com/office/powerpoint/2010/main" val="1803427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BAAD73-55EC-4A1E-BAE5-DB0C0DFB040C}"/>
              </a:ext>
            </a:extLst>
          </p:cNvPr>
          <p:cNvSpPr txBox="1">
            <a:spLocks/>
          </p:cNvSpPr>
          <p:nvPr/>
        </p:nvSpPr>
        <p:spPr>
          <a:xfrm>
            <a:off x="512956" y="695594"/>
            <a:ext cx="2382644" cy="852469"/>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dirty="0"/>
              <a:t>Quiz </a:t>
            </a:r>
            <a:r>
              <a:rPr lang="en-US" dirty="0" smtClean="0"/>
              <a:t>3</a:t>
            </a:r>
          </a:p>
          <a:p>
            <a:r>
              <a:rPr lang="en-US" dirty="0" smtClean="0"/>
              <a:t>Review</a:t>
            </a:r>
            <a:endParaRPr lang="en-US" dirty="0"/>
          </a:p>
        </p:txBody>
      </p:sp>
      <p:pic>
        <p:nvPicPr>
          <p:cNvPr id="4" name="Content Placeholder 6">
            <a:extLst>
              <a:ext uri="{FF2B5EF4-FFF2-40B4-BE49-F238E27FC236}">
                <a16:creationId xmlns:a16="http://schemas.microsoft.com/office/drawing/2014/main" id="{40C7FC67-F220-4995-81E0-D897C48E5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695594"/>
            <a:ext cx="8132956" cy="5421971"/>
          </a:xfrm>
          <a:prstGeom prst="rect">
            <a:avLst/>
          </a:prstGeom>
        </p:spPr>
      </p:pic>
      <p:sp>
        <p:nvSpPr>
          <p:cNvPr id="5" name="TextBox 4">
            <a:extLst>
              <a:ext uri="{FF2B5EF4-FFF2-40B4-BE49-F238E27FC236}">
                <a16:creationId xmlns:a16="http://schemas.microsoft.com/office/drawing/2014/main" id="{55A42EE1-6708-42FC-803F-D2DA6736A9A5}"/>
              </a:ext>
            </a:extLst>
          </p:cNvPr>
          <p:cNvSpPr txBox="1"/>
          <p:nvPr/>
        </p:nvSpPr>
        <p:spPr>
          <a:xfrm>
            <a:off x="512956" y="2542673"/>
            <a:ext cx="2198159" cy="1200329"/>
          </a:xfrm>
          <a:prstGeom prst="rect">
            <a:avLst/>
          </a:prstGeom>
          <a:noFill/>
        </p:spPr>
        <p:txBody>
          <a:bodyPr wrap="square" rtlCol="0">
            <a:spAutoFit/>
          </a:bodyPr>
          <a:lstStyle/>
          <a:p>
            <a:r>
              <a:rPr lang="en-US" sz="2400" b="1" dirty="0">
                <a:solidFill>
                  <a:schemeClr val="accent3"/>
                </a:solidFill>
              </a:rPr>
              <a:t>Covers content from Modules 9–12</a:t>
            </a:r>
          </a:p>
        </p:txBody>
      </p:sp>
      <p:sp>
        <p:nvSpPr>
          <p:cNvPr id="8" name="Date Placeholder 7"/>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14</a:t>
            </a:fld>
            <a:endParaRPr lang="en-US"/>
          </a:p>
        </p:txBody>
      </p:sp>
    </p:spTree>
    <p:custDataLst>
      <p:tags r:id="rId1"/>
    </p:custDataLst>
    <p:extLst>
      <p:ext uri="{BB962C8B-B14F-4D97-AF65-F5344CB8AC3E}">
        <p14:creationId xmlns:p14="http://schemas.microsoft.com/office/powerpoint/2010/main" val="4218165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Checkpoint 3 (20230519)</a:t>
            </a:r>
            <a:endParaRPr lang="en-US"/>
          </a:p>
        </p:txBody>
      </p:sp>
      <p:sp>
        <p:nvSpPr>
          <p:cNvPr id="8" name="Slide Number Placeholder 7"/>
          <p:cNvSpPr>
            <a:spLocks noGrp="1"/>
          </p:cNvSpPr>
          <p:nvPr>
            <p:ph type="sldNum" sz="quarter" idx="12"/>
          </p:nvPr>
        </p:nvSpPr>
        <p:spPr/>
        <p:txBody>
          <a:bodyPr/>
          <a:lstStyle/>
          <a:p>
            <a:fld id="{DC34D593-1652-4EF8-A601-D46850590469}" type="slidenum">
              <a:rPr lang="en-US" smtClean="0"/>
              <a:t>15</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358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9F7BE-5E16-4257-9F63-BADC66434704}"/>
              </a:ext>
            </a:extLst>
          </p:cNvPr>
          <p:cNvSpPr>
            <a:spLocks noGrp="1"/>
          </p:cNvSpPr>
          <p:nvPr>
            <p:ph idx="4294967295"/>
          </p:nvPr>
        </p:nvSpPr>
        <p:spPr>
          <a:xfrm>
            <a:off x="714896" y="575160"/>
            <a:ext cx="6263420" cy="5781190"/>
          </a:xfrm>
        </p:spPr>
        <p:txBody>
          <a:bodyPr>
            <a:noAutofit/>
          </a:bodyPr>
          <a:lstStyle/>
          <a:p>
            <a:pPr marL="0" indent="0">
              <a:lnSpc>
                <a:spcPct val="100000"/>
              </a:lnSpc>
              <a:buNone/>
            </a:pPr>
            <a:r>
              <a:rPr lang="en-US" b="1" dirty="0">
                <a:solidFill>
                  <a:schemeClr val="accent4"/>
                </a:solidFill>
              </a:rPr>
              <a:t>IN-PERSON </a:t>
            </a:r>
            <a:r>
              <a:rPr lang="en-US" b="1" dirty="0" smtClean="0">
                <a:solidFill>
                  <a:schemeClr val="accent4"/>
                </a:solidFill>
              </a:rPr>
              <a:t>SESSIONS </a:t>
            </a:r>
            <a:r>
              <a:rPr lang="en-US" b="1" dirty="0">
                <a:solidFill>
                  <a:schemeClr val="accent3"/>
                </a:solidFill>
              </a:rPr>
              <a:t>•</a:t>
            </a:r>
            <a:r>
              <a:rPr lang="en-US" b="1" dirty="0">
                <a:solidFill>
                  <a:schemeClr val="accent4"/>
                </a:solidFill>
              </a:rPr>
              <a:t> PREVIEW</a:t>
            </a:r>
          </a:p>
          <a:p>
            <a:pPr>
              <a:lnSpc>
                <a:spcPct val="100000"/>
              </a:lnSpc>
            </a:pPr>
            <a:r>
              <a:rPr lang="en-US" sz="2200" dirty="0" smtClean="0"/>
              <a:t>Practice </a:t>
            </a:r>
            <a:r>
              <a:rPr lang="en-US" sz="2200" dirty="0"/>
              <a:t>Activities:</a:t>
            </a:r>
          </a:p>
          <a:p>
            <a:pPr marL="574675" lvl="1" indent="-339725">
              <a:lnSpc>
                <a:spcPct val="100000"/>
              </a:lnSpc>
              <a:spcBef>
                <a:spcPts val="1200"/>
              </a:spcBef>
              <a:buFont typeface="Wingdings" panose="05000000000000000000" pitchFamily="2" charset="2"/>
              <a:buChar char="ü"/>
            </a:pPr>
            <a:r>
              <a:rPr lang="en-US" sz="1800" dirty="0"/>
              <a:t>Module 8—Install Rear-facing Car Seats</a:t>
            </a:r>
          </a:p>
          <a:p>
            <a:pPr marL="574675" lvl="1" indent="-339725">
              <a:lnSpc>
                <a:spcPct val="100000"/>
              </a:lnSpc>
              <a:spcBef>
                <a:spcPts val="1200"/>
              </a:spcBef>
              <a:buFont typeface="Wingdings" panose="05000000000000000000" pitchFamily="2" charset="2"/>
              <a:buChar char="ü"/>
            </a:pPr>
            <a:r>
              <a:rPr lang="en-US" sz="1800" dirty="0"/>
              <a:t>Module 9—Install Forward-facing Car Seats</a:t>
            </a:r>
          </a:p>
          <a:p>
            <a:pPr marL="574675" lvl="1" indent="-339725">
              <a:lnSpc>
                <a:spcPct val="100000"/>
              </a:lnSpc>
              <a:spcBef>
                <a:spcPts val="1200"/>
              </a:spcBef>
              <a:buFont typeface="Wingdings" panose="05000000000000000000" pitchFamily="2" charset="2"/>
              <a:buChar char="ü"/>
            </a:pPr>
            <a:r>
              <a:rPr lang="en-US" sz="1800" dirty="0"/>
              <a:t>Module 9—Examine Car Seat Misuse</a:t>
            </a:r>
          </a:p>
          <a:p>
            <a:pPr marL="574675" lvl="1" indent="-339725">
              <a:lnSpc>
                <a:spcPct val="100000"/>
              </a:lnSpc>
              <a:spcBef>
                <a:spcPts val="1200"/>
              </a:spcBef>
              <a:buFont typeface="Wingdings" panose="05000000000000000000" pitchFamily="2" charset="2"/>
              <a:buChar char="ü"/>
            </a:pPr>
            <a:r>
              <a:rPr lang="en-US" sz="1800" dirty="0"/>
              <a:t>Module 10—Secure a Booster Seat</a:t>
            </a:r>
          </a:p>
          <a:p>
            <a:pPr marL="574675" lvl="1" indent="-339725">
              <a:lnSpc>
                <a:spcPct val="100000"/>
              </a:lnSpc>
              <a:spcBef>
                <a:spcPts val="1200"/>
              </a:spcBef>
              <a:buFont typeface="Wingdings" panose="05000000000000000000" pitchFamily="2" charset="2"/>
              <a:buChar char="ü"/>
            </a:pPr>
            <a:r>
              <a:rPr lang="en-US" sz="1800" dirty="0"/>
              <a:t>Module 12—LPE: Conduct a Seat Check</a:t>
            </a:r>
          </a:p>
          <a:p>
            <a:pPr>
              <a:lnSpc>
                <a:spcPct val="100000"/>
              </a:lnSpc>
            </a:pPr>
            <a:r>
              <a:rPr lang="en-US" sz="2200" b="1" dirty="0">
                <a:solidFill>
                  <a:schemeClr val="accent3"/>
                </a:solidFill>
              </a:rPr>
              <a:t>Skills </a:t>
            </a:r>
            <a:r>
              <a:rPr lang="en-US" sz="2200" b="1" dirty="0" smtClean="0">
                <a:solidFill>
                  <a:schemeClr val="accent3"/>
                </a:solidFill>
              </a:rPr>
              <a:t>Evaluation</a:t>
            </a:r>
            <a:r>
              <a:rPr lang="en-US" sz="2200" dirty="0" smtClean="0"/>
              <a:t>: </a:t>
            </a:r>
            <a:r>
              <a:rPr lang="en-US" sz="2200" dirty="0"/>
              <a:t>Vehicle Systems</a:t>
            </a:r>
          </a:p>
          <a:p>
            <a:pPr>
              <a:lnSpc>
                <a:spcPct val="100000"/>
              </a:lnSpc>
            </a:pPr>
            <a:r>
              <a:rPr lang="en-US" sz="2200" b="1" dirty="0">
                <a:solidFill>
                  <a:schemeClr val="accent3"/>
                </a:solidFill>
              </a:rPr>
              <a:t>Skills </a:t>
            </a:r>
            <a:r>
              <a:rPr lang="en-US" sz="2200" b="1" dirty="0" smtClean="0">
                <a:solidFill>
                  <a:schemeClr val="accent3"/>
                </a:solidFill>
              </a:rPr>
              <a:t>Evaluation</a:t>
            </a:r>
            <a:r>
              <a:rPr lang="en-US" sz="2200" dirty="0" smtClean="0"/>
              <a:t>: </a:t>
            </a:r>
            <a:r>
              <a:rPr lang="en-US" sz="2200" dirty="0"/>
              <a:t>Select and </a:t>
            </a:r>
            <a:r>
              <a:rPr lang="en-US" sz="2200" dirty="0" smtClean="0"/>
              <a:t>Install Car Seats</a:t>
            </a:r>
            <a:endParaRPr lang="en-US" sz="2200" dirty="0"/>
          </a:p>
          <a:p>
            <a:pPr>
              <a:lnSpc>
                <a:spcPct val="100000"/>
              </a:lnSpc>
            </a:pPr>
            <a:r>
              <a:rPr lang="en-US" sz="2200" b="1" dirty="0">
                <a:solidFill>
                  <a:schemeClr val="accent3"/>
                </a:solidFill>
              </a:rPr>
              <a:t>Skills </a:t>
            </a:r>
            <a:r>
              <a:rPr lang="en-US" sz="2200" b="1" dirty="0" smtClean="0">
                <a:solidFill>
                  <a:schemeClr val="accent3"/>
                </a:solidFill>
              </a:rPr>
              <a:t>Evaluation</a:t>
            </a:r>
            <a:r>
              <a:rPr lang="en-US" sz="2200" dirty="0" smtClean="0"/>
              <a:t>: Checkup </a:t>
            </a:r>
            <a:r>
              <a:rPr lang="en-US" sz="2200" dirty="0"/>
              <a:t>Event</a:t>
            </a:r>
          </a:p>
          <a:p>
            <a:pPr>
              <a:lnSpc>
                <a:spcPct val="100000"/>
              </a:lnSpc>
            </a:pPr>
            <a:r>
              <a:rPr lang="en-US" sz="2200" dirty="0"/>
              <a:t>Course Completion and Recap</a:t>
            </a:r>
          </a:p>
          <a:p>
            <a:pPr>
              <a:lnSpc>
                <a:spcPct val="100000"/>
              </a:lnSpc>
            </a:pPr>
            <a:endParaRPr lang="en-US" sz="2000" dirty="0"/>
          </a:p>
          <a:p>
            <a:pPr>
              <a:lnSpc>
                <a:spcPct val="100000"/>
              </a:lnSpc>
            </a:pPr>
            <a:endParaRPr lang="en-US" sz="2000" dirty="0"/>
          </a:p>
          <a:p>
            <a:pPr>
              <a:lnSpc>
                <a:spcPct val="100000"/>
              </a:lnSpc>
            </a:pPr>
            <a:endParaRPr lang="en-US" sz="2000" dirty="0"/>
          </a:p>
          <a:p>
            <a:pPr lvl="1">
              <a:lnSpc>
                <a:spcPct val="100000"/>
              </a:lnSpc>
            </a:pPr>
            <a:endParaRPr lang="en-US" sz="2000" dirty="0"/>
          </a:p>
          <a:p>
            <a:pPr lvl="1">
              <a:lnSpc>
                <a:spcPct val="100000"/>
              </a:lnSpc>
            </a:pPr>
            <a:endParaRPr lang="en-US" sz="2000" dirty="0"/>
          </a:p>
          <a:p>
            <a:pPr lvl="1">
              <a:lnSpc>
                <a:spcPct val="100000"/>
              </a:lnSpc>
            </a:pPr>
            <a:endParaRPr lang="en-US" sz="2000" dirty="0"/>
          </a:p>
        </p:txBody>
      </p:sp>
      <p:sp>
        <p:nvSpPr>
          <p:cNvPr id="8" name="Date Placeholder 7"/>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16</a:t>
            </a:fld>
            <a:endParaRPr lang="en-US"/>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3571" y="3393565"/>
            <a:ext cx="3720227" cy="2790170"/>
          </a:xfrm>
          <a:prstGeom prst="rect">
            <a:avLst/>
          </a:prstGeom>
          <a:ln w="88900" cap="sq">
            <a:solidFill>
              <a:schemeClr val="bg1"/>
            </a:solidFill>
            <a:miter lim="800000"/>
          </a:ln>
        </p:spPr>
      </p:pic>
      <p:pic>
        <p:nvPicPr>
          <p:cNvPr id="13" name="Picture 12"/>
          <p:cNvPicPr>
            <a:picLocks noChangeAspect="1"/>
          </p:cNvPicPr>
          <p:nvPr/>
        </p:nvPicPr>
        <p:blipFill rotWithShape="1">
          <a:blip r:embed="rId5" cstate="hqprint">
            <a:extLst>
              <a:ext uri="{28A0092B-C50C-407E-A947-70E740481C1C}">
                <a14:useLocalDpi xmlns:a14="http://schemas.microsoft.com/office/drawing/2010/main" val="0"/>
              </a:ext>
            </a:extLst>
          </a:blip>
          <a:srcRect t="12163" b="731"/>
          <a:stretch/>
        </p:blipFill>
        <p:spPr>
          <a:xfrm>
            <a:off x="7633571" y="593066"/>
            <a:ext cx="3720227" cy="2430400"/>
          </a:xfrm>
          <a:prstGeom prst="rect">
            <a:avLst/>
          </a:prstGeom>
          <a:ln w="88900" cap="sq">
            <a:solidFill>
              <a:schemeClr val="bg1"/>
            </a:solidFill>
            <a:miter lim="800000"/>
          </a:ln>
        </p:spPr>
      </p:pic>
    </p:spTree>
    <p:custDataLst>
      <p:tags r:id="rId1"/>
    </p:custDataLst>
    <p:extLst>
      <p:ext uri="{BB962C8B-B14F-4D97-AF65-F5344CB8AC3E}">
        <p14:creationId xmlns:p14="http://schemas.microsoft.com/office/powerpoint/2010/main" val="3650562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BAAD73-55EC-4A1E-BAE5-DB0C0DFB040C}"/>
              </a:ext>
            </a:extLst>
          </p:cNvPr>
          <p:cNvSpPr txBox="1">
            <a:spLocks/>
          </p:cNvSpPr>
          <p:nvPr/>
        </p:nvSpPr>
        <p:spPr>
          <a:xfrm>
            <a:off x="934987" y="529431"/>
            <a:ext cx="6253604" cy="736966"/>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dirty="0" smtClean="0"/>
              <a:t>Reminder </a:t>
            </a:r>
            <a:endParaRPr lang="en-US" dirty="0"/>
          </a:p>
        </p:txBody>
      </p:sp>
      <p:sp>
        <p:nvSpPr>
          <p:cNvPr id="5" name="TextBox 4">
            <a:extLst>
              <a:ext uri="{FF2B5EF4-FFF2-40B4-BE49-F238E27FC236}">
                <a16:creationId xmlns:a16="http://schemas.microsoft.com/office/drawing/2014/main" id="{55A42EE1-6708-42FC-803F-D2DA6736A9A5}"/>
              </a:ext>
            </a:extLst>
          </p:cNvPr>
          <p:cNvSpPr txBox="1"/>
          <p:nvPr/>
        </p:nvSpPr>
        <p:spPr>
          <a:xfrm>
            <a:off x="934987" y="1873230"/>
            <a:ext cx="3833960" cy="1569660"/>
          </a:xfrm>
          <a:prstGeom prst="rect">
            <a:avLst/>
          </a:prstGeom>
          <a:noFill/>
        </p:spPr>
        <p:txBody>
          <a:bodyPr wrap="square" rtlCol="0">
            <a:spAutoFit/>
          </a:bodyPr>
          <a:lstStyle/>
          <a:p>
            <a:r>
              <a:rPr lang="en-US" sz="2400" b="1" dirty="0">
                <a:solidFill>
                  <a:schemeClr val="accent3"/>
                </a:solidFill>
              </a:rPr>
              <a:t>Bring the PRINT COPY of your </a:t>
            </a:r>
            <a:r>
              <a:rPr lang="en-US" sz="2400" b="1" i="1" dirty="0" smtClean="0">
                <a:solidFill>
                  <a:schemeClr val="accent3"/>
                </a:solidFill>
              </a:rPr>
              <a:t>Technician Guide </a:t>
            </a:r>
            <a:r>
              <a:rPr lang="en-US" sz="2400" b="1" dirty="0">
                <a:solidFill>
                  <a:schemeClr val="accent3"/>
                </a:solidFill>
              </a:rPr>
              <a:t>to the in-person sessions.</a:t>
            </a:r>
          </a:p>
          <a:p>
            <a:endParaRPr lang="en-US" sz="2400" b="1" dirty="0">
              <a:solidFill>
                <a:schemeClr val="accent3"/>
              </a:solidFill>
            </a:endParaRPr>
          </a:p>
        </p:txBody>
      </p:sp>
      <p:pic>
        <p:nvPicPr>
          <p:cNvPr id="7" name="Picture 6">
            <a:extLst>
              <a:ext uri="{FF2B5EF4-FFF2-40B4-BE49-F238E27FC236}">
                <a16:creationId xmlns:a16="http://schemas.microsoft.com/office/drawing/2014/main" id="{D518E618-75F6-4633-8E8A-571C2B970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699" y="558141"/>
            <a:ext cx="4460953" cy="5769499"/>
          </a:xfrm>
          <a:prstGeom prst="rect">
            <a:avLst/>
          </a:prstGeom>
          <a:ln>
            <a:solidFill>
              <a:schemeClr val="bg2"/>
            </a:solidFill>
          </a:ln>
        </p:spPr>
      </p:pic>
      <p:sp>
        <p:nvSpPr>
          <p:cNvPr id="8" name="Date Placeholder 7"/>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17</a:t>
            </a:fld>
            <a:endParaRPr lang="en-US"/>
          </a:p>
        </p:txBody>
      </p:sp>
    </p:spTree>
    <p:custDataLst>
      <p:tags r:id="rId1"/>
    </p:custDataLst>
    <p:extLst>
      <p:ext uri="{BB962C8B-B14F-4D97-AF65-F5344CB8AC3E}">
        <p14:creationId xmlns:p14="http://schemas.microsoft.com/office/powerpoint/2010/main" val="2521662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75BC-E3DD-42C8-832B-49EDE651B1F8}"/>
              </a:ext>
            </a:extLst>
          </p:cNvPr>
          <p:cNvSpPr>
            <a:spLocks noGrp="1"/>
          </p:cNvSpPr>
          <p:nvPr>
            <p:ph type="title"/>
          </p:nvPr>
        </p:nvSpPr>
        <p:spPr/>
        <p:txBody>
          <a:bodyPr/>
          <a:lstStyle/>
          <a:p>
            <a:r>
              <a:rPr lang="en-US" dirty="0"/>
              <a:t>Questions?</a:t>
            </a:r>
          </a:p>
        </p:txBody>
      </p:sp>
      <p:pic>
        <p:nvPicPr>
          <p:cNvPr id="5" name="Picture 4">
            <a:extLst>
              <a:ext uri="{FF2B5EF4-FFF2-40B4-BE49-F238E27FC236}">
                <a16:creationId xmlns:a16="http://schemas.microsoft.com/office/drawing/2014/main" id="{A72B00F2-B4EB-44A8-9DEC-5E4DF5C5A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0" y="1926679"/>
            <a:ext cx="12368980" cy="3048443"/>
          </a:xfrm>
          <a:prstGeom prst="rect">
            <a:avLst/>
          </a:prstGeom>
          <a:ln w="57150">
            <a:solidFill>
              <a:schemeClr val="accent4"/>
            </a:solidFill>
          </a:ln>
          <a:effectLst>
            <a:outerShdw blurRad="50800" dist="38100" dir="5400000" algn="t" rotWithShape="0">
              <a:prstClr val="black">
                <a:alpha val="40000"/>
              </a:prstClr>
            </a:outerShdw>
          </a:effectLst>
        </p:spPr>
      </p:pic>
      <p:sp>
        <p:nvSpPr>
          <p:cNvPr id="7" name="Date Placeholder 6"/>
          <p:cNvSpPr>
            <a:spLocks noGrp="1"/>
          </p:cNvSpPr>
          <p:nvPr>
            <p:ph type="dt" sz="half" idx="10"/>
          </p:nvPr>
        </p:nvSpPr>
        <p:spPr/>
        <p:txBody>
          <a:bodyPr/>
          <a:lstStyle/>
          <a:p>
            <a:r>
              <a:rPr lang="en-US" smtClean="0"/>
              <a:t>Checkpoint 3 (20230519)</a:t>
            </a:r>
            <a:endParaRPr lang="en-US"/>
          </a:p>
        </p:txBody>
      </p:sp>
      <p:sp>
        <p:nvSpPr>
          <p:cNvPr id="9" name="Slide Number Placeholder 8"/>
          <p:cNvSpPr>
            <a:spLocks noGrp="1"/>
          </p:cNvSpPr>
          <p:nvPr>
            <p:ph type="sldNum" sz="quarter" idx="12"/>
          </p:nvPr>
        </p:nvSpPr>
        <p:spPr/>
        <p:txBody>
          <a:bodyPr/>
          <a:lstStyle/>
          <a:p>
            <a:fld id="{DC34D593-1652-4EF8-A601-D46850590469}" type="slidenum">
              <a:rPr lang="en-US" smtClean="0"/>
              <a:t>18</a:t>
            </a:fld>
            <a:endParaRPr lang="en-US"/>
          </a:p>
        </p:txBody>
      </p:sp>
    </p:spTree>
    <p:custDataLst>
      <p:tags r:id="rId1"/>
    </p:custDataLst>
    <p:extLst>
      <p:ext uri="{BB962C8B-B14F-4D97-AF65-F5344CB8AC3E}">
        <p14:creationId xmlns:p14="http://schemas.microsoft.com/office/powerpoint/2010/main" val="7335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BE90-0AF8-43CB-8B51-2BFD4B8073C6}"/>
              </a:ext>
            </a:extLst>
          </p:cNvPr>
          <p:cNvSpPr>
            <a:spLocks noGrp="1"/>
          </p:cNvSpPr>
          <p:nvPr>
            <p:ph type="title"/>
          </p:nvPr>
        </p:nvSpPr>
        <p:spPr/>
        <p:txBody>
          <a:bodyPr/>
          <a:lstStyle/>
          <a:p>
            <a:r>
              <a:rPr lang="en-US" dirty="0"/>
              <a:t>Next steps…</a:t>
            </a:r>
          </a:p>
        </p:txBody>
      </p:sp>
      <p:pic>
        <p:nvPicPr>
          <p:cNvPr id="5" name="Graphic 4" descr="Shoe footprints">
            <a:extLst>
              <a:ext uri="{FF2B5EF4-FFF2-40B4-BE49-F238E27FC236}">
                <a16:creationId xmlns:a16="http://schemas.microsoft.com/office/drawing/2014/main" id="{0BA363B6-E519-4F1D-A966-59CBC06141A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3126219">
            <a:off x="8646213" y="5741763"/>
            <a:ext cx="914400" cy="914400"/>
          </a:xfrm>
          <a:prstGeom prst="rect">
            <a:avLst/>
          </a:prstGeom>
        </p:spPr>
      </p:pic>
      <p:pic>
        <p:nvPicPr>
          <p:cNvPr id="6" name="Graphic 5" descr="Shoe footprints">
            <a:extLst>
              <a:ext uri="{FF2B5EF4-FFF2-40B4-BE49-F238E27FC236}">
                <a16:creationId xmlns:a16="http://schemas.microsoft.com/office/drawing/2014/main" id="{073C1CBE-002F-4D08-8F64-796FC8504BE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804007">
            <a:off x="9622386" y="5100146"/>
            <a:ext cx="914400" cy="914400"/>
          </a:xfrm>
          <a:prstGeom prst="rect">
            <a:avLst/>
          </a:prstGeom>
        </p:spPr>
      </p:pic>
      <p:pic>
        <p:nvPicPr>
          <p:cNvPr id="7" name="Graphic 6" descr="Shoe footprints">
            <a:extLst>
              <a:ext uri="{FF2B5EF4-FFF2-40B4-BE49-F238E27FC236}">
                <a16:creationId xmlns:a16="http://schemas.microsoft.com/office/drawing/2014/main" id="{FB959C47-04D9-4E7B-8BDD-3C75A8DFDDA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048226">
            <a:off x="10268668" y="4056985"/>
            <a:ext cx="914400" cy="914400"/>
          </a:xfrm>
          <a:prstGeom prst="rect">
            <a:avLst/>
          </a:prstGeom>
        </p:spPr>
      </p:pic>
      <p:pic>
        <p:nvPicPr>
          <p:cNvPr id="8" name="Graphic 7" descr="Shoe footprints">
            <a:extLst>
              <a:ext uri="{FF2B5EF4-FFF2-40B4-BE49-F238E27FC236}">
                <a16:creationId xmlns:a16="http://schemas.microsoft.com/office/drawing/2014/main" id="{61D3BC54-8496-457D-A782-3F9823121B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172678">
            <a:off x="10718045" y="2886591"/>
            <a:ext cx="914400" cy="914400"/>
          </a:xfrm>
          <a:prstGeom prst="rect">
            <a:avLst/>
          </a:prstGeom>
        </p:spPr>
      </p:pic>
      <p:pic>
        <p:nvPicPr>
          <p:cNvPr id="9" name="Graphic 8" descr="Shoe footprints">
            <a:extLst>
              <a:ext uri="{FF2B5EF4-FFF2-40B4-BE49-F238E27FC236}">
                <a16:creationId xmlns:a16="http://schemas.microsoft.com/office/drawing/2014/main" id="{D4627D88-76CD-42F6-A5DD-25C181A96F3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020350">
            <a:off x="11196645" y="1750223"/>
            <a:ext cx="914400" cy="914400"/>
          </a:xfrm>
          <a:prstGeom prst="rect">
            <a:avLst/>
          </a:prstGeom>
        </p:spPr>
      </p:pic>
      <p:sp>
        <p:nvSpPr>
          <p:cNvPr id="10" name="TextBox 9">
            <a:extLst>
              <a:ext uri="{FF2B5EF4-FFF2-40B4-BE49-F238E27FC236}">
                <a16:creationId xmlns:a16="http://schemas.microsoft.com/office/drawing/2014/main" id="{ECEE65B2-750C-4E69-A126-0E6B7C3FEEEE}"/>
              </a:ext>
            </a:extLst>
          </p:cNvPr>
          <p:cNvSpPr txBox="1"/>
          <p:nvPr/>
        </p:nvSpPr>
        <p:spPr>
          <a:xfrm>
            <a:off x="2319612" y="1688577"/>
            <a:ext cx="6894726" cy="1200329"/>
          </a:xfrm>
          <a:prstGeom prst="rect">
            <a:avLst/>
          </a:prstGeom>
          <a:noFill/>
        </p:spPr>
        <p:txBody>
          <a:bodyPr wrap="square" rtlCol="0">
            <a:spAutoFit/>
          </a:bodyPr>
          <a:lstStyle/>
          <a:p>
            <a:r>
              <a:rPr lang="en-US" sz="2400" dirty="0">
                <a:solidFill>
                  <a:schemeClr val="tx2">
                    <a:lumMod val="10000"/>
                    <a:lumOff val="90000"/>
                  </a:schemeClr>
                </a:solidFill>
              </a:rPr>
              <a:t>Complete the </a:t>
            </a:r>
            <a:r>
              <a:rPr lang="en-US" sz="2400" b="1" dirty="0">
                <a:solidFill>
                  <a:schemeClr val="accent4"/>
                </a:solidFill>
              </a:rPr>
              <a:t>Checkpoint 3 </a:t>
            </a:r>
            <a:r>
              <a:rPr lang="en-US" sz="2400" b="1" dirty="0" smtClean="0">
                <a:solidFill>
                  <a:schemeClr val="accent4"/>
                </a:solidFill>
              </a:rPr>
              <a:t>Assignment </a:t>
            </a:r>
            <a:r>
              <a:rPr lang="en-US" sz="2400" dirty="0" smtClean="0">
                <a:solidFill>
                  <a:schemeClr val="tx2">
                    <a:lumMod val="10000"/>
                    <a:lumOff val="90000"/>
                  </a:schemeClr>
                </a:solidFill>
              </a:rPr>
              <a:t>as soon as possible following </a:t>
            </a:r>
            <a:r>
              <a:rPr lang="en-US" sz="2400" dirty="0">
                <a:solidFill>
                  <a:schemeClr val="tx2">
                    <a:lumMod val="10000"/>
                    <a:lumOff val="90000"/>
                  </a:schemeClr>
                </a:solidFill>
              </a:rPr>
              <a:t>this </a:t>
            </a:r>
            <a:r>
              <a:rPr lang="en-US" sz="2400" dirty="0" smtClean="0">
                <a:solidFill>
                  <a:schemeClr val="tx2">
                    <a:lumMod val="10000"/>
                    <a:lumOff val="90000"/>
                  </a:schemeClr>
                </a:solidFill>
              </a:rPr>
              <a:t>session </a:t>
            </a:r>
            <a:r>
              <a:rPr lang="en-US" sz="2400" dirty="0">
                <a:solidFill>
                  <a:schemeClr val="tx2">
                    <a:lumMod val="10000"/>
                    <a:lumOff val="90000"/>
                  </a:schemeClr>
                </a:solidFill>
              </a:rPr>
              <a:t>so you can be approved to move on to Quiz 3!</a:t>
            </a:r>
          </a:p>
        </p:txBody>
      </p:sp>
      <p:sp>
        <p:nvSpPr>
          <p:cNvPr id="11" name="TextBox 10">
            <a:extLst>
              <a:ext uri="{FF2B5EF4-FFF2-40B4-BE49-F238E27FC236}">
                <a16:creationId xmlns:a16="http://schemas.microsoft.com/office/drawing/2014/main" id="{556AC4C7-3CD1-4182-99D1-A1DAB6EB0D16}"/>
              </a:ext>
            </a:extLst>
          </p:cNvPr>
          <p:cNvSpPr txBox="1"/>
          <p:nvPr/>
        </p:nvSpPr>
        <p:spPr>
          <a:xfrm>
            <a:off x="2300532" y="3353726"/>
            <a:ext cx="6894726" cy="2308324"/>
          </a:xfrm>
          <a:prstGeom prst="rect">
            <a:avLst/>
          </a:prstGeom>
          <a:noFill/>
        </p:spPr>
        <p:txBody>
          <a:bodyPr wrap="square" rtlCol="0">
            <a:spAutoFit/>
          </a:bodyPr>
          <a:lstStyle/>
          <a:p>
            <a:r>
              <a:rPr lang="en-US" sz="2400" dirty="0">
                <a:solidFill>
                  <a:schemeClr val="tx2">
                    <a:lumMod val="10000"/>
                    <a:lumOff val="90000"/>
                  </a:schemeClr>
                </a:solidFill>
              </a:rPr>
              <a:t>C</a:t>
            </a:r>
            <a:r>
              <a:rPr lang="en-US" sz="2400" dirty="0" smtClean="0">
                <a:solidFill>
                  <a:schemeClr val="tx2">
                    <a:lumMod val="10000"/>
                    <a:lumOff val="90000"/>
                  </a:schemeClr>
                </a:solidFill>
              </a:rPr>
              <a:t>omplete the remainder </a:t>
            </a:r>
            <a:r>
              <a:rPr lang="en-US" sz="2400" dirty="0">
                <a:solidFill>
                  <a:schemeClr val="tx2">
                    <a:lumMod val="10000"/>
                    <a:lumOff val="90000"/>
                  </a:schemeClr>
                </a:solidFill>
              </a:rPr>
              <a:t>of </a:t>
            </a:r>
            <a:r>
              <a:rPr lang="en-US" sz="2400" dirty="0" smtClean="0">
                <a:solidFill>
                  <a:schemeClr val="tx2">
                    <a:lumMod val="10000"/>
                    <a:lumOff val="90000"/>
                  </a:schemeClr>
                </a:solidFill>
              </a:rPr>
              <a:t>Learning </a:t>
            </a:r>
            <a:r>
              <a:rPr lang="en-US" sz="2400" dirty="0">
                <a:solidFill>
                  <a:schemeClr val="tx2">
                    <a:lumMod val="10000"/>
                    <a:lumOff val="90000"/>
                  </a:schemeClr>
                </a:solidFill>
              </a:rPr>
              <a:t>Block 3 </a:t>
            </a:r>
            <a:r>
              <a:rPr lang="en-US" sz="2400" dirty="0" smtClean="0">
                <a:solidFill>
                  <a:schemeClr val="tx2">
                    <a:lumMod val="10000"/>
                    <a:lumOff val="90000"/>
                  </a:schemeClr>
                </a:solidFill>
              </a:rPr>
              <a:t>      e-learning </a:t>
            </a:r>
            <a:r>
              <a:rPr lang="en-US" sz="2400" dirty="0">
                <a:solidFill>
                  <a:schemeClr val="tx2">
                    <a:lumMod val="10000"/>
                    <a:lumOff val="90000"/>
                  </a:schemeClr>
                </a:solidFill>
              </a:rPr>
              <a:t>segments and assignments </a:t>
            </a:r>
            <a:r>
              <a:rPr lang="en-US" sz="2400" b="1" dirty="0">
                <a:solidFill>
                  <a:schemeClr val="accent2"/>
                </a:solidFill>
              </a:rPr>
              <a:t>BEFORE</a:t>
            </a:r>
            <a:r>
              <a:rPr lang="en-US" sz="2400" dirty="0">
                <a:solidFill>
                  <a:schemeClr val="tx2">
                    <a:lumMod val="10000"/>
                    <a:lumOff val="90000"/>
                  </a:schemeClr>
                </a:solidFill>
              </a:rPr>
              <a:t> </a:t>
            </a:r>
            <a:r>
              <a:rPr lang="en-US" sz="2400" dirty="0" smtClean="0">
                <a:solidFill>
                  <a:schemeClr val="tx2">
                    <a:lumMod val="10000"/>
                    <a:lumOff val="90000"/>
                  </a:schemeClr>
                </a:solidFill>
              </a:rPr>
              <a:t>the </a:t>
            </a:r>
            <a:r>
              <a:rPr lang="en-US" sz="2400" dirty="0">
                <a:solidFill>
                  <a:schemeClr val="tx2">
                    <a:lumMod val="10000"/>
                    <a:lumOff val="90000"/>
                  </a:schemeClr>
                </a:solidFill>
              </a:rPr>
              <a:t>in-person sessions. </a:t>
            </a:r>
            <a:endParaRPr lang="en-US" sz="2400" dirty="0" smtClean="0">
              <a:solidFill>
                <a:schemeClr val="tx2">
                  <a:lumMod val="10000"/>
                  <a:lumOff val="90000"/>
                </a:schemeClr>
              </a:solidFill>
            </a:endParaRPr>
          </a:p>
          <a:p>
            <a:endParaRPr lang="en-US" sz="2400" dirty="0">
              <a:solidFill>
                <a:schemeClr val="tx2">
                  <a:lumMod val="10000"/>
                  <a:lumOff val="90000"/>
                </a:schemeClr>
              </a:solidFill>
            </a:endParaRPr>
          </a:p>
          <a:p>
            <a:r>
              <a:rPr lang="en-US" sz="2400" dirty="0" smtClean="0">
                <a:solidFill>
                  <a:schemeClr val="tx2">
                    <a:lumMod val="10000"/>
                    <a:lumOff val="90000"/>
                  </a:schemeClr>
                </a:solidFill>
              </a:rPr>
              <a:t>All </a:t>
            </a:r>
            <a:r>
              <a:rPr lang="en-US" sz="2400" dirty="0">
                <a:solidFill>
                  <a:schemeClr val="tx2">
                    <a:lumMod val="10000"/>
                    <a:lumOff val="90000"/>
                  </a:schemeClr>
                </a:solidFill>
              </a:rPr>
              <a:t>e-learning segments </a:t>
            </a:r>
            <a:r>
              <a:rPr lang="en-US" sz="2400" dirty="0" smtClean="0">
                <a:solidFill>
                  <a:schemeClr val="tx2">
                    <a:lumMod val="10000"/>
                    <a:lumOff val="90000"/>
                  </a:schemeClr>
                </a:solidFill>
              </a:rPr>
              <a:t>must be completed </a:t>
            </a:r>
            <a:r>
              <a:rPr lang="en-US" sz="2400" b="1" dirty="0">
                <a:solidFill>
                  <a:srgbClr val="F9A52B"/>
                </a:solidFill>
              </a:rPr>
              <a:t>BEFORE</a:t>
            </a:r>
            <a:r>
              <a:rPr lang="en-US" sz="2400" dirty="0">
                <a:solidFill>
                  <a:srgbClr val="003A5C">
                    <a:lumMod val="10000"/>
                    <a:lumOff val="90000"/>
                  </a:srgbClr>
                </a:solidFill>
              </a:rPr>
              <a:t> </a:t>
            </a:r>
            <a:r>
              <a:rPr lang="en-US" sz="2400" dirty="0" smtClean="0">
                <a:solidFill>
                  <a:schemeClr val="tx2">
                    <a:lumMod val="10000"/>
                    <a:lumOff val="90000"/>
                  </a:schemeClr>
                </a:solidFill>
              </a:rPr>
              <a:t>the </a:t>
            </a:r>
            <a:r>
              <a:rPr lang="en-US" sz="2400" dirty="0">
                <a:solidFill>
                  <a:schemeClr val="tx2">
                    <a:lumMod val="10000"/>
                    <a:lumOff val="90000"/>
                  </a:schemeClr>
                </a:solidFill>
              </a:rPr>
              <a:t>in-person </a:t>
            </a:r>
            <a:r>
              <a:rPr lang="en-US" sz="2400" dirty="0" smtClean="0">
                <a:solidFill>
                  <a:schemeClr val="tx2">
                    <a:lumMod val="10000"/>
                    <a:lumOff val="90000"/>
                  </a:schemeClr>
                </a:solidFill>
              </a:rPr>
              <a:t>sessions.</a:t>
            </a:r>
            <a:endParaRPr lang="en-US" sz="2400" dirty="0">
              <a:solidFill>
                <a:schemeClr val="tx2">
                  <a:lumMod val="10000"/>
                  <a:lumOff val="90000"/>
                </a:schemeClr>
              </a:solidFill>
            </a:endParaRPr>
          </a:p>
        </p:txBody>
      </p:sp>
      <p:pic>
        <p:nvPicPr>
          <p:cNvPr id="13" name="Graphic 12" descr="Arrow Slight curve">
            <a:extLst>
              <a:ext uri="{FF2B5EF4-FFF2-40B4-BE49-F238E27FC236}">
                <a16:creationId xmlns:a16="http://schemas.microsoft.com/office/drawing/2014/main" id="{C3414130-F127-4E14-9F38-4AAD185445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6920" y="1454580"/>
            <a:ext cx="1359877" cy="1359877"/>
          </a:xfrm>
          <a:prstGeom prst="rect">
            <a:avLst/>
          </a:prstGeom>
        </p:spPr>
      </p:pic>
      <p:pic>
        <p:nvPicPr>
          <p:cNvPr id="14" name="Graphic 13" descr="Arrow Slight curve">
            <a:extLst>
              <a:ext uri="{FF2B5EF4-FFF2-40B4-BE49-F238E27FC236}">
                <a16:creationId xmlns:a16="http://schemas.microsoft.com/office/drawing/2014/main" id="{C3429AD1-F5C9-4C6B-94EB-4627683974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6919" y="3032788"/>
            <a:ext cx="1359877" cy="1359877"/>
          </a:xfrm>
          <a:prstGeom prst="rect">
            <a:avLst/>
          </a:prstGeom>
        </p:spPr>
      </p:pic>
      <p:sp>
        <p:nvSpPr>
          <p:cNvPr id="15" name="Date Placeholder 14"/>
          <p:cNvSpPr>
            <a:spLocks noGrp="1"/>
          </p:cNvSpPr>
          <p:nvPr>
            <p:ph type="dt" sz="half" idx="10"/>
          </p:nvPr>
        </p:nvSpPr>
        <p:spPr/>
        <p:txBody>
          <a:bodyPr/>
          <a:lstStyle/>
          <a:p>
            <a:r>
              <a:rPr lang="en-US" smtClean="0"/>
              <a:t>Checkpoint 3 (20230519)</a:t>
            </a:r>
            <a:endParaRPr lang="en-US"/>
          </a:p>
        </p:txBody>
      </p:sp>
      <p:sp>
        <p:nvSpPr>
          <p:cNvPr id="17" name="Slide Number Placeholder 16"/>
          <p:cNvSpPr>
            <a:spLocks noGrp="1"/>
          </p:cNvSpPr>
          <p:nvPr>
            <p:ph type="sldNum" sz="quarter" idx="12"/>
          </p:nvPr>
        </p:nvSpPr>
        <p:spPr/>
        <p:txBody>
          <a:bodyPr/>
          <a:lstStyle/>
          <a:p>
            <a:fld id="{DC34D593-1652-4EF8-A601-D46850590469}" type="slidenum">
              <a:rPr lang="en-US" smtClean="0"/>
              <a:t>19</a:t>
            </a:fld>
            <a:endParaRPr lang="en-US"/>
          </a:p>
        </p:txBody>
      </p:sp>
    </p:spTree>
    <p:custDataLst>
      <p:tags r:id="rId1"/>
    </p:custDataLst>
    <p:extLst>
      <p:ext uri="{BB962C8B-B14F-4D97-AF65-F5344CB8AC3E}">
        <p14:creationId xmlns:p14="http://schemas.microsoft.com/office/powerpoint/2010/main" val="375972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B5BB-28D9-4C04-8C4E-7E517706A5F0}"/>
              </a:ext>
            </a:extLst>
          </p:cNvPr>
          <p:cNvSpPr>
            <a:spLocks noGrp="1"/>
          </p:cNvSpPr>
          <p:nvPr>
            <p:ph type="title"/>
          </p:nvPr>
        </p:nvSpPr>
        <p:spPr/>
        <p:txBody>
          <a:bodyPr>
            <a:normAutofit/>
          </a:bodyPr>
          <a:lstStyle/>
          <a:p>
            <a:r>
              <a:rPr lang="en-US" sz="4000" dirty="0"/>
              <a:t>How did it go?</a:t>
            </a:r>
          </a:p>
        </p:txBody>
      </p:sp>
      <p:sp>
        <p:nvSpPr>
          <p:cNvPr id="6" name="TextBox 5">
            <a:extLst>
              <a:ext uri="{FF2B5EF4-FFF2-40B4-BE49-F238E27FC236}">
                <a16:creationId xmlns:a16="http://schemas.microsoft.com/office/drawing/2014/main" id="{5A4A3A9E-F1CC-4164-8201-6D597D581066}"/>
              </a:ext>
            </a:extLst>
          </p:cNvPr>
          <p:cNvSpPr txBox="1"/>
          <p:nvPr/>
        </p:nvSpPr>
        <p:spPr>
          <a:xfrm>
            <a:off x="838200" y="1290416"/>
            <a:ext cx="4904874" cy="3570208"/>
          </a:xfrm>
          <a:prstGeom prst="rect">
            <a:avLst/>
          </a:prstGeom>
          <a:noFill/>
        </p:spPr>
        <p:txBody>
          <a:bodyPr wrap="square" rtlCol="0">
            <a:spAutoFit/>
          </a:bodyPr>
          <a:lstStyle/>
          <a:p>
            <a:r>
              <a:rPr lang="en-US" sz="2800" dirty="0">
                <a:solidFill>
                  <a:srgbClr val="6DCFF6"/>
                </a:solidFill>
              </a:rPr>
              <a:t>How was your experience installing a </a:t>
            </a:r>
            <a:r>
              <a:rPr lang="en-US" sz="2800" b="1" dirty="0">
                <a:solidFill>
                  <a:srgbClr val="6DCFF6"/>
                </a:solidFill>
              </a:rPr>
              <a:t>forward-facing </a:t>
            </a:r>
            <a:r>
              <a:rPr lang="en-US" sz="2800" dirty="0">
                <a:solidFill>
                  <a:srgbClr val="6DCFF6"/>
                </a:solidFill>
              </a:rPr>
              <a:t>car seat?</a:t>
            </a:r>
          </a:p>
          <a:p>
            <a:pPr marL="234950" indent="-234950">
              <a:spcBef>
                <a:spcPts val="1200"/>
              </a:spcBef>
              <a:buFont typeface="Arial" panose="020B0604020202020204" pitchFamily="34" charset="0"/>
              <a:buChar char="•"/>
            </a:pPr>
            <a:r>
              <a:rPr lang="en-US" sz="2800" dirty="0" smtClean="0">
                <a:solidFill>
                  <a:srgbClr val="D7DF23"/>
                </a:solidFill>
              </a:rPr>
              <a:t>What </a:t>
            </a:r>
            <a:r>
              <a:rPr lang="en-US" sz="2800" dirty="0">
                <a:solidFill>
                  <a:srgbClr val="D7DF23"/>
                </a:solidFill>
              </a:rPr>
              <a:t>was difficult? </a:t>
            </a:r>
            <a:endParaRPr lang="en-US" sz="2800" dirty="0" smtClean="0">
              <a:solidFill>
                <a:srgbClr val="D7DF23"/>
              </a:solidFill>
            </a:endParaRPr>
          </a:p>
          <a:p>
            <a:pPr marL="234950" indent="-234950">
              <a:spcBef>
                <a:spcPts val="1200"/>
              </a:spcBef>
              <a:buFont typeface="Arial" panose="020B0604020202020204" pitchFamily="34" charset="0"/>
              <a:buChar char="•"/>
            </a:pPr>
            <a:r>
              <a:rPr lang="en-US" sz="2800" dirty="0" smtClean="0">
                <a:solidFill>
                  <a:srgbClr val="F9A52B"/>
                </a:solidFill>
              </a:rPr>
              <a:t>What </a:t>
            </a:r>
            <a:r>
              <a:rPr lang="en-US" sz="2800" dirty="0">
                <a:solidFill>
                  <a:srgbClr val="F9A52B"/>
                </a:solidFill>
              </a:rPr>
              <a:t>was easy? </a:t>
            </a:r>
          </a:p>
          <a:p>
            <a:pPr marL="234950" indent="-234950">
              <a:spcBef>
                <a:spcPts val="1200"/>
              </a:spcBef>
              <a:buFont typeface="Arial" panose="020B0604020202020204" pitchFamily="34" charset="0"/>
              <a:buChar char="•"/>
            </a:pPr>
            <a:r>
              <a:rPr lang="en-US" sz="2800" dirty="0">
                <a:solidFill>
                  <a:srgbClr val="BDE9FB"/>
                </a:solidFill>
              </a:rPr>
              <a:t>What did you find surprising?</a:t>
            </a:r>
          </a:p>
        </p:txBody>
      </p:sp>
      <p:pic>
        <p:nvPicPr>
          <p:cNvPr id="5" name="Picture 4">
            <a:extLst>
              <a:ext uri="{FF2B5EF4-FFF2-40B4-BE49-F238E27FC236}">
                <a16:creationId xmlns:a16="http://schemas.microsoft.com/office/drawing/2014/main" id="{72E8DEB0-3CF7-4F00-8FC3-51C6149F878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99060" y="1559909"/>
            <a:ext cx="5835367" cy="4375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Date Placeholder 7"/>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2</a:t>
            </a:fld>
            <a:endParaRPr lang="en-US"/>
          </a:p>
        </p:txBody>
      </p:sp>
    </p:spTree>
    <p:custDataLst>
      <p:tags r:id="rId1"/>
    </p:custDataLst>
    <p:extLst>
      <p:ext uri="{BB962C8B-B14F-4D97-AF65-F5344CB8AC3E}">
        <p14:creationId xmlns:p14="http://schemas.microsoft.com/office/powerpoint/2010/main" val="344603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9F7BE-5E16-4257-9F63-BADC66434704}"/>
              </a:ext>
            </a:extLst>
          </p:cNvPr>
          <p:cNvSpPr>
            <a:spLocks noGrp="1"/>
          </p:cNvSpPr>
          <p:nvPr>
            <p:ph idx="4294967295"/>
          </p:nvPr>
        </p:nvSpPr>
        <p:spPr>
          <a:xfrm>
            <a:off x="2598028" y="775219"/>
            <a:ext cx="8755772" cy="1869008"/>
          </a:xfrm>
        </p:spPr>
        <p:txBody>
          <a:bodyPr>
            <a:noAutofit/>
          </a:bodyPr>
          <a:lstStyle/>
          <a:p>
            <a:pPr marL="0" indent="0">
              <a:lnSpc>
                <a:spcPct val="100000"/>
              </a:lnSpc>
              <a:buNone/>
            </a:pPr>
            <a:r>
              <a:rPr lang="en-US" b="1" dirty="0">
                <a:solidFill>
                  <a:srgbClr val="D7DF23"/>
                </a:solidFill>
              </a:rPr>
              <a:t>Adjust</a:t>
            </a:r>
            <a:r>
              <a:rPr lang="en-US" b="1" dirty="0">
                <a:solidFill>
                  <a:schemeClr val="accent4"/>
                </a:solidFill>
              </a:rPr>
              <a:t> Harness Height and Buckle Strap</a:t>
            </a:r>
          </a:p>
          <a:p>
            <a:pPr marL="0" indent="0">
              <a:lnSpc>
                <a:spcPct val="100000"/>
              </a:lnSpc>
              <a:buNone/>
            </a:pPr>
            <a:r>
              <a:rPr lang="en-US" sz="2400" dirty="0"/>
              <a:t>Practice explaining how to change the harness height and how to adjust the buckle strap for use forward-facing.</a:t>
            </a:r>
          </a:p>
        </p:txBody>
      </p:sp>
      <p:sp>
        <p:nvSpPr>
          <p:cNvPr id="9" name="Rectangle 8">
            <a:extLst>
              <a:ext uri="{FF2B5EF4-FFF2-40B4-BE49-F238E27FC236}">
                <a16:creationId xmlns:a16="http://schemas.microsoft.com/office/drawing/2014/main" id="{F7615455-6130-4830-BE90-188FE8CE1D4A}"/>
              </a:ext>
            </a:extLst>
          </p:cNvPr>
          <p:cNvSpPr/>
          <p:nvPr/>
        </p:nvSpPr>
        <p:spPr>
          <a:xfrm>
            <a:off x="365047" y="302918"/>
            <a:ext cx="1714307" cy="1869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 </a:t>
            </a:r>
            <a:r>
              <a:rPr lang="en-US" sz="3200" b="1" dirty="0">
                <a:solidFill>
                  <a:schemeClr val="accent4"/>
                </a:solidFill>
              </a:rPr>
              <a:t>Practice </a:t>
            </a:r>
            <a:r>
              <a:rPr lang="en-US" sz="3200" b="1" dirty="0"/>
              <a:t>Explain</a:t>
            </a:r>
          </a:p>
        </p:txBody>
      </p:sp>
      <p:pic>
        <p:nvPicPr>
          <p:cNvPr id="8" name="Picture 7">
            <a:extLst>
              <a:ext uri="{FF2B5EF4-FFF2-40B4-BE49-F238E27FC236}">
                <a16:creationId xmlns:a16="http://schemas.microsoft.com/office/drawing/2014/main" id="{D02EDBEB-7FD3-4A61-B9AE-4E7517135D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14391" y="2443784"/>
            <a:ext cx="6301272" cy="3544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Date Placeholder 5"/>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3</a:t>
            </a:fld>
            <a:endParaRPr lang="en-US"/>
          </a:p>
        </p:txBody>
      </p:sp>
      <p:sp>
        <p:nvSpPr>
          <p:cNvPr id="11" name="TextBox 10"/>
          <p:cNvSpPr txBox="1"/>
          <p:nvPr/>
        </p:nvSpPr>
        <p:spPr>
          <a:xfrm>
            <a:off x="365047" y="2189748"/>
            <a:ext cx="1656258" cy="307777"/>
          </a:xfrm>
          <a:prstGeom prst="rect">
            <a:avLst/>
          </a:prstGeom>
          <a:noFill/>
        </p:spPr>
        <p:txBody>
          <a:bodyPr wrap="square" rtlCol="0">
            <a:spAutoFit/>
          </a:bodyPr>
          <a:lstStyle/>
          <a:p>
            <a:pPr algn="ctr"/>
            <a:r>
              <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a:t>
            </a: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9-6</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ustDataLst>
      <p:tags r:id="rId1"/>
    </p:custDataLst>
    <p:extLst>
      <p:ext uri="{BB962C8B-B14F-4D97-AF65-F5344CB8AC3E}">
        <p14:creationId xmlns:p14="http://schemas.microsoft.com/office/powerpoint/2010/main" val="262373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9F7BE-5E16-4257-9F63-BADC66434704}"/>
              </a:ext>
            </a:extLst>
          </p:cNvPr>
          <p:cNvSpPr>
            <a:spLocks noGrp="1"/>
          </p:cNvSpPr>
          <p:nvPr>
            <p:ph idx="4294967295"/>
          </p:nvPr>
        </p:nvSpPr>
        <p:spPr>
          <a:xfrm>
            <a:off x="2598028" y="731805"/>
            <a:ext cx="7111237" cy="4488588"/>
          </a:xfrm>
        </p:spPr>
        <p:txBody>
          <a:bodyPr>
            <a:noAutofit/>
          </a:bodyPr>
          <a:lstStyle/>
          <a:p>
            <a:pPr marL="0" indent="0">
              <a:lnSpc>
                <a:spcPct val="100000"/>
              </a:lnSpc>
              <a:buNone/>
            </a:pPr>
            <a:r>
              <a:rPr lang="en-US" sz="3200" b="1" dirty="0">
                <a:solidFill>
                  <a:schemeClr val="accent2"/>
                </a:solidFill>
              </a:rPr>
              <a:t>Communication Skills</a:t>
            </a:r>
          </a:p>
          <a:p>
            <a:pPr marL="0" indent="0">
              <a:lnSpc>
                <a:spcPct val="100000"/>
              </a:lnSpc>
              <a:buNone/>
            </a:pPr>
            <a:r>
              <a:rPr lang="en-US" sz="2400" dirty="0"/>
              <a:t>Practice answering the following questions.</a:t>
            </a:r>
          </a:p>
          <a:p>
            <a:pPr>
              <a:lnSpc>
                <a:spcPct val="100000"/>
              </a:lnSpc>
            </a:pPr>
            <a:r>
              <a:rPr lang="en-US" sz="2400" dirty="0"/>
              <a:t>Where is the harness adjuster?</a:t>
            </a:r>
          </a:p>
          <a:p>
            <a:pPr>
              <a:lnSpc>
                <a:spcPct val="100000"/>
              </a:lnSpc>
            </a:pPr>
            <a:r>
              <a:rPr lang="en-US" sz="2400" dirty="0"/>
              <a:t>How do you adjust, tighten, and release the harness strap?</a:t>
            </a:r>
          </a:p>
          <a:p>
            <a:pPr>
              <a:lnSpc>
                <a:spcPct val="100000"/>
              </a:lnSpc>
            </a:pPr>
            <a:r>
              <a:rPr lang="en-US" sz="2400" dirty="0"/>
              <a:t>Where are the lower anchor connectors and tether stored when not in use?</a:t>
            </a:r>
          </a:p>
          <a:p>
            <a:pPr>
              <a:lnSpc>
                <a:spcPct val="100000"/>
              </a:lnSpc>
            </a:pPr>
            <a:r>
              <a:rPr lang="en-US" sz="2400" dirty="0"/>
              <a:t>How do you find the forward-facing weight and height limits on this car seat label?</a:t>
            </a:r>
          </a:p>
        </p:txBody>
      </p:sp>
      <p:sp>
        <p:nvSpPr>
          <p:cNvPr id="9" name="Rectangle 8">
            <a:extLst>
              <a:ext uri="{FF2B5EF4-FFF2-40B4-BE49-F238E27FC236}">
                <a16:creationId xmlns:a16="http://schemas.microsoft.com/office/drawing/2014/main" id="{F7615455-6130-4830-BE90-188FE8CE1D4A}"/>
              </a:ext>
            </a:extLst>
          </p:cNvPr>
          <p:cNvSpPr/>
          <p:nvPr/>
        </p:nvSpPr>
        <p:spPr>
          <a:xfrm>
            <a:off x="365047" y="302918"/>
            <a:ext cx="1714307" cy="1869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 </a:t>
            </a:r>
            <a:r>
              <a:rPr lang="en-US" sz="3200" b="1" dirty="0">
                <a:solidFill>
                  <a:schemeClr val="accent4"/>
                </a:solidFill>
              </a:rPr>
              <a:t>Practice </a:t>
            </a:r>
            <a:r>
              <a:rPr lang="en-US" sz="3200" b="1" dirty="0"/>
              <a:t>Explain</a:t>
            </a:r>
          </a:p>
        </p:txBody>
      </p:sp>
      <p:sp>
        <p:nvSpPr>
          <p:cNvPr id="6" name="Date Placeholder 5"/>
          <p:cNvSpPr>
            <a:spLocks noGrp="1"/>
          </p:cNvSpPr>
          <p:nvPr>
            <p:ph type="dt" sz="half" idx="10"/>
          </p:nvPr>
        </p:nvSpPr>
        <p:spPr/>
        <p:txBody>
          <a:bodyPr/>
          <a:lstStyle/>
          <a:p>
            <a:r>
              <a:rPr lang="en-US" smtClean="0"/>
              <a:t>Checkpoint 3 (20230519)</a:t>
            </a:r>
            <a:endParaRPr lang="en-US"/>
          </a:p>
        </p:txBody>
      </p:sp>
      <p:sp>
        <p:nvSpPr>
          <p:cNvPr id="8" name="Slide Number Placeholder 7"/>
          <p:cNvSpPr>
            <a:spLocks noGrp="1"/>
          </p:cNvSpPr>
          <p:nvPr>
            <p:ph type="sldNum" sz="quarter" idx="12"/>
          </p:nvPr>
        </p:nvSpPr>
        <p:spPr/>
        <p:txBody>
          <a:bodyPr/>
          <a:lstStyle/>
          <a:p>
            <a:fld id="{DC34D593-1652-4EF8-A601-D46850590469}" type="slidenum">
              <a:rPr lang="en-US" smtClean="0"/>
              <a:t>4</a:t>
            </a:fld>
            <a:endParaRPr lang="en-US"/>
          </a:p>
        </p:txBody>
      </p:sp>
      <p:sp>
        <p:nvSpPr>
          <p:cNvPr id="10" name="TextBox 9"/>
          <p:cNvSpPr txBox="1"/>
          <p:nvPr/>
        </p:nvSpPr>
        <p:spPr>
          <a:xfrm>
            <a:off x="365047" y="2189748"/>
            <a:ext cx="1656258" cy="307777"/>
          </a:xfrm>
          <a:prstGeom prst="rect">
            <a:avLst/>
          </a:prstGeom>
          <a:noFill/>
        </p:spPr>
        <p:txBody>
          <a:bodyPr wrap="square" rtlCol="0">
            <a:spAutoFit/>
          </a:bodyPr>
          <a:lstStyle/>
          <a:p>
            <a:pPr algn="ctr"/>
            <a:r>
              <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a:t>
            </a: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9-10</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ustDataLst>
      <p:tags r:id="rId1"/>
    </p:custDataLst>
    <p:extLst>
      <p:ext uri="{BB962C8B-B14F-4D97-AF65-F5344CB8AC3E}">
        <p14:creationId xmlns:p14="http://schemas.microsoft.com/office/powerpoint/2010/main" val="3321376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B5BB-28D9-4C04-8C4E-7E517706A5F0}"/>
              </a:ext>
            </a:extLst>
          </p:cNvPr>
          <p:cNvSpPr>
            <a:spLocks noGrp="1"/>
          </p:cNvSpPr>
          <p:nvPr>
            <p:ph type="title"/>
          </p:nvPr>
        </p:nvSpPr>
        <p:spPr/>
        <p:txBody>
          <a:bodyPr>
            <a:normAutofit/>
          </a:bodyPr>
          <a:lstStyle/>
          <a:p>
            <a:r>
              <a:rPr lang="en-US" sz="4000" dirty="0"/>
              <a:t>How did it go?</a:t>
            </a:r>
          </a:p>
        </p:txBody>
      </p:sp>
      <p:sp>
        <p:nvSpPr>
          <p:cNvPr id="6" name="TextBox 5">
            <a:extLst>
              <a:ext uri="{FF2B5EF4-FFF2-40B4-BE49-F238E27FC236}">
                <a16:creationId xmlns:a16="http://schemas.microsoft.com/office/drawing/2014/main" id="{5A4A3A9E-F1CC-4164-8201-6D597D581066}"/>
              </a:ext>
            </a:extLst>
          </p:cNvPr>
          <p:cNvSpPr txBox="1"/>
          <p:nvPr/>
        </p:nvSpPr>
        <p:spPr>
          <a:xfrm>
            <a:off x="838198" y="1497334"/>
            <a:ext cx="6172202" cy="4001095"/>
          </a:xfrm>
          <a:prstGeom prst="rect">
            <a:avLst/>
          </a:prstGeom>
          <a:noFill/>
        </p:spPr>
        <p:txBody>
          <a:bodyPr wrap="square" rtlCol="0">
            <a:spAutoFit/>
          </a:bodyPr>
          <a:lstStyle/>
          <a:p>
            <a:r>
              <a:rPr lang="en-US" sz="2800" dirty="0">
                <a:solidFill>
                  <a:srgbClr val="6DCFF6"/>
                </a:solidFill>
              </a:rPr>
              <a:t>How was your experience securing a </a:t>
            </a:r>
            <a:r>
              <a:rPr lang="en-US" sz="2800" b="1" dirty="0">
                <a:solidFill>
                  <a:srgbClr val="6DCFF6"/>
                </a:solidFill>
              </a:rPr>
              <a:t>booster seat</a:t>
            </a:r>
            <a:r>
              <a:rPr lang="en-US" sz="2800" dirty="0">
                <a:solidFill>
                  <a:srgbClr val="6DCFF6"/>
                </a:solidFill>
              </a:rPr>
              <a:t>?</a:t>
            </a:r>
          </a:p>
          <a:p>
            <a:pPr marL="692150" lvl="1" indent="-234950">
              <a:buFont typeface="Arial" panose="020B0604020202020204" pitchFamily="34" charset="0"/>
              <a:buChar char="•"/>
            </a:pPr>
            <a:r>
              <a:rPr lang="en-US" sz="2800" dirty="0">
                <a:solidFill>
                  <a:schemeClr val="accent1">
                    <a:lumMod val="60000"/>
                    <a:lumOff val="40000"/>
                  </a:schemeClr>
                </a:solidFill>
              </a:rPr>
              <a:t>Did you practice with a booster seat, or all-in-one or combination car seat in booster mode? </a:t>
            </a:r>
          </a:p>
          <a:p>
            <a:pPr marL="692150" lvl="1" indent="-234950">
              <a:spcBef>
                <a:spcPts val="1200"/>
              </a:spcBef>
              <a:buFont typeface="Arial" panose="020B0604020202020204" pitchFamily="34" charset="0"/>
              <a:buChar char="•"/>
            </a:pPr>
            <a:r>
              <a:rPr lang="en-US" sz="2800" dirty="0" smtClean="0">
                <a:solidFill>
                  <a:schemeClr val="accent4"/>
                </a:solidFill>
              </a:rPr>
              <a:t>What </a:t>
            </a:r>
            <a:r>
              <a:rPr lang="en-US" sz="2800" dirty="0">
                <a:solidFill>
                  <a:schemeClr val="accent4"/>
                </a:solidFill>
              </a:rPr>
              <a:t>was difficult? </a:t>
            </a:r>
            <a:endParaRPr lang="en-US" sz="2800" dirty="0" smtClean="0">
              <a:solidFill>
                <a:schemeClr val="accent4"/>
              </a:solidFill>
            </a:endParaRPr>
          </a:p>
          <a:p>
            <a:pPr marL="692150" lvl="1" indent="-234950">
              <a:spcBef>
                <a:spcPts val="1200"/>
              </a:spcBef>
              <a:buFont typeface="Arial" panose="020B0604020202020204" pitchFamily="34" charset="0"/>
              <a:buChar char="•"/>
            </a:pPr>
            <a:r>
              <a:rPr lang="en-US" sz="2800" dirty="0" smtClean="0">
                <a:solidFill>
                  <a:srgbClr val="F9A52B"/>
                </a:solidFill>
              </a:rPr>
              <a:t>What </a:t>
            </a:r>
            <a:r>
              <a:rPr lang="en-US" sz="2800" dirty="0">
                <a:solidFill>
                  <a:srgbClr val="F9A52B"/>
                </a:solidFill>
              </a:rPr>
              <a:t>was easy?</a:t>
            </a:r>
          </a:p>
          <a:p>
            <a:pPr marL="692150" lvl="1" indent="-234950">
              <a:spcBef>
                <a:spcPts val="1200"/>
              </a:spcBef>
              <a:buFont typeface="Arial" panose="020B0604020202020204" pitchFamily="34" charset="0"/>
              <a:buChar char="•"/>
            </a:pPr>
            <a:r>
              <a:rPr lang="en-US" sz="2800" dirty="0">
                <a:solidFill>
                  <a:srgbClr val="BDE9FB"/>
                </a:solidFill>
              </a:rPr>
              <a:t>What did you find surprising?</a:t>
            </a:r>
          </a:p>
        </p:txBody>
      </p:sp>
      <p:pic>
        <p:nvPicPr>
          <p:cNvPr id="5" name="Picture 4">
            <a:extLst>
              <a:ext uri="{FF2B5EF4-FFF2-40B4-BE49-F238E27FC236}">
                <a16:creationId xmlns:a16="http://schemas.microsoft.com/office/drawing/2014/main" id="{72E8DEB0-3CF7-4F00-8FC3-51C6149F878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00544" y="562390"/>
            <a:ext cx="4086260" cy="5448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Date Placeholder 7"/>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5</a:t>
            </a:fld>
            <a:endParaRPr lang="en-US"/>
          </a:p>
        </p:txBody>
      </p:sp>
    </p:spTree>
    <p:custDataLst>
      <p:tags r:id="rId1"/>
    </p:custDataLst>
    <p:extLst>
      <p:ext uri="{BB962C8B-B14F-4D97-AF65-F5344CB8AC3E}">
        <p14:creationId xmlns:p14="http://schemas.microsoft.com/office/powerpoint/2010/main" val="5101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9F7BE-5E16-4257-9F63-BADC66434704}"/>
              </a:ext>
            </a:extLst>
          </p:cNvPr>
          <p:cNvSpPr>
            <a:spLocks noGrp="1"/>
          </p:cNvSpPr>
          <p:nvPr>
            <p:ph idx="4294967295"/>
          </p:nvPr>
        </p:nvSpPr>
        <p:spPr>
          <a:xfrm>
            <a:off x="2598028" y="775218"/>
            <a:ext cx="4452477" cy="5581131"/>
          </a:xfrm>
        </p:spPr>
        <p:txBody>
          <a:bodyPr>
            <a:noAutofit/>
          </a:bodyPr>
          <a:lstStyle/>
          <a:p>
            <a:pPr marL="0" indent="0">
              <a:lnSpc>
                <a:spcPct val="100000"/>
              </a:lnSpc>
              <a:buNone/>
            </a:pPr>
            <a:r>
              <a:rPr lang="en-US" b="1" dirty="0">
                <a:solidFill>
                  <a:schemeClr val="accent4"/>
                </a:solidFill>
              </a:rPr>
              <a:t>Booster Seat Conversions</a:t>
            </a:r>
          </a:p>
          <a:p>
            <a:pPr>
              <a:lnSpc>
                <a:spcPct val="100000"/>
              </a:lnSpc>
            </a:pPr>
            <a:r>
              <a:rPr lang="en-US" sz="2400" dirty="0"/>
              <a:t>Review the car seat instruction manual(s) for the car seat(s) you are using. Then:</a:t>
            </a:r>
          </a:p>
          <a:p>
            <a:pPr marL="457200" lvl="1">
              <a:lnSpc>
                <a:spcPct val="100000"/>
              </a:lnSpc>
              <a:spcBef>
                <a:spcPts val="1200"/>
              </a:spcBef>
            </a:pPr>
            <a:r>
              <a:rPr lang="en-US" sz="2000" dirty="0"/>
              <a:t>Practice explaining how to convert a combination car seat to a booster and back again.</a:t>
            </a:r>
          </a:p>
          <a:p>
            <a:pPr marL="457200" lvl="1">
              <a:lnSpc>
                <a:spcPct val="100000"/>
              </a:lnSpc>
              <a:spcBef>
                <a:spcPts val="1200"/>
              </a:spcBef>
            </a:pPr>
            <a:r>
              <a:rPr lang="en-US" sz="2000" dirty="0"/>
              <a:t>Practice </a:t>
            </a:r>
            <a:r>
              <a:rPr lang="en-US" sz="2000" dirty="0" smtClean="0"/>
              <a:t>explaining converting </a:t>
            </a:r>
            <a:r>
              <a:rPr lang="en-US" sz="2000" dirty="0"/>
              <a:t>a high back booster to a backless booster.</a:t>
            </a:r>
          </a:p>
        </p:txBody>
      </p:sp>
      <p:sp>
        <p:nvSpPr>
          <p:cNvPr id="9" name="Rectangle 8">
            <a:extLst>
              <a:ext uri="{FF2B5EF4-FFF2-40B4-BE49-F238E27FC236}">
                <a16:creationId xmlns:a16="http://schemas.microsoft.com/office/drawing/2014/main" id="{F7615455-6130-4830-BE90-188FE8CE1D4A}"/>
              </a:ext>
            </a:extLst>
          </p:cNvPr>
          <p:cNvSpPr/>
          <p:nvPr/>
        </p:nvSpPr>
        <p:spPr>
          <a:xfrm>
            <a:off x="365047" y="302918"/>
            <a:ext cx="1714307" cy="1869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 </a:t>
            </a:r>
            <a:r>
              <a:rPr lang="en-US" sz="3200" b="1" dirty="0">
                <a:solidFill>
                  <a:schemeClr val="accent4"/>
                </a:solidFill>
              </a:rPr>
              <a:t>Practice </a:t>
            </a:r>
            <a:r>
              <a:rPr lang="en-US" sz="3200" b="1" dirty="0"/>
              <a:t>Explain</a:t>
            </a:r>
          </a:p>
        </p:txBody>
      </p:sp>
      <p:pic>
        <p:nvPicPr>
          <p:cNvPr id="8" name="Picture 7">
            <a:extLst>
              <a:ext uri="{FF2B5EF4-FFF2-40B4-BE49-F238E27FC236}">
                <a16:creationId xmlns:a16="http://schemas.microsoft.com/office/drawing/2014/main" id="{D02EDBEB-7FD3-4A61-B9AE-4E7517135D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343937" y="3777232"/>
            <a:ext cx="1934337" cy="2579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Date Placeholder 5"/>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6</a:t>
            </a:fld>
            <a:endParaRPr lang="en-US"/>
          </a:p>
        </p:txBody>
      </p:sp>
      <p:sp>
        <p:nvSpPr>
          <p:cNvPr id="11" name="TextBox 10"/>
          <p:cNvSpPr txBox="1"/>
          <p:nvPr/>
        </p:nvSpPr>
        <p:spPr>
          <a:xfrm>
            <a:off x="365047" y="2189748"/>
            <a:ext cx="1656258" cy="307777"/>
          </a:xfrm>
          <a:prstGeom prst="rect">
            <a:avLst/>
          </a:prstGeom>
          <a:noFill/>
        </p:spPr>
        <p:txBody>
          <a:bodyPr wrap="square" rtlCol="0">
            <a:spAutoFit/>
          </a:bodyPr>
          <a:lstStyle/>
          <a:p>
            <a:pPr algn="ctr"/>
            <a:r>
              <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a:t>
            </a: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10-12</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1904" y="483250"/>
            <a:ext cx="2818402" cy="2986280"/>
          </a:xfrm>
          <a:prstGeom prst="rect">
            <a:avLst/>
          </a:prstGeom>
          <a:ln w="88900" cap="sq">
            <a:solidFill>
              <a:schemeClr val="bg1"/>
            </a:solidFill>
            <a:miter lim="800000"/>
          </a:ln>
        </p:spPr>
      </p:pic>
    </p:spTree>
    <p:custDataLst>
      <p:tags r:id="rId1"/>
    </p:custDataLst>
    <p:extLst>
      <p:ext uri="{BB962C8B-B14F-4D97-AF65-F5344CB8AC3E}">
        <p14:creationId xmlns:p14="http://schemas.microsoft.com/office/powerpoint/2010/main" val="2499289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A95F5A-3C78-4E67-BBB6-C6F694BE2E96}"/>
              </a:ext>
            </a:extLst>
          </p:cNvPr>
          <p:cNvSpPr txBox="1"/>
          <p:nvPr/>
        </p:nvSpPr>
        <p:spPr>
          <a:xfrm>
            <a:off x="1086471" y="5243057"/>
            <a:ext cx="10019057" cy="523220"/>
          </a:xfrm>
          <a:prstGeom prst="rect">
            <a:avLst/>
          </a:prstGeom>
          <a:noFill/>
        </p:spPr>
        <p:txBody>
          <a:bodyPr wrap="square" rtlCol="0">
            <a:spAutoFit/>
          </a:bodyPr>
          <a:lstStyle/>
          <a:p>
            <a:pPr algn="ctr"/>
            <a:r>
              <a:rPr lang="en-US" sz="2800" dirty="0">
                <a:solidFill>
                  <a:srgbClr val="E6E6E6"/>
                </a:solidFill>
              </a:rPr>
              <a:t>Education Opportunities </a:t>
            </a:r>
            <a:r>
              <a:rPr lang="en-US" sz="2800" dirty="0">
                <a:solidFill>
                  <a:schemeClr val="accent4"/>
                </a:solidFill>
              </a:rPr>
              <a:t>•</a:t>
            </a:r>
            <a:r>
              <a:rPr lang="en-US" sz="2800" dirty="0">
                <a:solidFill>
                  <a:schemeClr val="accent3">
                    <a:lumMod val="60000"/>
                    <a:lumOff val="40000"/>
                  </a:schemeClr>
                </a:solidFill>
              </a:rPr>
              <a:t> </a:t>
            </a:r>
            <a:r>
              <a:rPr lang="en-US" sz="2800" dirty="0">
                <a:solidFill>
                  <a:srgbClr val="E6E6E6"/>
                </a:solidFill>
              </a:rPr>
              <a:t>Engages Caregivers </a:t>
            </a:r>
            <a:r>
              <a:rPr lang="en-US" sz="2800" dirty="0">
                <a:solidFill>
                  <a:schemeClr val="accent4"/>
                </a:solidFill>
              </a:rPr>
              <a:t>•</a:t>
            </a:r>
            <a:r>
              <a:rPr lang="en-US" sz="2800" dirty="0">
                <a:solidFill>
                  <a:schemeClr val="accent3">
                    <a:lumMod val="60000"/>
                    <a:lumOff val="40000"/>
                  </a:schemeClr>
                </a:solidFill>
              </a:rPr>
              <a:t> </a:t>
            </a:r>
            <a:r>
              <a:rPr lang="en-US" sz="2800" dirty="0">
                <a:solidFill>
                  <a:srgbClr val="E6E6E6"/>
                </a:solidFill>
              </a:rPr>
              <a:t>Easily Shared</a:t>
            </a:r>
          </a:p>
        </p:txBody>
      </p:sp>
      <p:pic>
        <p:nvPicPr>
          <p:cNvPr id="7" name="Picture 6">
            <a:extLst>
              <a:ext uri="{FF2B5EF4-FFF2-40B4-BE49-F238E27FC236}">
                <a16:creationId xmlns:a16="http://schemas.microsoft.com/office/drawing/2014/main" id="{3212D6EE-A756-4FF2-99B4-32D3044E0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38" y="488814"/>
            <a:ext cx="4679707" cy="1426740"/>
          </a:xfrm>
          <a:prstGeom prst="rect">
            <a:avLst/>
          </a:prstGeom>
        </p:spPr>
      </p:pic>
      <p:pic>
        <p:nvPicPr>
          <p:cNvPr id="9" name="Picture 8">
            <a:extLst>
              <a:ext uri="{FF2B5EF4-FFF2-40B4-BE49-F238E27FC236}">
                <a16:creationId xmlns:a16="http://schemas.microsoft.com/office/drawing/2014/main" id="{65AC5AF6-3433-4FEE-B168-457B7E3DF469}"/>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714258" y="2266787"/>
            <a:ext cx="1714739" cy="2324424"/>
          </a:xfrm>
          <a:prstGeom prst="rect">
            <a:avLst/>
          </a:prstGeom>
        </p:spPr>
      </p:pic>
      <p:pic>
        <p:nvPicPr>
          <p:cNvPr id="11" name="Picture 10">
            <a:extLst>
              <a:ext uri="{FF2B5EF4-FFF2-40B4-BE49-F238E27FC236}">
                <a16:creationId xmlns:a16="http://schemas.microsoft.com/office/drawing/2014/main" id="{8BF51A5B-0DFB-4FAC-8500-86EA253A8220}"/>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79416" y="2671508"/>
            <a:ext cx="1762371" cy="1819529"/>
          </a:xfrm>
          <a:prstGeom prst="rect">
            <a:avLst/>
          </a:prstGeom>
        </p:spPr>
      </p:pic>
      <p:pic>
        <p:nvPicPr>
          <p:cNvPr id="13" name="Picture 12">
            <a:extLst>
              <a:ext uri="{FF2B5EF4-FFF2-40B4-BE49-F238E27FC236}">
                <a16:creationId xmlns:a16="http://schemas.microsoft.com/office/drawing/2014/main" id="{E5A63905-979A-4A74-91D3-3EF131006B59}"/>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801108" y="2671508"/>
            <a:ext cx="1676634" cy="1657581"/>
          </a:xfrm>
          <a:prstGeom prst="rect">
            <a:avLst/>
          </a:prstGeom>
        </p:spPr>
      </p:pic>
      <p:sp>
        <p:nvSpPr>
          <p:cNvPr id="5" name="Date Placeholder 4"/>
          <p:cNvSpPr>
            <a:spLocks noGrp="1"/>
          </p:cNvSpPr>
          <p:nvPr>
            <p:ph type="dt" sz="half" idx="10"/>
          </p:nvPr>
        </p:nvSpPr>
        <p:spPr/>
        <p:txBody>
          <a:bodyPr/>
          <a:lstStyle/>
          <a:p>
            <a:r>
              <a:rPr lang="en-US" smtClean="0"/>
              <a:t>Checkpoint 3 (20230519)</a:t>
            </a:r>
            <a:endParaRPr lang="en-US"/>
          </a:p>
        </p:txBody>
      </p:sp>
      <p:sp>
        <p:nvSpPr>
          <p:cNvPr id="10" name="Slide Number Placeholder 9"/>
          <p:cNvSpPr>
            <a:spLocks noGrp="1"/>
          </p:cNvSpPr>
          <p:nvPr>
            <p:ph type="sldNum" sz="quarter" idx="12"/>
          </p:nvPr>
        </p:nvSpPr>
        <p:spPr/>
        <p:txBody>
          <a:bodyPr/>
          <a:lstStyle/>
          <a:p>
            <a:fld id="{DC34D593-1652-4EF8-A601-D46850590469}" type="slidenum">
              <a:rPr lang="en-US" smtClean="0"/>
              <a:t>7</a:t>
            </a:fld>
            <a:endParaRPr lang="en-US"/>
          </a:p>
        </p:txBody>
      </p:sp>
    </p:spTree>
    <p:custDataLst>
      <p:tags r:id="rId1"/>
    </p:custDataLst>
    <p:extLst>
      <p:ext uri="{BB962C8B-B14F-4D97-AF65-F5344CB8AC3E}">
        <p14:creationId xmlns:p14="http://schemas.microsoft.com/office/powerpoint/2010/main" val="2651202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5D4593-5D32-45D1-8856-85E508539DEB}"/>
              </a:ext>
            </a:extLst>
          </p:cNvPr>
          <p:cNvSpPr txBox="1">
            <a:spLocks/>
          </p:cNvSpPr>
          <p:nvPr/>
        </p:nvSpPr>
        <p:spPr>
          <a:xfrm>
            <a:off x="330421" y="838407"/>
            <a:ext cx="2960717" cy="19142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4000" dirty="0"/>
              <a:t>Fear-Based Messaging</a:t>
            </a:r>
          </a:p>
        </p:txBody>
      </p:sp>
      <p:pic>
        <p:nvPicPr>
          <p:cNvPr id="4" name="Picture 3">
            <a:extLst>
              <a:ext uri="{FF2B5EF4-FFF2-40B4-BE49-F238E27FC236}">
                <a16:creationId xmlns:a16="http://schemas.microsoft.com/office/drawing/2014/main" id="{8E00F31F-9243-4B05-BCA1-E0B44381A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1" y="838407"/>
            <a:ext cx="7947670" cy="4302394"/>
          </a:xfrm>
          <a:prstGeom prst="rect">
            <a:avLst/>
          </a:prstGeom>
        </p:spPr>
      </p:pic>
      <p:sp>
        <p:nvSpPr>
          <p:cNvPr id="12" name="TextBox 11">
            <a:extLst>
              <a:ext uri="{FF2B5EF4-FFF2-40B4-BE49-F238E27FC236}">
                <a16:creationId xmlns:a16="http://schemas.microsoft.com/office/drawing/2014/main" id="{6D01F073-906C-4A21-B787-F73DD274A6DC}"/>
              </a:ext>
            </a:extLst>
          </p:cNvPr>
          <p:cNvSpPr txBox="1"/>
          <p:nvPr/>
        </p:nvSpPr>
        <p:spPr>
          <a:xfrm>
            <a:off x="3581401" y="5333077"/>
            <a:ext cx="5612475" cy="830997"/>
          </a:xfrm>
          <a:prstGeom prst="rect">
            <a:avLst/>
          </a:prstGeom>
          <a:noFill/>
        </p:spPr>
        <p:txBody>
          <a:bodyPr wrap="square" rtlCol="0">
            <a:spAutoFit/>
          </a:bodyPr>
          <a:lstStyle/>
          <a:p>
            <a:r>
              <a:rPr lang="en-US" sz="2400" i="1" dirty="0">
                <a:solidFill>
                  <a:schemeClr val="accent3"/>
                </a:solidFill>
              </a:rPr>
              <a:t>If a caregiver feels judged, they may not engage with the CPS Technician.</a:t>
            </a:r>
          </a:p>
        </p:txBody>
      </p:sp>
      <p:sp>
        <p:nvSpPr>
          <p:cNvPr id="6" name="Date Placeholder 5"/>
          <p:cNvSpPr>
            <a:spLocks noGrp="1"/>
          </p:cNvSpPr>
          <p:nvPr>
            <p:ph type="dt" sz="half" idx="10"/>
          </p:nvPr>
        </p:nvSpPr>
        <p:spPr/>
        <p:txBody>
          <a:bodyPr/>
          <a:lstStyle/>
          <a:p>
            <a:r>
              <a:rPr lang="en-US" smtClean="0"/>
              <a:t>Checkpoint 3 (20230519)</a:t>
            </a:r>
            <a:endParaRPr lang="en-US"/>
          </a:p>
        </p:txBody>
      </p:sp>
      <p:sp>
        <p:nvSpPr>
          <p:cNvPr id="9" name="Slide Number Placeholder 8"/>
          <p:cNvSpPr>
            <a:spLocks noGrp="1"/>
          </p:cNvSpPr>
          <p:nvPr>
            <p:ph type="sldNum" sz="quarter" idx="12"/>
          </p:nvPr>
        </p:nvSpPr>
        <p:spPr/>
        <p:txBody>
          <a:bodyPr/>
          <a:lstStyle/>
          <a:p>
            <a:fld id="{DC34D593-1652-4EF8-A601-D46850590469}" type="slidenum">
              <a:rPr lang="en-US" smtClean="0"/>
              <a:t>8</a:t>
            </a:fld>
            <a:endParaRPr lang="en-US"/>
          </a:p>
        </p:txBody>
      </p:sp>
      <p:sp>
        <p:nvSpPr>
          <p:cNvPr id="13" name="TextBox 12"/>
          <p:cNvSpPr txBox="1"/>
          <p:nvPr/>
        </p:nvSpPr>
        <p:spPr>
          <a:xfrm>
            <a:off x="457199" y="2026915"/>
            <a:ext cx="2646947" cy="307777"/>
          </a:xfrm>
          <a:prstGeom prst="rect">
            <a:avLst/>
          </a:prstGeom>
          <a:noFill/>
        </p:spPr>
        <p:txBody>
          <a:bodyPr wrap="square" rtlCol="0">
            <a:spAutoFit/>
          </a:bodyPr>
          <a:lstStyle/>
          <a:p>
            <a:r>
              <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a:t>
            </a: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12-6</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ustDataLst>
      <p:tags r:id="rId1"/>
    </p:custDataLst>
    <p:extLst>
      <p:ext uri="{BB962C8B-B14F-4D97-AF65-F5344CB8AC3E}">
        <p14:creationId xmlns:p14="http://schemas.microsoft.com/office/powerpoint/2010/main" val="2386292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9F7BE-5E16-4257-9F63-BADC66434704}"/>
              </a:ext>
            </a:extLst>
          </p:cNvPr>
          <p:cNvSpPr>
            <a:spLocks noGrp="1"/>
          </p:cNvSpPr>
          <p:nvPr>
            <p:ph idx="4294967295"/>
          </p:nvPr>
        </p:nvSpPr>
        <p:spPr>
          <a:xfrm>
            <a:off x="2606050" y="526565"/>
            <a:ext cx="6861856" cy="5581131"/>
          </a:xfrm>
        </p:spPr>
        <p:txBody>
          <a:bodyPr>
            <a:noAutofit/>
          </a:bodyPr>
          <a:lstStyle/>
          <a:p>
            <a:pPr marL="0" indent="0">
              <a:lnSpc>
                <a:spcPct val="100000"/>
              </a:lnSpc>
              <a:buNone/>
            </a:pPr>
            <a:r>
              <a:rPr lang="en-US" b="1" dirty="0">
                <a:solidFill>
                  <a:schemeClr val="accent4"/>
                </a:solidFill>
              </a:rPr>
              <a:t>Social Media Scenarios</a:t>
            </a:r>
          </a:p>
          <a:p>
            <a:pPr marL="0" indent="0">
              <a:lnSpc>
                <a:spcPct val="100000"/>
              </a:lnSpc>
              <a:buNone/>
            </a:pPr>
            <a:r>
              <a:rPr lang="en-US" sz="2200" dirty="0"/>
              <a:t>Prepare to discuss the following social media scenarios.</a:t>
            </a:r>
          </a:p>
          <a:p>
            <a:pPr>
              <a:lnSpc>
                <a:spcPct val="100000"/>
              </a:lnSpc>
            </a:pPr>
            <a:r>
              <a:rPr lang="en-US" sz="2200" dirty="0"/>
              <a:t>A friend posts a picture of her child in her car seat. You notice the harness straps are loose and the chest clip is too low.</a:t>
            </a:r>
          </a:p>
          <a:p>
            <a:pPr>
              <a:lnSpc>
                <a:spcPct val="100000"/>
              </a:lnSpc>
            </a:pPr>
            <a:r>
              <a:rPr lang="en-US" sz="2200" dirty="0"/>
              <a:t>You notice a photo in a social media group where a young child is riding in a forward-facing car seat.</a:t>
            </a:r>
          </a:p>
          <a:p>
            <a:pPr>
              <a:lnSpc>
                <a:spcPct val="100000"/>
              </a:lnSpc>
            </a:pPr>
            <a:r>
              <a:rPr lang="en-US" sz="2200" dirty="0"/>
              <a:t>A caregiver who knows that you are a CPS Technician asks for your feedback on the installation and use of a new car seat.</a:t>
            </a:r>
          </a:p>
          <a:p>
            <a:pPr>
              <a:lnSpc>
                <a:spcPct val="100000"/>
              </a:lnSpc>
            </a:pPr>
            <a:r>
              <a:rPr lang="en-US" sz="2200" dirty="0"/>
              <a:t>A caregiver posts a picture in a social media group, generally asking for feedback on the installation and use of their car seat or booster seat.</a:t>
            </a:r>
          </a:p>
        </p:txBody>
      </p:sp>
      <p:sp>
        <p:nvSpPr>
          <p:cNvPr id="9" name="Rectangle 8">
            <a:extLst>
              <a:ext uri="{FF2B5EF4-FFF2-40B4-BE49-F238E27FC236}">
                <a16:creationId xmlns:a16="http://schemas.microsoft.com/office/drawing/2014/main" id="{F7615455-6130-4830-BE90-188FE8CE1D4A}"/>
              </a:ext>
            </a:extLst>
          </p:cNvPr>
          <p:cNvSpPr/>
          <p:nvPr/>
        </p:nvSpPr>
        <p:spPr>
          <a:xfrm>
            <a:off x="365047" y="302918"/>
            <a:ext cx="1714307" cy="1869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 </a:t>
            </a:r>
            <a:r>
              <a:rPr lang="en-US" sz="3200" b="1" dirty="0">
                <a:solidFill>
                  <a:schemeClr val="accent4"/>
                </a:solidFill>
              </a:rPr>
              <a:t>Practice </a:t>
            </a:r>
            <a:r>
              <a:rPr lang="en-US" sz="3200" b="1" dirty="0"/>
              <a:t>Explain</a:t>
            </a:r>
          </a:p>
        </p:txBody>
      </p:sp>
      <p:sp>
        <p:nvSpPr>
          <p:cNvPr id="6" name="Date Placeholder 5"/>
          <p:cNvSpPr>
            <a:spLocks noGrp="1"/>
          </p:cNvSpPr>
          <p:nvPr>
            <p:ph type="dt" sz="half" idx="10"/>
          </p:nvPr>
        </p:nvSpPr>
        <p:spPr/>
        <p:txBody>
          <a:bodyPr/>
          <a:lstStyle/>
          <a:p>
            <a:r>
              <a:rPr lang="en-US" smtClean="0"/>
              <a:t>Checkpoint 3 (20230519)</a:t>
            </a:r>
            <a:endParaRPr lang="en-US"/>
          </a:p>
        </p:txBody>
      </p:sp>
      <p:sp>
        <p:nvSpPr>
          <p:cNvPr id="8" name="Slide Number Placeholder 7"/>
          <p:cNvSpPr>
            <a:spLocks noGrp="1"/>
          </p:cNvSpPr>
          <p:nvPr>
            <p:ph type="sldNum" sz="quarter" idx="12"/>
          </p:nvPr>
        </p:nvSpPr>
        <p:spPr/>
        <p:txBody>
          <a:bodyPr/>
          <a:lstStyle/>
          <a:p>
            <a:fld id="{DC34D593-1652-4EF8-A601-D46850590469}" type="slidenum">
              <a:rPr lang="en-US" smtClean="0"/>
              <a:t>9</a:t>
            </a:fld>
            <a:endParaRPr lang="en-US"/>
          </a:p>
        </p:txBody>
      </p:sp>
      <p:sp>
        <p:nvSpPr>
          <p:cNvPr id="10" name="TextBox 9"/>
          <p:cNvSpPr txBox="1"/>
          <p:nvPr/>
        </p:nvSpPr>
        <p:spPr>
          <a:xfrm>
            <a:off x="365047" y="2189748"/>
            <a:ext cx="1714307" cy="307777"/>
          </a:xfrm>
          <a:prstGeom prst="rect">
            <a:avLst/>
          </a:prstGeom>
          <a:noFill/>
        </p:spPr>
        <p:txBody>
          <a:bodyPr wrap="square" rtlCol="0">
            <a:spAutoFit/>
          </a:bodyPr>
          <a:lstStyle/>
          <a:p>
            <a:pPr algn="ctr"/>
            <a:r>
              <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a:t>
            </a: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12-6</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ustDataLst>
      <p:tags r:id="rId1"/>
    </p:custDataLst>
    <p:extLst>
      <p:ext uri="{BB962C8B-B14F-4D97-AF65-F5344CB8AC3E}">
        <p14:creationId xmlns:p14="http://schemas.microsoft.com/office/powerpoint/2010/main" val="1569386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0">
      <a:dk1>
        <a:srgbClr val="A0A09F"/>
      </a:dk1>
      <a:lt1>
        <a:sysClr val="window" lastClr="FFFFFF"/>
      </a:lt1>
      <a:dk2>
        <a:srgbClr val="003A5C"/>
      </a:dk2>
      <a:lt2>
        <a:srgbClr val="EDEFEC"/>
      </a:lt2>
      <a:accent1>
        <a:srgbClr val="72BF44"/>
      </a:accent1>
      <a:accent2>
        <a:srgbClr val="F9A52B"/>
      </a:accent2>
      <a:accent3>
        <a:srgbClr val="6DCFF6"/>
      </a:accent3>
      <a:accent4>
        <a:srgbClr val="D7DF23"/>
      </a:accent4>
      <a:accent5>
        <a:srgbClr val="177DBB"/>
      </a:accent5>
      <a:accent6>
        <a:srgbClr val="046938"/>
      </a:accent6>
      <a:hlink>
        <a:srgbClr val="D7DF23"/>
      </a:hlink>
      <a:folHlink>
        <a:srgbClr val="72BF44"/>
      </a:folHlink>
    </a:clrScheme>
    <a:fontScheme name="NSC NHTSA">
      <a:majorFont>
        <a:latin typeface="Roboto Slab Extra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5312</TotalTime>
  <Words>1736</Words>
  <Application>Microsoft Office PowerPoint</Application>
  <PresentationFormat>Widescreen</PresentationFormat>
  <Paragraphs>268</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Roboto</vt:lpstr>
      <vt:lpstr>Roboto Condensed</vt:lpstr>
      <vt:lpstr>Roboto Slab ExtraBold</vt:lpstr>
      <vt:lpstr>Times New Roman</vt:lpstr>
      <vt:lpstr>Wingdings</vt:lpstr>
      <vt:lpstr>Office Theme</vt:lpstr>
      <vt:lpstr>Checkpoint 3</vt:lpstr>
      <vt:lpstr>How did it go?</vt:lpstr>
      <vt:lpstr>PowerPoint Presentation</vt:lpstr>
      <vt:lpstr>PowerPoint Presentation</vt:lpstr>
      <vt:lpstr>How did it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Adler</dc:creator>
  <cp:lastModifiedBy>Tamara Franks</cp:lastModifiedBy>
  <cp:revision>377</cp:revision>
  <dcterms:created xsi:type="dcterms:W3CDTF">2021-11-16T15:49:55Z</dcterms:created>
  <dcterms:modified xsi:type="dcterms:W3CDTF">2023-05-19T15:16:00Z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85D4B202-D03A-42E7-ABC9-5AC42A5DFA08</vt:lpwstr>
  </property>
  <property fmtid="{D5CDD505-2E9C-101B-9397-08002B2CF9AE}" pid="3" name="ArticulatePath">
    <vt:lpwstr>hybrid_checkpoint_2_DRAFT_1</vt:lpwstr>
  </property>
</Properties>
</file>